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64"/>
  </p:notesMasterIdLst>
  <p:sldIdLst>
    <p:sldId id="262" r:id="rId6"/>
    <p:sldId id="266" r:id="rId7"/>
    <p:sldId id="260" r:id="rId8"/>
    <p:sldId id="2321" r:id="rId9"/>
    <p:sldId id="289" r:id="rId10"/>
    <p:sldId id="263" r:id="rId11"/>
    <p:sldId id="307" r:id="rId12"/>
    <p:sldId id="338" r:id="rId13"/>
    <p:sldId id="297" r:id="rId14"/>
    <p:sldId id="298" r:id="rId15"/>
    <p:sldId id="337" r:id="rId16"/>
    <p:sldId id="265" r:id="rId17"/>
    <p:sldId id="303" r:id="rId18"/>
    <p:sldId id="299" r:id="rId19"/>
    <p:sldId id="300" r:id="rId20"/>
    <p:sldId id="301" r:id="rId21"/>
    <p:sldId id="342" r:id="rId22"/>
    <p:sldId id="291" r:id="rId23"/>
    <p:sldId id="310" r:id="rId24"/>
    <p:sldId id="312" r:id="rId25"/>
    <p:sldId id="311" r:id="rId26"/>
    <p:sldId id="313" r:id="rId27"/>
    <p:sldId id="314" r:id="rId28"/>
    <p:sldId id="315" r:id="rId29"/>
    <p:sldId id="336" r:id="rId30"/>
    <p:sldId id="290" r:id="rId31"/>
    <p:sldId id="302" r:id="rId32"/>
    <p:sldId id="292" r:id="rId33"/>
    <p:sldId id="304" r:id="rId34"/>
    <p:sldId id="305" r:id="rId35"/>
    <p:sldId id="306" r:id="rId36"/>
    <p:sldId id="335" r:id="rId37"/>
    <p:sldId id="293" r:id="rId38"/>
    <p:sldId id="316" r:id="rId39"/>
    <p:sldId id="317" r:id="rId40"/>
    <p:sldId id="318" r:id="rId41"/>
    <p:sldId id="319" r:id="rId42"/>
    <p:sldId id="320" r:id="rId43"/>
    <p:sldId id="339" r:id="rId44"/>
    <p:sldId id="294" r:id="rId45"/>
    <p:sldId id="321" r:id="rId46"/>
    <p:sldId id="322" r:id="rId47"/>
    <p:sldId id="323" r:id="rId48"/>
    <p:sldId id="324" r:id="rId49"/>
    <p:sldId id="340" r:id="rId50"/>
    <p:sldId id="295" r:id="rId51"/>
    <p:sldId id="325" r:id="rId52"/>
    <p:sldId id="326" r:id="rId53"/>
    <p:sldId id="327" r:id="rId54"/>
    <p:sldId id="328" r:id="rId55"/>
    <p:sldId id="341" r:id="rId56"/>
    <p:sldId id="296" r:id="rId57"/>
    <p:sldId id="329" r:id="rId58"/>
    <p:sldId id="330" r:id="rId59"/>
    <p:sldId id="331" r:id="rId60"/>
    <p:sldId id="333" r:id="rId61"/>
    <p:sldId id="334" r:id="rId62"/>
    <p:sldId id="26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281C0AD-46F0-4733-9CE7-94D1B88FF39F}">
          <p14:sldIdLst>
            <p14:sldId id="262"/>
            <p14:sldId id="266"/>
            <p14:sldId id="260"/>
            <p14:sldId id="2321"/>
            <p14:sldId id="289"/>
            <p14:sldId id="263"/>
            <p14:sldId id="307"/>
          </p14:sldIdLst>
        </p14:section>
        <p14:section name="Vendor Line Item Display" id="{6CF23B9A-677B-4753-B8E3-40E7CFE912A8}">
          <p14:sldIdLst>
            <p14:sldId id="338"/>
            <p14:sldId id="297"/>
            <p14:sldId id="298"/>
          </p14:sldIdLst>
        </p14:section>
        <p14:section name="Vendor Invoice" id="{1D571003-D1F7-4AAF-A3EA-A4BE09E72E30}">
          <p14:sldIdLst>
            <p14:sldId id="337"/>
            <p14:sldId id="265"/>
            <p14:sldId id="303"/>
            <p14:sldId id="299"/>
            <p14:sldId id="300"/>
            <p14:sldId id="301"/>
          </p14:sldIdLst>
        </p14:section>
        <p14:section name="Post Parked Documents" id="{FC232AF7-BF6C-40A6-83B1-A8E26C912D24}">
          <p14:sldIdLst>
            <p14:sldId id="342"/>
            <p14:sldId id="291"/>
            <p14:sldId id="310"/>
            <p14:sldId id="312"/>
            <p14:sldId id="311"/>
            <p14:sldId id="313"/>
            <p14:sldId id="314"/>
            <p14:sldId id="315"/>
          </p14:sldIdLst>
        </p14:section>
        <p14:section name="Vendor Credit Memo" id="{2013EDCB-3D03-4E32-8F18-3040043BBE30}">
          <p14:sldIdLst>
            <p14:sldId id="336"/>
            <p14:sldId id="290"/>
            <p14:sldId id="302"/>
            <p14:sldId id="292"/>
            <p14:sldId id="304"/>
            <p14:sldId id="305"/>
            <p14:sldId id="306"/>
          </p14:sldIdLst>
        </p14:section>
        <p14:section name="Post Incoming Payment" id="{FC54DED3-5932-48A5-B0FF-5FA7E67ED19A}">
          <p14:sldIdLst>
            <p14:sldId id="335"/>
            <p14:sldId id="293"/>
            <p14:sldId id="316"/>
            <p14:sldId id="317"/>
            <p14:sldId id="318"/>
            <p14:sldId id="319"/>
            <p14:sldId id="320"/>
          </p14:sldIdLst>
        </p14:section>
        <p14:section name="Reset Cleared Items" id="{020E21D1-0D41-4BFF-9252-FDBE4AF0F6C4}">
          <p14:sldIdLst>
            <p14:sldId id="339"/>
            <p14:sldId id="294"/>
            <p14:sldId id="321"/>
            <p14:sldId id="322"/>
            <p14:sldId id="323"/>
            <p14:sldId id="324"/>
          </p14:sldIdLst>
        </p14:section>
        <p14:section name="Reverse Document" id="{026225DD-0939-4729-9B56-5C82DAE61868}">
          <p14:sldIdLst>
            <p14:sldId id="340"/>
            <p14:sldId id="295"/>
            <p14:sldId id="325"/>
            <p14:sldId id="326"/>
            <p14:sldId id="327"/>
            <p14:sldId id="328"/>
          </p14:sldIdLst>
        </p14:section>
        <p14:section name="Clear Vendor Items" id="{C631AD43-204C-4C0E-A7D8-030AB8FC5016}">
          <p14:sldIdLst>
            <p14:sldId id="341"/>
            <p14:sldId id="296"/>
            <p14:sldId id="329"/>
            <p14:sldId id="330"/>
            <p14:sldId id="331"/>
            <p14:sldId id="333"/>
            <p14:sldId id="334"/>
          </p14:sldIdLst>
        </p14:section>
        <p14:section name="Questions" id="{FA66605C-4ACF-4CAB-9E6E-2C55622DA24C}">
          <p14:sldIdLst>
            <p14:sldId id="2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56C13C-2747-8C96-22CD-F7CE15FEB867}" name="Ross, Timothy - OCFO-FMS, New Orleans, LA" initials="RL" userId="S::timothy.ross@usda.gov::1ba63985-47a8-40a6-ad16-7a05adb16c4a" providerId="AD"/>
  <p188:author id="{ACE3B889-5A7C-75C7-85CC-A1F88211D535}" name="Anthony, Nina (CTR) - OCFO-FMS, Ashburn, VA" initials="NA" userId="S::Nina.Anthony@usda.gov::f97f954e-ae74-4120-86f3-56696957993d" providerId="AD"/>
  <p188:author id="{F9903B9F-0C04-7C82-A314-27A5FF7DFADD}" name="Peters, Kourtney - OCFO-FMS, New Orleans, LA" initials="KP" userId="S::kourtney.peters@usda.gov::5991cb82-c45c-4515-b937-8db88a1a2e4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B06EB-E716-458B-A88A-9A7F29C32D69}" v="1" dt="2024-07-30T14:05:36.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474" autoAdjust="0"/>
  </p:normalViewPr>
  <p:slideViewPr>
    <p:cSldViewPr snapToGrid="0">
      <p:cViewPr varScale="1">
        <p:scale>
          <a:sx n="147" d="100"/>
          <a:sy n="147" d="100"/>
        </p:scale>
        <p:origin x="120" y="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436B5-4592-4836-9549-257F0DC08EE7}" type="datetimeFigureOut">
              <a:rPr lang="en-US" smtClean="0"/>
              <a:t>8/27/2024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6A438-CDA4-48A5-B2EE-AA3E04398BE5}" type="slidenum">
              <a:rPr lang="en-US" smtClean="0"/>
              <a:t>‹#›</a:t>
            </a:fld>
            <a:endParaRPr lang="en-US" dirty="0"/>
          </a:p>
        </p:txBody>
      </p:sp>
    </p:spTree>
    <p:extLst>
      <p:ext uri="{BB962C8B-B14F-4D97-AF65-F5344CB8AC3E}">
        <p14:creationId xmlns:p14="http://schemas.microsoft.com/office/powerpoint/2010/main" val="179464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2</a:t>
            </a:fld>
            <a:endParaRPr lang="en-US" dirty="0"/>
          </a:p>
        </p:txBody>
      </p:sp>
    </p:spTree>
    <p:extLst>
      <p:ext uri="{BB962C8B-B14F-4D97-AF65-F5344CB8AC3E}">
        <p14:creationId xmlns:p14="http://schemas.microsoft.com/office/powerpoint/2010/main" val="115355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you can query to get list of parked documents , click the “Execute” button</a:t>
            </a:r>
          </a:p>
        </p:txBody>
      </p:sp>
      <p:sp>
        <p:nvSpPr>
          <p:cNvPr id="4" name="Slide Number Placeholder 3"/>
          <p:cNvSpPr>
            <a:spLocks noGrp="1"/>
          </p:cNvSpPr>
          <p:nvPr>
            <p:ph type="sldNum" sz="quarter" idx="5"/>
          </p:nvPr>
        </p:nvSpPr>
        <p:spPr/>
        <p:txBody>
          <a:bodyPr/>
          <a:lstStyle/>
          <a:p>
            <a:fld id="{5956A438-CDA4-48A5-B2EE-AA3E04398BE5}" type="slidenum">
              <a:rPr lang="en-US" smtClean="0"/>
              <a:t>19</a:t>
            </a:fld>
            <a:endParaRPr lang="en-US" dirty="0"/>
          </a:p>
        </p:txBody>
      </p:sp>
    </p:spTree>
    <p:extLst>
      <p:ext uri="{BB962C8B-B14F-4D97-AF65-F5344CB8AC3E}">
        <p14:creationId xmlns:p14="http://schemas.microsoft.com/office/powerpoint/2010/main" val="208723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Clicked on the Select button</a:t>
            </a:r>
          </a:p>
        </p:txBody>
      </p:sp>
      <p:sp>
        <p:nvSpPr>
          <p:cNvPr id="4" name="Slide Number Placeholder 3"/>
          <p:cNvSpPr>
            <a:spLocks noGrp="1"/>
          </p:cNvSpPr>
          <p:nvPr>
            <p:ph type="sldNum" sz="quarter" idx="5"/>
          </p:nvPr>
        </p:nvSpPr>
        <p:spPr/>
        <p:txBody>
          <a:bodyPr/>
          <a:lstStyle/>
          <a:p>
            <a:fld id="{5956A438-CDA4-48A5-B2EE-AA3E04398BE5}" type="slidenum">
              <a:rPr lang="en-US" smtClean="0"/>
              <a:t>20</a:t>
            </a:fld>
            <a:endParaRPr lang="en-US" dirty="0"/>
          </a:p>
        </p:txBody>
      </p:sp>
    </p:spTree>
    <p:extLst>
      <p:ext uri="{BB962C8B-B14F-4D97-AF65-F5344CB8AC3E}">
        <p14:creationId xmlns:p14="http://schemas.microsoft.com/office/powerpoint/2010/main" val="414808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document selected use the “Post” button to complete the process</a:t>
            </a:r>
          </a:p>
        </p:txBody>
      </p:sp>
      <p:sp>
        <p:nvSpPr>
          <p:cNvPr id="4" name="Slide Number Placeholder 3"/>
          <p:cNvSpPr>
            <a:spLocks noGrp="1"/>
          </p:cNvSpPr>
          <p:nvPr>
            <p:ph type="sldNum" sz="quarter" idx="5"/>
          </p:nvPr>
        </p:nvSpPr>
        <p:spPr/>
        <p:txBody>
          <a:bodyPr/>
          <a:lstStyle/>
          <a:p>
            <a:fld id="{5956A438-CDA4-48A5-B2EE-AA3E04398BE5}" type="slidenum">
              <a:rPr lang="en-US" smtClean="0"/>
              <a:t>21</a:t>
            </a:fld>
            <a:endParaRPr lang="en-US" dirty="0"/>
          </a:p>
        </p:txBody>
      </p:sp>
    </p:spTree>
    <p:extLst>
      <p:ext uri="{BB962C8B-B14F-4D97-AF65-F5344CB8AC3E}">
        <p14:creationId xmlns:p14="http://schemas.microsoft.com/office/powerpoint/2010/main" val="326031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you can double click the document #</a:t>
            </a:r>
          </a:p>
        </p:txBody>
      </p:sp>
      <p:sp>
        <p:nvSpPr>
          <p:cNvPr id="4" name="Slide Number Placeholder 3"/>
          <p:cNvSpPr>
            <a:spLocks noGrp="1"/>
          </p:cNvSpPr>
          <p:nvPr>
            <p:ph type="sldNum" sz="quarter" idx="5"/>
          </p:nvPr>
        </p:nvSpPr>
        <p:spPr/>
        <p:txBody>
          <a:bodyPr/>
          <a:lstStyle/>
          <a:p>
            <a:fld id="{5956A438-CDA4-48A5-B2EE-AA3E04398BE5}" type="slidenum">
              <a:rPr lang="en-US" smtClean="0"/>
              <a:t>22</a:t>
            </a:fld>
            <a:endParaRPr lang="en-US" dirty="0"/>
          </a:p>
        </p:txBody>
      </p:sp>
    </p:spTree>
    <p:extLst>
      <p:ext uri="{BB962C8B-B14F-4D97-AF65-F5344CB8AC3E}">
        <p14:creationId xmlns:p14="http://schemas.microsoft.com/office/powerpoint/2010/main" val="3628547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“Post” button</a:t>
            </a:r>
          </a:p>
        </p:txBody>
      </p:sp>
      <p:sp>
        <p:nvSpPr>
          <p:cNvPr id="4" name="Slide Number Placeholder 3"/>
          <p:cNvSpPr>
            <a:spLocks noGrp="1"/>
          </p:cNvSpPr>
          <p:nvPr>
            <p:ph type="sldNum" sz="quarter" idx="5"/>
          </p:nvPr>
        </p:nvSpPr>
        <p:spPr/>
        <p:txBody>
          <a:bodyPr/>
          <a:lstStyle/>
          <a:p>
            <a:fld id="{5956A438-CDA4-48A5-B2EE-AA3E04398BE5}" type="slidenum">
              <a:rPr lang="en-US" smtClean="0"/>
              <a:t>23</a:t>
            </a:fld>
            <a:endParaRPr lang="en-US" dirty="0"/>
          </a:p>
        </p:txBody>
      </p:sp>
    </p:spTree>
    <p:extLst>
      <p:ext uri="{BB962C8B-B14F-4D97-AF65-F5344CB8AC3E}">
        <p14:creationId xmlns:p14="http://schemas.microsoft.com/office/powerpoint/2010/main" val="3551687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“Post” button</a:t>
            </a:r>
          </a:p>
        </p:txBody>
      </p:sp>
      <p:sp>
        <p:nvSpPr>
          <p:cNvPr id="4" name="Slide Number Placeholder 3"/>
          <p:cNvSpPr>
            <a:spLocks noGrp="1"/>
          </p:cNvSpPr>
          <p:nvPr>
            <p:ph type="sldNum" sz="quarter" idx="5"/>
          </p:nvPr>
        </p:nvSpPr>
        <p:spPr/>
        <p:txBody>
          <a:bodyPr/>
          <a:lstStyle/>
          <a:p>
            <a:fld id="{5956A438-CDA4-48A5-B2EE-AA3E04398BE5}" type="slidenum">
              <a:rPr lang="en-US" smtClean="0"/>
              <a:t>24</a:t>
            </a:fld>
            <a:endParaRPr lang="en-US" dirty="0"/>
          </a:p>
        </p:txBody>
      </p:sp>
    </p:spTree>
    <p:extLst>
      <p:ext uri="{BB962C8B-B14F-4D97-AF65-F5344CB8AC3E}">
        <p14:creationId xmlns:p14="http://schemas.microsoft.com/office/powerpoint/2010/main" val="2457791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FV65</a:t>
            </a:r>
          </a:p>
        </p:txBody>
      </p:sp>
      <p:sp>
        <p:nvSpPr>
          <p:cNvPr id="4" name="Slide Number Placeholder 3"/>
          <p:cNvSpPr>
            <a:spLocks noGrp="1"/>
          </p:cNvSpPr>
          <p:nvPr>
            <p:ph type="sldNum" sz="quarter" idx="5"/>
          </p:nvPr>
        </p:nvSpPr>
        <p:spPr/>
        <p:txBody>
          <a:bodyPr/>
          <a:lstStyle/>
          <a:p>
            <a:fld id="{5956A438-CDA4-48A5-B2EE-AA3E04398BE5}" type="slidenum">
              <a:rPr lang="en-US" smtClean="0"/>
              <a:t>26</a:t>
            </a:fld>
            <a:endParaRPr lang="en-US" dirty="0"/>
          </a:p>
        </p:txBody>
      </p:sp>
    </p:spTree>
    <p:extLst>
      <p:ext uri="{BB962C8B-B14F-4D97-AF65-F5344CB8AC3E}">
        <p14:creationId xmlns:p14="http://schemas.microsoft.com/office/powerpoint/2010/main" val="305445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Menu &gt;  Edit &gt; Account Assignment Templates &gt; Select Account Assignment Template (Ctrl+F7)</a:t>
            </a:r>
          </a:p>
        </p:txBody>
      </p:sp>
      <p:sp>
        <p:nvSpPr>
          <p:cNvPr id="4" name="Slide Number Placeholder 3"/>
          <p:cNvSpPr>
            <a:spLocks noGrp="1"/>
          </p:cNvSpPr>
          <p:nvPr>
            <p:ph type="sldNum" sz="quarter" idx="5"/>
          </p:nvPr>
        </p:nvSpPr>
        <p:spPr/>
        <p:txBody>
          <a:bodyPr/>
          <a:lstStyle/>
          <a:p>
            <a:fld id="{5956A438-CDA4-48A5-B2EE-AA3E04398BE5}" type="slidenum">
              <a:rPr lang="en-US" smtClean="0"/>
              <a:t>27</a:t>
            </a:fld>
            <a:endParaRPr lang="en-US" dirty="0"/>
          </a:p>
        </p:txBody>
      </p:sp>
    </p:spTree>
    <p:extLst>
      <p:ext uri="{BB962C8B-B14F-4D97-AF65-F5344CB8AC3E}">
        <p14:creationId xmlns:p14="http://schemas.microsoft.com/office/powerpoint/2010/main" val="2430792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Once the minimum accounting elements are entered; Hit the “Enter” key to auto-populate derived accounting elements;  Click on the “Append” button</a:t>
            </a:r>
          </a:p>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29</a:t>
            </a:fld>
            <a:endParaRPr lang="en-US" dirty="0"/>
          </a:p>
        </p:txBody>
      </p:sp>
    </p:spTree>
    <p:extLst>
      <p:ext uri="{BB962C8B-B14F-4D97-AF65-F5344CB8AC3E}">
        <p14:creationId xmlns:p14="http://schemas.microsoft.com/office/powerpoint/2010/main" val="3210368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Review data points ie Bal = 0.00 and a credit is being post to the expense GL 6100 ;  Click on the “Save Parked Document” button</a:t>
            </a:r>
          </a:p>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30</a:t>
            </a:fld>
            <a:endParaRPr lang="en-US" dirty="0"/>
          </a:p>
        </p:txBody>
      </p:sp>
    </p:spTree>
    <p:extLst>
      <p:ext uri="{BB962C8B-B14F-4D97-AF65-F5344CB8AC3E}">
        <p14:creationId xmlns:p14="http://schemas.microsoft.com/office/powerpoint/2010/main" val="368680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doing a live demonstration of multiple Fiori apps today. The transactions used in the demonstration may not match the transactions shown in the slide deck. Due to the testing environment that we will be using I will not be showing the actual path that may be used when this upgrade goes live.</a:t>
            </a:r>
          </a:p>
        </p:txBody>
      </p:sp>
      <p:sp>
        <p:nvSpPr>
          <p:cNvPr id="4" name="Slide Number Placeholder 3"/>
          <p:cNvSpPr>
            <a:spLocks noGrp="1"/>
          </p:cNvSpPr>
          <p:nvPr>
            <p:ph type="sldNum" sz="quarter" idx="5"/>
          </p:nvPr>
        </p:nvSpPr>
        <p:spPr/>
        <p:txBody>
          <a:bodyPr/>
          <a:lstStyle/>
          <a:p>
            <a:fld id="{5956A438-CDA4-48A5-B2EE-AA3E04398BE5}" type="slidenum">
              <a:rPr lang="en-US" smtClean="0"/>
              <a:t>3</a:t>
            </a:fld>
            <a:endParaRPr lang="en-US" dirty="0"/>
          </a:p>
        </p:txBody>
      </p:sp>
    </p:spTree>
    <p:extLst>
      <p:ext uri="{BB962C8B-B14F-4D97-AF65-F5344CB8AC3E}">
        <p14:creationId xmlns:p14="http://schemas.microsoft.com/office/powerpoint/2010/main" val="2598416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31</a:t>
            </a:fld>
            <a:endParaRPr lang="en-US" dirty="0"/>
          </a:p>
        </p:txBody>
      </p:sp>
    </p:spTree>
    <p:extLst>
      <p:ext uri="{BB962C8B-B14F-4D97-AF65-F5344CB8AC3E}">
        <p14:creationId xmlns:p14="http://schemas.microsoft.com/office/powerpoint/2010/main" val="964170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F-52 (F1345) - Standard Application. After the required data is entered. Click the “Process Open Items”</a:t>
            </a:r>
          </a:p>
        </p:txBody>
      </p:sp>
      <p:sp>
        <p:nvSpPr>
          <p:cNvPr id="4" name="Slide Number Placeholder 3"/>
          <p:cNvSpPr>
            <a:spLocks noGrp="1"/>
          </p:cNvSpPr>
          <p:nvPr>
            <p:ph type="sldNum" sz="quarter" idx="5"/>
          </p:nvPr>
        </p:nvSpPr>
        <p:spPr/>
        <p:txBody>
          <a:bodyPr/>
          <a:lstStyle/>
          <a:p>
            <a:fld id="{5956A438-CDA4-48A5-B2EE-AA3E04398BE5}" type="slidenum">
              <a:rPr lang="en-US" smtClean="0"/>
              <a:t>33</a:t>
            </a:fld>
            <a:endParaRPr lang="en-US" dirty="0"/>
          </a:p>
        </p:txBody>
      </p:sp>
    </p:spTree>
    <p:extLst>
      <p:ext uri="{BB962C8B-B14F-4D97-AF65-F5344CB8AC3E}">
        <p14:creationId xmlns:p14="http://schemas.microsoft.com/office/powerpoint/2010/main" val="643799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34</a:t>
            </a:fld>
            <a:endParaRPr lang="en-US" dirty="0"/>
          </a:p>
        </p:txBody>
      </p:sp>
    </p:spTree>
    <p:extLst>
      <p:ext uri="{BB962C8B-B14F-4D97-AF65-F5344CB8AC3E}">
        <p14:creationId xmlns:p14="http://schemas.microsoft.com/office/powerpoint/2010/main" val="2689418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F-52 (F1345) - Standard Application </a:t>
            </a:r>
          </a:p>
        </p:txBody>
      </p:sp>
      <p:sp>
        <p:nvSpPr>
          <p:cNvPr id="4" name="Slide Number Placeholder 3"/>
          <p:cNvSpPr>
            <a:spLocks noGrp="1"/>
          </p:cNvSpPr>
          <p:nvPr>
            <p:ph type="sldNum" sz="quarter" idx="5"/>
          </p:nvPr>
        </p:nvSpPr>
        <p:spPr/>
        <p:txBody>
          <a:bodyPr/>
          <a:lstStyle/>
          <a:p>
            <a:fld id="{5956A438-CDA4-48A5-B2EE-AA3E04398BE5}" type="slidenum">
              <a:rPr lang="en-US" smtClean="0"/>
              <a:t>35</a:t>
            </a:fld>
            <a:endParaRPr lang="en-US" dirty="0"/>
          </a:p>
        </p:txBody>
      </p:sp>
    </p:spTree>
    <p:extLst>
      <p:ext uri="{BB962C8B-B14F-4D97-AF65-F5344CB8AC3E}">
        <p14:creationId xmlns:p14="http://schemas.microsoft.com/office/powerpoint/2010/main" val="2320759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F-52 (F1345) - Standard Application </a:t>
            </a:r>
          </a:p>
        </p:txBody>
      </p:sp>
      <p:sp>
        <p:nvSpPr>
          <p:cNvPr id="4" name="Slide Number Placeholder 3"/>
          <p:cNvSpPr>
            <a:spLocks noGrp="1"/>
          </p:cNvSpPr>
          <p:nvPr>
            <p:ph type="sldNum" sz="quarter" idx="5"/>
          </p:nvPr>
        </p:nvSpPr>
        <p:spPr/>
        <p:txBody>
          <a:bodyPr/>
          <a:lstStyle/>
          <a:p>
            <a:fld id="{5956A438-CDA4-48A5-B2EE-AA3E04398BE5}" type="slidenum">
              <a:rPr lang="en-US" smtClean="0"/>
              <a:t>36</a:t>
            </a:fld>
            <a:endParaRPr lang="en-US" dirty="0"/>
          </a:p>
        </p:txBody>
      </p:sp>
    </p:spTree>
    <p:extLst>
      <p:ext uri="{BB962C8B-B14F-4D97-AF65-F5344CB8AC3E}">
        <p14:creationId xmlns:p14="http://schemas.microsoft.com/office/powerpoint/2010/main" val="1588376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F-52 (F1345) - Standard Application </a:t>
            </a:r>
          </a:p>
        </p:txBody>
      </p:sp>
      <p:sp>
        <p:nvSpPr>
          <p:cNvPr id="4" name="Slide Number Placeholder 3"/>
          <p:cNvSpPr>
            <a:spLocks noGrp="1"/>
          </p:cNvSpPr>
          <p:nvPr>
            <p:ph type="sldNum" sz="quarter" idx="5"/>
          </p:nvPr>
        </p:nvSpPr>
        <p:spPr/>
        <p:txBody>
          <a:bodyPr/>
          <a:lstStyle/>
          <a:p>
            <a:fld id="{5956A438-CDA4-48A5-B2EE-AA3E04398BE5}" type="slidenum">
              <a:rPr lang="en-US" smtClean="0"/>
              <a:t>37</a:t>
            </a:fld>
            <a:endParaRPr lang="en-US" dirty="0"/>
          </a:p>
        </p:txBody>
      </p:sp>
    </p:spTree>
    <p:extLst>
      <p:ext uri="{BB962C8B-B14F-4D97-AF65-F5344CB8AC3E}">
        <p14:creationId xmlns:p14="http://schemas.microsoft.com/office/powerpoint/2010/main" val="1079349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F-52 (F1345) - Standard Application </a:t>
            </a:r>
          </a:p>
        </p:txBody>
      </p:sp>
      <p:sp>
        <p:nvSpPr>
          <p:cNvPr id="4" name="Slide Number Placeholder 3"/>
          <p:cNvSpPr>
            <a:spLocks noGrp="1"/>
          </p:cNvSpPr>
          <p:nvPr>
            <p:ph type="sldNum" sz="quarter" idx="5"/>
          </p:nvPr>
        </p:nvSpPr>
        <p:spPr/>
        <p:txBody>
          <a:bodyPr/>
          <a:lstStyle/>
          <a:p>
            <a:fld id="{5956A438-CDA4-48A5-B2EE-AA3E04398BE5}" type="slidenum">
              <a:rPr lang="en-US" smtClean="0"/>
              <a:t>38</a:t>
            </a:fld>
            <a:endParaRPr lang="en-US" dirty="0"/>
          </a:p>
        </p:txBody>
      </p:sp>
    </p:spTree>
    <p:extLst>
      <p:ext uri="{BB962C8B-B14F-4D97-AF65-F5344CB8AC3E}">
        <p14:creationId xmlns:p14="http://schemas.microsoft.com/office/powerpoint/2010/main" val="1355688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arrow on the far right of the line</a:t>
            </a:r>
          </a:p>
        </p:txBody>
      </p:sp>
      <p:sp>
        <p:nvSpPr>
          <p:cNvPr id="4" name="Slide Number Placeholder 3"/>
          <p:cNvSpPr>
            <a:spLocks noGrp="1"/>
          </p:cNvSpPr>
          <p:nvPr>
            <p:ph type="sldNum" sz="quarter" idx="5"/>
          </p:nvPr>
        </p:nvSpPr>
        <p:spPr/>
        <p:txBody>
          <a:bodyPr/>
          <a:lstStyle/>
          <a:p>
            <a:fld id="{5956A438-CDA4-48A5-B2EE-AA3E04398BE5}" type="slidenum">
              <a:rPr lang="en-US" smtClean="0"/>
              <a:t>40</a:t>
            </a:fld>
            <a:endParaRPr lang="en-US" dirty="0"/>
          </a:p>
        </p:txBody>
      </p:sp>
    </p:spTree>
    <p:extLst>
      <p:ext uri="{BB962C8B-B14F-4D97-AF65-F5344CB8AC3E}">
        <p14:creationId xmlns:p14="http://schemas.microsoft.com/office/powerpoint/2010/main" val="2290554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“Reset and Reverse”</a:t>
            </a:r>
          </a:p>
        </p:txBody>
      </p:sp>
      <p:sp>
        <p:nvSpPr>
          <p:cNvPr id="4" name="Slide Number Placeholder 3"/>
          <p:cNvSpPr>
            <a:spLocks noGrp="1"/>
          </p:cNvSpPr>
          <p:nvPr>
            <p:ph type="sldNum" sz="quarter" idx="5"/>
          </p:nvPr>
        </p:nvSpPr>
        <p:spPr/>
        <p:txBody>
          <a:bodyPr/>
          <a:lstStyle/>
          <a:p>
            <a:fld id="{5956A438-CDA4-48A5-B2EE-AA3E04398BE5}" type="slidenum">
              <a:rPr lang="en-US" smtClean="0"/>
              <a:t>41</a:t>
            </a:fld>
            <a:endParaRPr lang="en-US" dirty="0"/>
          </a:p>
        </p:txBody>
      </p:sp>
    </p:spTree>
    <p:extLst>
      <p:ext uri="{BB962C8B-B14F-4D97-AF65-F5344CB8AC3E}">
        <p14:creationId xmlns:p14="http://schemas.microsoft.com/office/powerpoint/2010/main" val="1543681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Reversal Reason and Date per agency procedure then Click on the “OK” button</a:t>
            </a:r>
          </a:p>
        </p:txBody>
      </p:sp>
      <p:sp>
        <p:nvSpPr>
          <p:cNvPr id="4" name="Slide Number Placeholder 3"/>
          <p:cNvSpPr>
            <a:spLocks noGrp="1"/>
          </p:cNvSpPr>
          <p:nvPr>
            <p:ph type="sldNum" sz="quarter" idx="5"/>
          </p:nvPr>
        </p:nvSpPr>
        <p:spPr/>
        <p:txBody>
          <a:bodyPr/>
          <a:lstStyle/>
          <a:p>
            <a:fld id="{5956A438-CDA4-48A5-B2EE-AA3E04398BE5}" type="slidenum">
              <a:rPr lang="en-US" smtClean="0"/>
              <a:t>42</a:t>
            </a:fld>
            <a:endParaRPr lang="en-US" dirty="0"/>
          </a:p>
        </p:txBody>
      </p:sp>
    </p:spTree>
    <p:extLst>
      <p:ext uri="{BB962C8B-B14F-4D97-AF65-F5344CB8AC3E}">
        <p14:creationId xmlns:p14="http://schemas.microsoft.com/office/powerpoint/2010/main" val="408370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presentation will show how similar these transactions look and process transactions in the new FMMI portal environment.</a:t>
            </a:r>
          </a:p>
        </p:txBody>
      </p:sp>
      <p:sp>
        <p:nvSpPr>
          <p:cNvPr id="4" name="Slide Number Placeholder 3"/>
          <p:cNvSpPr>
            <a:spLocks noGrp="1"/>
          </p:cNvSpPr>
          <p:nvPr>
            <p:ph type="sldNum" sz="quarter" idx="5"/>
          </p:nvPr>
        </p:nvSpPr>
        <p:spPr/>
        <p:txBody>
          <a:bodyPr/>
          <a:lstStyle/>
          <a:p>
            <a:fld id="{5956A438-CDA4-48A5-B2EE-AA3E04398BE5}" type="slidenum">
              <a:rPr lang="en-US" smtClean="0"/>
              <a:t>7</a:t>
            </a:fld>
            <a:endParaRPr lang="en-US" dirty="0"/>
          </a:p>
        </p:txBody>
      </p:sp>
    </p:spTree>
    <p:extLst>
      <p:ext uri="{BB962C8B-B14F-4D97-AF65-F5344CB8AC3E}">
        <p14:creationId xmlns:p14="http://schemas.microsoft.com/office/powerpoint/2010/main" val="1269086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Reversal Reason and Date per agency procedure then Click on the “OK” button</a:t>
            </a:r>
          </a:p>
        </p:txBody>
      </p:sp>
      <p:sp>
        <p:nvSpPr>
          <p:cNvPr id="4" name="Slide Number Placeholder 3"/>
          <p:cNvSpPr>
            <a:spLocks noGrp="1"/>
          </p:cNvSpPr>
          <p:nvPr>
            <p:ph type="sldNum" sz="quarter" idx="5"/>
          </p:nvPr>
        </p:nvSpPr>
        <p:spPr/>
        <p:txBody>
          <a:bodyPr/>
          <a:lstStyle/>
          <a:p>
            <a:fld id="{5956A438-CDA4-48A5-B2EE-AA3E04398BE5}" type="slidenum">
              <a:rPr lang="en-US" smtClean="0"/>
              <a:t>43</a:t>
            </a:fld>
            <a:endParaRPr lang="en-US" dirty="0"/>
          </a:p>
        </p:txBody>
      </p:sp>
    </p:spTree>
    <p:extLst>
      <p:ext uri="{BB962C8B-B14F-4D97-AF65-F5344CB8AC3E}">
        <p14:creationId xmlns:p14="http://schemas.microsoft.com/office/powerpoint/2010/main" val="4092810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Reversal Reason and Date per agency procedure then Click on the “OK” button</a:t>
            </a:r>
          </a:p>
        </p:txBody>
      </p:sp>
      <p:sp>
        <p:nvSpPr>
          <p:cNvPr id="4" name="Slide Number Placeholder 3"/>
          <p:cNvSpPr>
            <a:spLocks noGrp="1"/>
          </p:cNvSpPr>
          <p:nvPr>
            <p:ph type="sldNum" sz="quarter" idx="5"/>
          </p:nvPr>
        </p:nvSpPr>
        <p:spPr/>
        <p:txBody>
          <a:bodyPr/>
          <a:lstStyle/>
          <a:p>
            <a:fld id="{5956A438-CDA4-48A5-B2EE-AA3E04398BE5}" type="slidenum">
              <a:rPr lang="en-US" smtClean="0"/>
              <a:t>44</a:t>
            </a:fld>
            <a:endParaRPr lang="en-US" dirty="0"/>
          </a:p>
        </p:txBody>
      </p:sp>
    </p:spTree>
    <p:extLst>
      <p:ext uri="{BB962C8B-B14F-4D97-AF65-F5344CB8AC3E}">
        <p14:creationId xmlns:p14="http://schemas.microsoft.com/office/powerpoint/2010/main" val="1847664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FB08 Reverse Document – Path: AP &gt; Invoice Approval &gt; Manage Journal Entry – FI.  NOTICE the “Reverse” is greyed out. Must select document or double click the document #</a:t>
            </a:r>
          </a:p>
        </p:txBody>
      </p:sp>
      <p:sp>
        <p:nvSpPr>
          <p:cNvPr id="4" name="Slide Number Placeholder 3"/>
          <p:cNvSpPr>
            <a:spLocks noGrp="1"/>
          </p:cNvSpPr>
          <p:nvPr>
            <p:ph type="sldNum" sz="quarter" idx="5"/>
          </p:nvPr>
        </p:nvSpPr>
        <p:spPr/>
        <p:txBody>
          <a:bodyPr/>
          <a:lstStyle/>
          <a:p>
            <a:fld id="{5956A438-CDA4-48A5-B2EE-AA3E04398BE5}" type="slidenum">
              <a:rPr lang="en-US" smtClean="0"/>
              <a:t>46</a:t>
            </a:fld>
            <a:endParaRPr lang="en-US" dirty="0"/>
          </a:p>
        </p:txBody>
      </p:sp>
    </p:spTree>
    <p:extLst>
      <p:ext uri="{BB962C8B-B14F-4D97-AF65-F5344CB8AC3E}">
        <p14:creationId xmlns:p14="http://schemas.microsoft.com/office/powerpoint/2010/main" val="1347244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quick message pops up saying your document is reversed. The message does not stay.</a:t>
            </a:r>
          </a:p>
        </p:txBody>
      </p:sp>
      <p:sp>
        <p:nvSpPr>
          <p:cNvPr id="4" name="Slide Number Placeholder 3"/>
          <p:cNvSpPr>
            <a:spLocks noGrp="1"/>
          </p:cNvSpPr>
          <p:nvPr>
            <p:ph type="sldNum" sz="quarter" idx="5"/>
          </p:nvPr>
        </p:nvSpPr>
        <p:spPr/>
        <p:txBody>
          <a:bodyPr/>
          <a:lstStyle/>
          <a:p>
            <a:fld id="{5956A438-CDA4-48A5-B2EE-AA3E04398BE5}" type="slidenum">
              <a:rPr lang="en-US" smtClean="0"/>
              <a:t>47</a:t>
            </a:fld>
            <a:endParaRPr lang="en-US" dirty="0"/>
          </a:p>
        </p:txBody>
      </p:sp>
    </p:spTree>
    <p:extLst>
      <p:ext uri="{BB962C8B-B14F-4D97-AF65-F5344CB8AC3E}">
        <p14:creationId xmlns:p14="http://schemas.microsoft.com/office/powerpoint/2010/main" val="461665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Go to the gear icon to add the “Reversed With” field or you can double click on the document # or click the arrow at the end of the row to get document details.</a:t>
            </a:r>
          </a:p>
        </p:txBody>
      </p:sp>
      <p:sp>
        <p:nvSpPr>
          <p:cNvPr id="4" name="Slide Number Placeholder 3"/>
          <p:cNvSpPr>
            <a:spLocks noGrp="1"/>
          </p:cNvSpPr>
          <p:nvPr>
            <p:ph type="sldNum" sz="quarter" idx="5"/>
          </p:nvPr>
        </p:nvSpPr>
        <p:spPr/>
        <p:txBody>
          <a:bodyPr/>
          <a:lstStyle/>
          <a:p>
            <a:fld id="{5956A438-CDA4-48A5-B2EE-AA3E04398BE5}" type="slidenum">
              <a:rPr lang="en-US" smtClean="0"/>
              <a:t>48</a:t>
            </a:fld>
            <a:endParaRPr lang="en-US" dirty="0"/>
          </a:p>
        </p:txBody>
      </p:sp>
    </p:spTree>
    <p:extLst>
      <p:ext uri="{BB962C8B-B14F-4D97-AF65-F5344CB8AC3E}">
        <p14:creationId xmlns:p14="http://schemas.microsoft.com/office/powerpoint/2010/main" val="775823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Go to the gear icon to add the “Reversed With” field or you can double click on the document # or click the arrow at the end of the row to get document details.</a:t>
            </a:r>
          </a:p>
        </p:txBody>
      </p:sp>
      <p:sp>
        <p:nvSpPr>
          <p:cNvPr id="4" name="Slide Number Placeholder 3"/>
          <p:cNvSpPr>
            <a:spLocks noGrp="1"/>
          </p:cNvSpPr>
          <p:nvPr>
            <p:ph type="sldNum" sz="quarter" idx="5"/>
          </p:nvPr>
        </p:nvSpPr>
        <p:spPr/>
        <p:txBody>
          <a:bodyPr/>
          <a:lstStyle/>
          <a:p>
            <a:fld id="{5956A438-CDA4-48A5-B2EE-AA3E04398BE5}" type="slidenum">
              <a:rPr lang="en-US" smtClean="0"/>
              <a:t>49</a:t>
            </a:fld>
            <a:endParaRPr lang="en-US" dirty="0"/>
          </a:p>
        </p:txBody>
      </p:sp>
    </p:spTree>
    <p:extLst>
      <p:ext uri="{BB962C8B-B14F-4D97-AF65-F5344CB8AC3E}">
        <p14:creationId xmlns:p14="http://schemas.microsoft.com/office/powerpoint/2010/main" val="2158307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Viewing the documents from the Vendor Line Item view</a:t>
            </a:r>
          </a:p>
        </p:txBody>
      </p:sp>
      <p:sp>
        <p:nvSpPr>
          <p:cNvPr id="4" name="Slide Number Placeholder 3"/>
          <p:cNvSpPr>
            <a:spLocks noGrp="1"/>
          </p:cNvSpPr>
          <p:nvPr>
            <p:ph type="sldNum" sz="quarter" idx="5"/>
          </p:nvPr>
        </p:nvSpPr>
        <p:spPr/>
        <p:txBody>
          <a:bodyPr/>
          <a:lstStyle/>
          <a:p>
            <a:fld id="{5956A438-CDA4-48A5-B2EE-AA3E04398BE5}" type="slidenum">
              <a:rPr lang="en-US" smtClean="0"/>
              <a:t>50</a:t>
            </a:fld>
            <a:endParaRPr lang="en-US" dirty="0"/>
          </a:p>
        </p:txBody>
      </p:sp>
    </p:spTree>
    <p:extLst>
      <p:ext uri="{BB962C8B-B14F-4D97-AF65-F5344CB8AC3E}">
        <p14:creationId xmlns:p14="http://schemas.microsoft.com/office/powerpoint/2010/main" val="2667964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F-44</a:t>
            </a:r>
          </a:p>
        </p:txBody>
      </p:sp>
      <p:sp>
        <p:nvSpPr>
          <p:cNvPr id="4" name="Slide Number Placeholder 3"/>
          <p:cNvSpPr>
            <a:spLocks noGrp="1"/>
          </p:cNvSpPr>
          <p:nvPr>
            <p:ph type="sldNum" sz="quarter" idx="5"/>
          </p:nvPr>
        </p:nvSpPr>
        <p:spPr/>
        <p:txBody>
          <a:bodyPr/>
          <a:lstStyle/>
          <a:p>
            <a:fld id="{5956A438-CDA4-48A5-B2EE-AA3E04398BE5}" type="slidenum">
              <a:rPr lang="en-US" smtClean="0"/>
              <a:t>52</a:t>
            </a:fld>
            <a:endParaRPr lang="en-US" dirty="0"/>
          </a:p>
        </p:txBody>
      </p:sp>
    </p:spTree>
    <p:extLst>
      <p:ext uri="{BB962C8B-B14F-4D97-AF65-F5344CB8AC3E}">
        <p14:creationId xmlns:p14="http://schemas.microsoft.com/office/powerpoint/2010/main" val="1694379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F-44</a:t>
            </a:r>
          </a:p>
        </p:txBody>
      </p:sp>
      <p:sp>
        <p:nvSpPr>
          <p:cNvPr id="4" name="Slide Number Placeholder 3"/>
          <p:cNvSpPr>
            <a:spLocks noGrp="1"/>
          </p:cNvSpPr>
          <p:nvPr>
            <p:ph type="sldNum" sz="quarter" idx="5"/>
          </p:nvPr>
        </p:nvSpPr>
        <p:spPr/>
        <p:txBody>
          <a:bodyPr/>
          <a:lstStyle/>
          <a:p>
            <a:fld id="{5956A438-CDA4-48A5-B2EE-AA3E04398BE5}" type="slidenum">
              <a:rPr lang="en-US" smtClean="0"/>
              <a:t>53</a:t>
            </a:fld>
            <a:endParaRPr lang="en-US" dirty="0"/>
          </a:p>
        </p:txBody>
      </p:sp>
    </p:spTree>
    <p:extLst>
      <p:ext uri="{BB962C8B-B14F-4D97-AF65-F5344CB8AC3E}">
        <p14:creationId xmlns:p14="http://schemas.microsoft.com/office/powerpoint/2010/main" val="3949239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F-44</a:t>
            </a:r>
          </a:p>
        </p:txBody>
      </p:sp>
      <p:sp>
        <p:nvSpPr>
          <p:cNvPr id="4" name="Slide Number Placeholder 3"/>
          <p:cNvSpPr>
            <a:spLocks noGrp="1"/>
          </p:cNvSpPr>
          <p:nvPr>
            <p:ph type="sldNum" sz="quarter" idx="5"/>
          </p:nvPr>
        </p:nvSpPr>
        <p:spPr/>
        <p:txBody>
          <a:bodyPr/>
          <a:lstStyle/>
          <a:p>
            <a:fld id="{5956A438-CDA4-48A5-B2EE-AA3E04398BE5}" type="slidenum">
              <a:rPr lang="en-US" smtClean="0"/>
              <a:t>54</a:t>
            </a:fld>
            <a:endParaRPr lang="en-US" dirty="0"/>
          </a:p>
        </p:txBody>
      </p:sp>
    </p:spTree>
    <p:extLst>
      <p:ext uri="{BB962C8B-B14F-4D97-AF65-F5344CB8AC3E}">
        <p14:creationId xmlns:p14="http://schemas.microsoft.com/office/powerpoint/2010/main" val="133130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FBL1N </a:t>
            </a:r>
          </a:p>
          <a:p>
            <a:r>
              <a:rPr lang="en-US" dirty="0"/>
              <a:t>Execute button at the bottom of the screen</a:t>
            </a:r>
          </a:p>
        </p:txBody>
      </p:sp>
      <p:sp>
        <p:nvSpPr>
          <p:cNvPr id="4" name="Slide Number Placeholder 3"/>
          <p:cNvSpPr>
            <a:spLocks noGrp="1"/>
          </p:cNvSpPr>
          <p:nvPr>
            <p:ph type="sldNum" sz="quarter" idx="5"/>
          </p:nvPr>
        </p:nvSpPr>
        <p:spPr/>
        <p:txBody>
          <a:bodyPr/>
          <a:lstStyle/>
          <a:p>
            <a:fld id="{5956A438-CDA4-48A5-B2EE-AA3E04398BE5}" type="slidenum">
              <a:rPr lang="en-US" smtClean="0"/>
              <a:t>9</a:t>
            </a:fld>
            <a:endParaRPr lang="en-US" dirty="0"/>
          </a:p>
        </p:txBody>
      </p:sp>
    </p:spTree>
    <p:extLst>
      <p:ext uri="{BB962C8B-B14F-4D97-AF65-F5344CB8AC3E}">
        <p14:creationId xmlns:p14="http://schemas.microsoft.com/office/powerpoint/2010/main" val="4089428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F-44</a:t>
            </a:r>
          </a:p>
        </p:txBody>
      </p:sp>
      <p:sp>
        <p:nvSpPr>
          <p:cNvPr id="4" name="Slide Number Placeholder 3"/>
          <p:cNvSpPr>
            <a:spLocks noGrp="1"/>
          </p:cNvSpPr>
          <p:nvPr>
            <p:ph type="sldNum" sz="quarter" idx="5"/>
          </p:nvPr>
        </p:nvSpPr>
        <p:spPr/>
        <p:txBody>
          <a:bodyPr/>
          <a:lstStyle/>
          <a:p>
            <a:fld id="{5956A438-CDA4-48A5-B2EE-AA3E04398BE5}" type="slidenum">
              <a:rPr lang="en-US" smtClean="0"/>
              <a:t>55</a:t>
            </a:fld>
            <a:endParaRPr lang="en-US" dirty="0"/>
          </a:p>
        </p:txBody>
      </p:sp>
    </p:spTree>
    <p:extLst>
      <p:ext uri="{BB962C8B-B14F-4D97-AF65-F5344CB8AC3E}">
        <p14:creationId xmlns:p14="http://schemas.microsoft.com/office/powerpoint/2010/main" val="3704480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F-44</a:t>
            </a:r>
          </a:p>
        </p:txBody>
      </p:sp>
      <p:sp>
        <p:nvSpPr>
          <p:cNvPr id="4" name="Slide Number Placeholder 3"/>
          <p:cNvSpPr>
            <a:spLocks noGrp="1"/>
          </p:cNvSpPr>
          <p:nvPr>
            <p:ph type="sldNum" sz="quarter" idx="5"/>
          </p:nvPr>
        </p:nvSpPr>
        <p:spPr/>
        <p:txBody>
          <a:bodyPr/>
          <a:lstStyle/>
          <a:p>
            <a:fld id="{5956A438-CDA4-48A5-B2EE-AA3E04398BE5}" type="slidenum">
              <a:rPr lang="en-US" smtClean="0"/>
              <a:t>56</a:t>
            </a:fld>
            <a:endParaRPr lang="en-US" dirty="0"/>
          </a:p>
        </p:txBody>
      </p:sp>
    </p:spTree>
    <p:extLst>
      <p:ext uri="{BB962C8B-B14F-4D97-AF65-F5344CB8AC3E}">
        <p14:creationId xmlns:p14="http://schemas.microsoft.com/office/powerpoint/2010/main" val="726908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F-44</a:t>
            </a:r>
          </a:p>
        </p:txBody>
      </p:sp>
      <p:sp>
        <p:nvSpPr>
          <p:cNvPr id="4" name="Slide Number Placeholder 3"/>
          <p:cNvSpPr>
            <a:spLocks noGrp="1"/>
          </p:cNvSpPr>
          <p:nvPr>
            <p:ph type="sldNum" sz="quarter" idx="5"/>
          </p:nvPr>
        </p:nvSpPr>
        <p:spPr/>
        <p:txBody>
          <a:bodyPr/>
          <a:lstStyle/>
          <a:p>
            <a:fld id="{5956A438-CDA4-48A5-B2EE-AA3E04398BE5}" type="slidenum">
              <a:rPr lang="en-US" smtClean="0"/>
              <a:t>57</a:t>
            </a:fld>
            <a:endParaRPr lang="en-US" dirty="0"/>
          </a:p>
        </p:txBody>
      </p:sp>
    </p:spTree>
    <p:extLst>
      <p:ext uri="{BB962C8B-B14F-4D97-AF65-F5344CB8AC3E}">
        <p14:creationId xmlns:p14="http://schemas.microsoft.com/office/powerpoint/2010/main" val="172005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FBL1N </a:t>
            </a:r>
          </a:p>
        </p:txBody>
      </p:sp>
      <p:sp>
        <p:nvSpPr>
          <p:cNvPr id="4" name="Slide Number Placeholder 3"/>
          <p:cNvSpPr>
            <a:spLocks noGrp="1"/>
          </p:cNvSpPr>
          <p:nvPr>
            <p:ph type="sldNum" sz="quarter" idx="5"/>
          </p:nvPr>
        </p:nvSpPr>
        <p:spPr/>
        <p:txBody>
          <a:bodyPr/>
          <a:lstStyle/>
          <a:p>
            <a:fld id="{5956A438-CDA4-48A5-B2EE-AA3E04398BE5}" type="slidenum">
              <a:rPr lang="en-US" smtClean="0"/>
              <a:t>10</a:t>
            </a:fld>
            <a:endParaRPr lang="en-US" dirty="0"/>
          </a:p>
        </p:txBody>
      </p:sp>
    </p:spTree>
    <p:extLst>
      <p:ext uri="{BB962C8B-B14F-4D97-AF65-F5344CB8AC3E}">
        <p14:creationId xmlns:p14="http://schemas.microsoft.com/office/powerpoint/2010/main" val="242612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Menu &gt;  Edit &gt; Account Assignment Templates &gt; Select Account Assignment Template (Ctrl+F7)</a:t>
            </a:r>
          </a:p>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12</a:t>
            </a:fld>
            <a:endParaRPr lang="en-US" dirty="0"/>
          </a:p>
        </p:txBody>
      </p:sp>
    </p:spTree>
    <p:extLst>
      <p:ext uri="{BB962C8B-B14F-4D97-AF65-F5344CB8AC3E}">
        <p14:creationId xmlns:p14="http://schemas.microsoft.com/office/powerpoint/2010/main" val="312736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14</a:t>
            </a:fld>
            <a:endParaRPr lang="en-US" dirty="0"/>
          </a:p>
        </p:txBody>
      </p:sp>
    </p:spTree>
    <p:extLst>
      <p:ext uri="{BB962C8B-B14F-4D97-AF65-F5344CB8AC3E}">
        <p14:creationId xmlns:p14="http://schemas.microsoft.com/office/powerpoint/2010/main" val="235693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Parked Document is at the bottom</a:t>
            </a:r>
          </a:p>
        </p:txBody>
      </p:sp>
      <p:sp>
        <p:nvSpPr>
          <p:cNvPr id="4" name="Slide Number Placeholder 3"/>
          <p:cNvSpPr>
            <a:spLocks noGrp="1"/>
          </p:cNvSpPr>
          <p:nvPr>
            <p:ph type="sldNum" sz="quarter" idx="5"/>
          </p:nvPr>
        </p:nvSpPr>
        <p:spPr/>
        <p:txBody>
          <a:bodyPr/>
          <a:lstStyle/>
          <a:p>
            <a:fld id="{5956A438-CDA4-48A5-B2EE-AA3E04398BE5}" type="slidenum">
              <a:rPr lang="en-US" smtClean="0"/>
              <a:t>15</a:t>
            </a:fld>
            <a:endParaRPr lang="en-US" dirty="0"/>
          </a:p>
        </p:txBody>
      </p:sp>
    </p:spTree>
    <p:extLst>
      <p:ext uri="{BB962C8B-B14F-4D97-AF65-F5344CB8AC3E}">
        <p14:creationId xmlns:p14="http://schemas.microsoft.com/office/powerpoint/2010/main" val="277895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FBV0 – You can enter a single document</a:t>
            </a:r>
          </a:p>
        </p:txBody>
      </p:sp>
      <p:sp>
        <p:nvSpPr>
          <p:cNvPr id="4" name="Slide Number Placeholder 3"/>
          <p:cNvSpPr>
            <a:spLocks noGrp="1"/>
          </p:cNvSpPr>
          <p:nvPr>
            <p:ph type="sldNum" sz="quarter" idx="5"/>
          </p:nvPr>
        </p:nvSpPr>
        <p:spPr/>
        <p:txBody>
          <a:bodyPr/>
          <a:lstStyle/>
          <a:p>
            <a:fld id="{5956A438-CDA4-48A5-B2EE-AA3E04398BE5}" type="slidenum">
              <a:rPr lang="en-US" smtClean="0"/>
              <a:t>18</a:t>
            </a:fld>
            <a:endParaRPr lang="en-US" dirty="0"/>
          </a:p>
        </p:txBody>
      </p:sp>
    </p:spTree>
    <p:extLst>
      <p:ext uri="{BB962C8B-B14F-4D97-AF65-F5344CB8AC3E}">
        <p14:creationId xmlns:p14="http://schemas.microsoft.com/office/powerpoint/2010/main" val="199367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B286-D353-403D-8BA9-85BDE5F12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E9CC64-0CDC-439F-A7D7-E51E7CA45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67599-9504-44E7-9A6F-D659B1128C18}"/>
              </a:ext>
            </a:extLst>
          </p:cNvPr>
          <p:cNvSpPr>
            <a:spLocks noGrp="1"/>
          </p:cNvSpPr>
          <p:nvPr>
            <p:ph type="dt" sz="half" idx="10"/>
          </p:nvPr>
        </p:nvSpPr>
        <p:spPr/>
        <p:txBody>
          <a:bodyPr/>
          <a:lstStyle/>
          <a:p>
            <a:fld id="{97221682-F8FD-4983-93C1-3FF5292DE4B0}" type="datetime1">
              <a:rPr lang="en-US" smtClean="0"/>
              <a:t>8/27/2024</a:t>
            </a:fld>
            <a:endParaRPr lang="en-US" dirty="0"/>
          </a:p>
        </p:txBody>
      </p:sp>
      <p:sp>
        <p:nvSpPr>
          <p:cNvPr id="5" name="Footer Placeholder 4">
            <a:extLst>
              <a:ext uri="{FF2B5EF4-FFF2-40B4-BE49-F238E27FC236}">
                <a16:creationId xmlns:a16="http://schemas.microsoft.com/office/drawing/2014/main" id="{657BE136-EC31-4720-9F63-4AC42B53FA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2EE71A-D3CF-4E81-BDB2-37DFB6FF569B}"/>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250288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8623-6925-4F9E-AB71-AEFB03A11A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6251A-37BF-4402-9EB8-F15BAA81C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33C42-8829-40BC-BEE3-00D3C1FD0899}"/>
              </a:ext>
            </a:extLst>
          </p:cNvPr>
          <p:cNvSpPr>
            <a:spLocks noGrp="1"/>
          </p:cNvSpPr>
          <p:nvPr>
            <p:ph type="dt" sz="half" idx="10"/>
          </p:nvPr>
        </p:nvSpPr>
        <p:spPr/>
        <p:txBody>
          <a:bodyPr/>
          <a:lstStyle/>
          <a:p>
            <a:fld id="{C2F663C2-901F-4348-8D98-4A137BC5F427}" type="datetime1">
              <a:rPr lang="en-US" smtClean="0"/>
              <a:t>8/27/2024</a:t>
            </a:fld>
            <a:endParaRPr lang="en-US" dirty="0"/>
          </a:p>
        </p:txBody>
      </p:sp>
      <p:sp>
        <p:nvSpPr>
          <p:cNvPr id="5" name="Footer Placeholder 4">
            <a:extLst>
              <a:ext uri="{FF2B5EF4-FFF2-40B4-BE49-F238E27FC236}">
                <a16:creationId xmlns:a16="http://schemas.microsoft.com/office/drawing/2014/main" id="{2222E71E-5B6D-4A1F-9950-283372A10D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DACAB4-5EF4-4372-99A8-3B6F3D4E6290}"/>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24428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FF1D6-BB9A-471E-A117-D6F93C853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33A76-F6C2-45A7-AE19-60D8DDB51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07F8F-B474-4ECE-BCE7-1E612752DB60}"/>
              </a:ext>
            </a:extLst>
          </p:cNvPr>
          <p:cNvSpPr>
            <a:spLocks noGrp="1"/>
          </p:cNvSpPr>
          <p:nvPr>
            <p:ph type="dt" sz="half" idx="10"/>
          </p:nvPr>
        </p:nvSpPr>
        <p:spPr/>
        <p:txBody>
          <a:bodyPr/>
          <a:lstStyle/>
          <a:p>
            <a:fld id="{3E58398E-A066-42CE-A400-B9092F1209F8}" type="datetime1">
              <a:rPr lang="en-US" smtClean="0"/>
              <a:t>8/27/2024</a:t>
            </a:fld>
            <a:endParaRPr lang="en-US" dirty="0"/>
          </a:p>
        </p:txBody>
      </p:sp>
      <p:sp>
        <p:nvSpPr>
          <p:cNvPr id="5" name="Footer Placeholder 4">
            <a:extLst>
              <a:ext uri="{FF2B5EF4-FFF2-40B4-BE49-F238E27FC236}">
                <a16:creationId xmlns:a16="http://schemas.microsoft.com/office/drawing/2014/main" id="{E9250CE5-B54C-43FB-A9EE-669D60C9BE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ACCE33-A8F0-4B98-B1B4-08EE6852523C}"/>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51092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B286-D353-403D-8BA9-85BDE5F12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E9CC64-0CDC-439F-A7D7-E51E7CA45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67599-9504-44E7-9A6F-D659B1128C18}"/>
              </a:ext>
            </a:extLst>
          </p:cNvPr>
          <p:cNvSpPr>
            <a:spLocks noGrp="1"/>
          </p:cNvSpPr>
          <p:nvPr>
            <p:ph type="dt" sz="half" idx="10"/>
          </p:nvPr>
        </p:nvSpPr>
        <p:spPr/>
        <p:txBody>
          <a:bodyPr/>
          <a:lstStyle/>
          <a:p>
            <a:fld id="{97221682-F8FD-4983-93C1-3FF5292DE4B0}" type="datetime1">
              <a:rPr lang="en-US" smtClean="0"/>
              <a:t>8/27/2024</a:t>
            </a:fld>
            <a:endParaRPr lang="en-US" dirty="0"/>
          </a:p>
        </p:txBody>
      </p:sp>
      <p:sp>
        <p:nvSpPr>
          <p:cNvPr id="5" name="Footer Placeholder 4">
            <a:extLst>
              <a:ext uri="{FF2B5EF4-FFF2-40B4-BE49-F238E27FC236}">
                <a16:creationId xmlns:a16="http://schemas.microsoft.com/office/drawing/2014/main" id="{657BE136-EC31-4720-9F63-4AC42B53FA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2EE71A-D3CF-4E81-BDB2-37DFB6FF569B}"/>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01592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A1A3-465C-42D4-B13E-8BB298ED4071}"/>
              </a:ext>
            </a:extLst>
          </p:cNvPr>
          <p:cNvSpPr>
            <a:spLocks noGrp="1"/>
          </p:cNvSpPr>
          <p:nvPr>
            <p:ph type="title"/>
          </p:nvPr>
        </p:nvSpPr>
        <p:spPr>
          <a:xfrm>
            <a:off x="1243504" y="224366"/>
            <a:ext cx="10228234" cy="913342"/>
          </a:xfrm>
        </p:spPr>
        <p:txBody>
          <a:bodyPr/>
          <a:lstStyle>
            <a:lvl1pPr>
              <a:defRPr u="none"/>
            </a:lvl1pPr>
          </a:lstStyle>
          <a:p>
            <a:r>
              <a:rPr lang="en-US" dirty="0"/>
              <a:t>Click to edit Master title style</a:t>
            </a:r>
          </a:p>
        </p:txBody>
      </p:sp>
      <p:sp>
        <p:nvSpPr>
          <p:cNvPr id="3" name="Content Placeholder 2">
            <a:extLst>
              <a:ext uri="{FF2B5EF4-FFF2-40B4-BE49-F238E27FC236}">
                <a16:creationId xmlns:a16="http://schemas.microsoft.com/office/drawing/2014/main" id="{77145539-23EB-4E15-9D51-6EDB4D78E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D82C6-030C-4224-B250-AED365290082}"/>
              </a:ext>
            </a:extLst>
          </p:cNvPr>
          <p:cNvSpPr>
            <a:spLocks noGrp="1"/>
          </p:cNvSpPr>
          <p:nvPr>
            <p:ph type="dt" sz="half" idx="10"/>
          </p:nvPr>
        </p:nvSpPr>
        <p:spPr/>
        <p:txBody>
          <a:bodyPr/>
          <a:lstStyle/>
          <a:p>
            <a:fld id="{6EB74A25-9F27-46B6-82FB-A5E6B9C65663}" type="datetime1">
              <a:rPr lang="en-US" smtClean="0"/>
              <a:t>8/27/2024</a:t>
            </a:fld>
            <a:endParaRPr lang="en-US" dirty="0"/>
          </a:p>
        </p:txBody>
      </p:sp>
      <p:sp>
        <p:nvSpPr>
          <p:cNvPr id="5" name="Footer Placeholder 4">
            <a:extLst>
              <a:ext uri="{FF2B5EF4-FFF2-40B4-BE49-F238E27FC236}">
                <a16:creationId xmlns:a16="http://schemas.microsoft.com/office/drawing/2014/main" id="{FDB9DF8F-5D48-4EA4-A0F8-CA1E504338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866EC9-9458-4263-A1B8-7EA789F464FB}"/>
              </a:ext>
            </a:extLst>
          </p:cNvPr>
          <p:cNvSpPr>
            <a:spLocks noGrp="1"/>
          </p:cNvSpPr>
          <p:nvPr>
            <p:ph type="sldNum" sz="quarter" idx="12"/>
          </p:nvPr>
        </p:nvSpPr>
        <p:spPr/>
        <p:txBody>
          <a:bodyPr/>
          <a:lstStyle/>
          <a:p>
            <a:fld id="{D74DC2E0-E28C-44A5-89B3-2B91385C7BB1}" type="slidenum">
              <a:rPr lang="en-US" smtClean="0"/>
              <a:t>‹#›</a:t>
            </a:fld>
            <a:endParaRPr lang="en-US" dirty="0"/>
          </a:p>
        </p:txBody>
      </p:sp>
      <p:cxnSp>
        <p:nvCxnSpPr>
          <p:cNvPr id="8" name="Straight Connector 7">
            <a:extLst>
              <a:ext uri="{FF2B5EF4-FFF2-40B4-BE49-F238E27FC236}">
                <a16:creationId xmlns:a16="http://schemas.microsoft.com/office/drawing/2014/main" id="{F02B2E03-D5A5-C7AB-9CF6-45B787B2BBFE}"/>
              </a:ext>
            </a:extLst>
          </p:cNvPr>
          <p:cNvCxnSpPr/>
          <p:nvPr userDrawn="1"/>
        </p:nvCxnSpPr>
        <p:spPr>
          <a:xfrm>
            <a:off x="1243504" y="1197094"/>
            <a:ext cx="102282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195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BD63-46EC-4587-97A9-931EA362C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70C4B-4951-4FF7-9D50-304ECA350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48C49-9FA7-488B-A4DA-4E8BC770BFAA}"/>
              </a:ext>
            </a:extLst>
          </p:cNvPr>
          <p:cNvSpPr>
            <a:spLocks noGrp="1"/>
          </p:cNvSpPr>
          <p:nvPr>
            <p:ph type="dt" sz="half" idx="10"/>
          </p:nvPr>
        </p:nvSpPr>
        <p:spPr/>
        <p:txBody>
          <a:bodyPr/>
          <a:lstStyle/>
          <a:p>
            <a:fld id="{D093BD3C-F968-4A2B-967A-868E2E855A7D}" type="datetime1">
              <a:rPr lang="en-US" smtClean="0"/>
              <a:t>8/27/2024</a:t>
            </a:fld>
            <a:endParaRPr lang="en-US" dirty="0"/>
          </a:p>
        </p:txBody>
      </p:sp>
      <p:sp>
        <p:nvSpPr>
          <p:cNvPr id="5" name="Footer Placeholder 4">
            <a:extLst>
              <a:ext uri="{FF2B5EF4-FFF2-40B4-BE49-F238E27FC236}">
                <a16:creationId xmlns:a16="http://schemas.microsoft.com/office/drawing/2014/main" id="{40B20545-985A-4D6C-99D7-77D1015561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56850C-579A-49C3-99BD-F71212FBD467}"/>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68092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952A-7526-4EB4-BD69-205D09EBA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B570F-61B4-4FC2-B326-8A4D69367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1E9DF-EB37-4D6B-ABA4-576B2590D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B6079-97A1-4A8C-A0C4-AA1EDC94C283}"/>
              </a:ext>
            </a:extLst>
          </p:cNvPr>
          <p:cNvSpPr>
            <a:spLocks noGrp="1"/>
          </p:cNvSpPr>
          <p:nvPr>
            <p:ph type="dt" sz="half" idx="10"/>
          </p:nvPr>
        </p:nvSpPr>
        <p:spPr/>
        <p:txBody>
          <a:bodyPr/>
          <a:lstStyle/>
          <a:p>
            <a:fld id="{B2FF3F3E-8D52-4B58-888B-70116D499E4D}" type="datetime1">
              <a:rPr lang="en-US" smtClean="0"/>
              <a:t>8/27/2024</a:t>
            </a:fld>
            <a:endParaRPr lang="en-US" dirty="0"/>
          </a:p>
        </p:txBody>
      </p:sp>
      <p:sp>
        <p:nvSpPr>
          <p:cNvPr id="6" name="Footer Placeholder 5">
            <a:extLst>
              <a:ext uri="{FF2B5EF4-FFF2-40B4-BE49-F238E27FC236}">
                <a16:creationId xmlns:a16="http://schemas.microsoft.com/office/drawing/2014/main" id="{62AEF456-1DBF-4B18-93CC-D2954E78A8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86BE3D-B33D-485E-B102-9EF416F182CD}"/>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477334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A839-D16C-408C-B17F-C5EEFC8E9E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A83DA-C156-4882-BAA8-72913D4751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C1E7-4067-4FCC-ADDD-9A0D91FFC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1BD14F-48AC-4A90-AC71-A139F5AAF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243A-412D-4A29-AA1B-E7243C48E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17E0C5-6924-4788-BDE6-7531F047E0D9}"/>
              </a:ext>
            </a:extLst>
          </p:cNvPr>
          <p:cNvSpPr>
            <a:spLocks noGrp="1"/>
          </p:cNvSpPr>
          <p:nvPr>
            <p:ph type="dt" sz="half" idx="10"/>
          </p:nvPr>
        </p:nvSpPr>
        <p:spPr/>
        <p:txBody>
          <a:bodyPr/>
          <a:lstStyle/>
          <a:p>
            <a:fld id="{BAF05536-232D-40A2-9BD9-B0B5CB1B24AD}" type="datetime1">
              <a:rPr lang="en-US" smtClean="0"/>
              <a:t>8/27/2024</a:t>
            </a:fld>
            <a:endParaRPr lang="en-US" dirty="0"/>
          </a:p>
        </p:txBody>
      </p:sp>
      <p:sp>
        <p:nvSpPr>
          <p:cNvPr id="8" name="Footer Placeholder 7">
            <a:extLst>
              <a:ext uri="{FF2B5EF4-FFF2-40B4-BE49-F238E27FC236}">
                <a16:creationId xmlns:a16="http://schemas.microsoft.com/office/drawing/2014/main" id="{83CA2B5B-EE72-4BC4-B792-0786643E9F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C064D-829B-4E31-B05E-7CAD7999AAF8}"/>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69507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CB86-C5C4-428F-A431-BA6A4E69C8CB}"/>
              </a:ext>
            </a:extLst>
          </p:cNvPr>
          <p:cNvSpPr>
            <a:spLocks noGrp="1"/>
          </p:cNvSpPr>
          <p:nvPr>
            <p:ph type="title"/>
          </p:nvPr>
        </p:nvSpPr>
        <p:spPr>
          <a:xfrm>
            <a:off x="1990725" y="365125"/>
            <a:ext cx="9048750" cy="1325563"/>
          </a:xfrm>
        </p:spPr>
        <p:txBody>
          <a:bodyPr/>
          <a:lstStyle>
            <a:lvl1pPr>
              <a:defRPr b="1" u="sng"/>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415FAC4-AA69-4B10-B06A-5E80A2F95C05}"/>
              </a:ext>
            </a:extLst>
          </p:cNvPr>
          <p:cNvSpPr>
            <a:spLocks noGrp="1"/>
          </p:cNvSpPr>
          <p:nvPr>
            <p:ph type="dt" sz="half" idx="10"/>
          </p:nvPr>
        </p:nvSpPr>
        <p:spPr/>
        <p:txBody>
          <a:bodyPr/>
          <a:lstStyle/>
          <a:p>
            <a:fld id="{82149BD8-A6FB-46A1-AB27-AB6256193784}" type="datetime1">
              <a:rPr lang="en-US" smtClean="0"/>
              <a:t>8/27/2024</a:t>
            </a:fld>
            <a:endParaRPr lang="en-US" dirty="0"/>
          </a:p>
        </p:txBody>
      </p:sp>
      <p:sp>
        <p:nvSpPr>
          <p:cNvPr id="4" name="Footer Placeholder 3">
            <a:extLst>
              <a:ext uri="{FF2B5EF4-FFF2-40B4-BE49-F238E27FC236}">
                <a16:creationId xmlns:a16="http://schemas.microsoft.com/office/drawing/2014/main" id="{894CCC1E-3754-4773-B7CB-4DDB70DFE7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10AED67-F5F6-4722-A845-2A9D143806AE}"/>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90582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A7D45-B251-4902-B265-5D614E486F6D}"/>
              </a:ext>
            </a:extLst>
          </p:cNvPr>
          <p:cNvSpPr>
            <a:spLocks noGrp="1"/>
          </p:cNvSpPr>
          <p:nvPr>
            <p:ph type="dt" sz="half" idx="10"/>
          </p:nvPr>
        </p:nvSpPr>
        <p:spPr/>
        <p:txBody>
          <a:bodyPr/>
          <a:lstStyle/>
          <a:p>
            <a:fld id="{00F8C4A6-69B5-43B7-AB3F-7178C229FAE0}" type="datetime1">
              <a:rPr lang="en-US" smtClean="0"/>
              <a:t>8/27/2024</a:t>
            </a:fld>
            <a:endParaRPr lang="en-US" dirty="0"/>
          </a:p>
        </p:txBody>
      </p:sp>
      <p:sp>
        <p:nvSpPr>
          <p:cNvPr id="3" name="Footer Placeholder 2">
            <a:extLst>
              <a:ext uri="{FF2B5EF4-FFF2-40B4-BE49-F238E27FC236}">
                <a16:creationId xmlns:a16="http://schemas.microsoft.com/office/drawing/2014/main" id="{BDC1E2A7-079A-4B64-A1F1-9FD2E25A51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ED6008-CB78-4281-9C3B-1AEABBDC855A}"/>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076238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9D84-307F-4CA9-9254-79DF2D529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CC80ED-E19D-4D11-B185-8100D8158C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57C94-4A1E-4596-ADA4-6B7034AED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48C2C-12CE-4998-99C9-535359DD428F}"/>
              </a:ext>
            </a:extLst>
          </p:cNvPr>
          <p:cNvSpPr>
            <a:spLocks noGrp="1"/>
          </p:cNvSpPr>
          <p:nvPr>
            <p:ph type="dt" sz="half" idx="10"/>
          </p:nvPr>
        </p:nvSpPr>
        <p:spPr/>
        <p:txBody>
          <a:bodyPr/>
          <a:lstStyle/>
          <a:p>
            <a:fld id="{87414BC0-A72B-4265-A222-206FC35EA606}" type="datetime1">
              <a:rPr lang="en-US" smtClean="0"/>
              <a:t>8/27/2024</a:t>
            </a:fld>
            <a:endParaRPr lang="en-US" dirty="0"/>
          </a:p>
        </p:txBody>
      </p:sp>
      <p:sp>
        <p:nvSpPr>
          <p:cNvPr id="6" name="Footer Placeholder 5">
            <a:extLst>
              <a:ext uri="{FF2B5EF4-FFF2-40B4-BE49-F238E27FC236}">
                <a16:creationId xmlns:a16="http://schemas.microsoft.com/office/drawing/2014/main" id="{64121F1B-A392-4124-9726-E268312BF7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E507F0-E20C-4B79-BA6E-FA6B3EB520F5}"/>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97065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A1A3-465C-42D4-B13E-8BB298ED4071}"/>
              </a:ext>
            </a:extLst>
          </p:cNvPr>
          <p:cNvSpPr>
            <a:spLocks noGrp="1"/>
          </p:cNvSpPr>
          <p:nvPr>
            <p:ph type="title"/>
          </p:nvPr>
        </p:nvSpPr>
        <p:spPr>
          <a:xfrm>
            <a:off x="1235730" y="186146"/>
            <a:ext cx="8836622" cy="913342"/>
          </a:xfrm>
        </p:spPr>
        <p:txBody>
          <a:bodyPr/>
          <a:lstStyle>
            <a:lvl1pPr>
              <a:defRPr u="none"/>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7145539-23EB-4E15-9D51-6EDB4D78E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D82C6-030C-4224-B250-AED365290082}"/>
              </a:ext>
            </a:extLst>
          </p:cNvPr>
          <p:cNvSpPr>
            <a:spLocks noGrp="1"/>
          </p:cNvSpPr>
          <p:nvPr>
            <p:ph type="dt" sz="half" idx="10"/>
          </p:nvPr>
        </p:nvSpPr>
        <p:spPr/>
        <p:txBody>
          <a:bodyPr/>
          <a:lstStyle/>
          <a:p>
            <a:fld id="{6EB74A25-9F27-46B6-82FB-A5E6B9C65663}" type="datetime1">
              <a:rPr lang="en-US" smtClean="0"/>
              <a:t>8/27/2024</a:t>
            </a:fld>
            <a:endParaRPr lang="en-US" dirty="0"/>
          </a:p>
        </p:txBody>
      </p:sp>
      <p:sp>
        <p:nvSpPr>
          <p:cNvPr id="5" name="Footer Placeholder 4">
            <a:extLst>
              <a:ext uri="{FF2B5EF4-FFF2-40B4-BE49-F238E27FC236}">
                <a16:creationId xmlns:a16="http://schemas.microsoft.com/office/drawing/2014/main" id="{FDB9DF8F-5D48-4EA4-A0F8-CA1E504338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866EC9-9458-4263-A1B8-7EA789F464FB}"/>
              </a:ext>
            </a:extLst>
          </p:cNvPr>
          <p:cNvSpPr>
            <a:spLocks noGrp="1"/>
          </p:cNvSpPr>
          <p:nvPr>
            <p:ph type="sldNum" sz="quarter" idx="12"/>
          </p:nvPr>
        </p:nvSpPr>
        <p:spPr/>
        <p:txBody>
          <a:bodyPr/>
          <a:lstStyle/>
          <a:p>
            <a:fld id="{D74DC2E0-E28C-44A5-89B3-2B91385C7BB1}" type="slidenum">
              <a:rPr lang="en-US" smtClean="0"/>
              <a:t>‹#›</a:t>
            </a:fld>
            <a:endParaRPr lang="en-US" dirty="0"/>
          </a:p>
        </p:txBody>
      </p:sp>
      <p:cxnSp>
        <p:nvCxnSpPr>
          <p:cNvPr id="8" name="Straight Connector 7">
            <a:extLst>
              <a:ext uri="{FF2B5EF4-FFF2-40B4-BE49-F238E27FC236}">
                <a16:creationId xmlns:a16="http://schemas.microsoft.com/office/drawing/2014/main" id="{F02B2E03-D5A5-C7AB-9CF6-45B787B2BBFE}"/>
              </a:ext>
            </a:extLst>
          </p:cNvPr>
          <p:cNvCxnSpPr>
            <a:cxnSpLocks/>
          </p:cNvCxnSpPr>
          <p:nvPr userDrawn="1"/>
        </p:nvCxnSpPr>
        <p:spPr>
          <a:xfrm flipV="1">
            <a:off x="1235730" y="957820"/>
            <a:ext cx="10741622" cy="12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09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0959-CD1E-4524-ACA4-BB5D1FB97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738A7-65AF-4E70-87DD-817CF72F2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8184384-D36D-4CED-9B01-733798F7C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0CB16-F195-4DD8-86EE-8072014A2AA3}"/>
              </a:ext>
            </a:extLst>
          </p:cNvPr>
          <p:cNvSpPr>
            <a:spLocks noGrp="1"/>
          </p:cNvSpPr>
          <p:nvPr>
            <p:ph type="dt" sz="half" idx="10"/>
          </p:nvPr>
        </p:nvSpPr>
        <p:spPr/>
        <p:txBody>
          <a:bodyPr/>
          <a:lstStyle/>
          <a:p>
            <a:fld id="{274D894D-3BB0-4475-BB7D-292297BC08FD}" type="datetime1">
              <a:rPr lang="en-US" smtClean="0"/>
              <a:t>8/27/2024</a:t>
            </a:fld>
            <a:endParaRPr lang="en-US" dirty="0"/>
          </a:p>
        </p:txBody>
      </p:sp>
      <p:sp>
        <p:nvSpPr>
          <p:cNvPr id="6" name="Footer Placeholder 5">
            <a:extLst>
              <a:ext uri="{FF2B5EF4-FFF2-40B4-BE49-F238E27FC236}">
                <a16:creationId xmlns:a16="http://schemas.microsoft.com/office/drawing/2014/main" id="{76057EE4-1878-4061-96D0-975F2C610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B45AC4-0EEA-4A09-BD83-DE8954844890}"/>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234718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8623-6925-4F9E-AB71-AEFB03A11A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6251A-37BF-4402-9EB8-F15BAA81C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33C42-8829-40BC-BEE3-00D3C1FD0899}"/>
              </a:ext>
            </a:extLst>
          </p:cNvPr>
          <p:cNvSpPr>
            <a:spLocks noGrp="1"/>
          </p:cNvSpPr>
          <p:nvPr>
            <p:ph type="dt" sz="half" idx="10"/>
          </p:nvPr>
        </p:nvSpPr>
        <p:spPr/>
        <p:txBody>
          <a:bodyPr/>
          <a:lstStyle/>
          <a:p>
            <a:fld id="{C2F663C2-901F-4348-8D98-4A137BC5F427}" type="datetime1">
              <a:rPr lang="en-US" smtClean="0"/>
              <a:t>8/27/2024</a:t>
            </a:fld>
            <a:endParaRPr lang="en-US" dirty="0"/>
          </a:p>
        </p:txBody>
      </p:sp>
      <p:sp>
        <p:nvSpPr>
          <p:cNvPr id="5" name="Footer Placeholder 4">
            <a:extLst>
              <a:ext uri="{FF2B5EF4-FFF2-40B4-BE49-F238E27FC236}">
                <a16:creationId xmlns:a16="http://schemas.microsoft.com/office/drawing/2014/main" id="{2222E71E-5B6D-4A1F-9950-283372A10D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DACAB4-5EF4-4372-99A8-3B6F3D4E6290}"/>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322012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FF1D6-BB9A-471E-A117-D6F93C853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33A76-F6C2-45A7-AE19-60D8DDB51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07F8F-B474-4ECE-BCE7-1E612752DB60}"/>
              </a:ext>
            </a:extLst>
          </p:cNvPr>
          <p:cNvSpPr>
            <a:spLocks noGrp="1"/>
          </p:cNvSpPr>
          <p:nvPr>
            <p:ph type="dt" sz="half" idx="10"/>
          </p:nvPr>
        </p:nvSpPr>
        <p:spPr/>
        <p:txBody>
          <a:bodyPr/>
          <a:lstStyle/>
          <a:p>
            <a:fld id="{3E58398E-A066-42CE-A400-B9092F1209F8}" type="datetime1">
              <a:rPr lang="en-US" smtClean="0"/>
              <a:t>8/27/2024</a:t>
            </a:fld>
            <a:endParaRPr lang="en-US" dirty="0"/>
          </a:p>
        </p:txBody>
      </p:sp>
      <p:sp>
        <p:nvSpPr>
          <p:cNvPr id="5" name="Footer Placeholder 4">
            <a:extLst>
              <a:ext uri="{FF2B5EF4-FFF2-40B4-BE49-F238E27FC236}">
                <a16:creationId xmlns:a16="http://schemas.microsoft.com/office/drawing/2014/main" id="{E9250CE5-B54C-43FB-A9EE-669D60C9BE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ACCE33-A8F0-4B98-B1B4-08EE6852523C}"/>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65665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BD63-46EC-4587-97A9-931EA362C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70C4B-4951-4FF7-9D50-304ECA350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48C49-9FA7-488B-A4DA-4E8BC770BFAA}"/>
              </a:ext>
            </a:extLst>
          </p:cNvPr>
          <p:cNvSpPr>
            <a:spLocks noGrp="1"/>
          </p:cNvSpPr>
          <p:nvPr>
            <p:ph type="dt" sz="half" idx="10"/>
          </p:nvPr>
        </p:nvSpPr>
        <p:spPr/>
        <p:txBody>
          <a:bodyPr/>
          <a:lstStyle/>
          <a:p>
            <a:fld id="{D093BD3C-F968-4A2B-967A-868E2E855A7D}" type="datetime1">
              <a:rPr lang="en-US" smtClean="0"/>
              <a:t>8/27/2024</a:t>
            </a:fld>
            <a:endParaRPr lang="en-US" dirty="0"/>
          </a:p>
        </p:txBody>
      </p:sp>
      <p:sp>
        <p:nvSpPr>
          <p:cNvPr id="5" name="Footer Placeholder 4">
            <a:extLst>
              <a:ext uri="{FF2B5EF4-FFF2-40B4-BE49-F238E27FC236}">
                <a16:creationId xmlns:a16="http://schemas.microsoft.com/office/drawing/2014/main" id="{40B20545-985A-4D6C-99D7-77D1015561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56850C-579A-49C3-99BD-F71212FBD467}"/>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4858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952A-7526-4EB4-BD69-205D09EBA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B570F-61B4-4FC2-B326-8A4D69367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1E9DF-EB37-4D6B-ABA4-576B2590D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B6079-97A1-4A8C-A0C4-AA1EDC94C283}"/>
              </a:ext>
            </a:extLst>
          </p:cNvPr>
          <p:cNvSpPr>
            <a:spLocks noGrp="1"/>
          </p:cNvSpPr>
          <p:nvPr>
            <p:ph type="dt" sz="half" idx="10"/>
          </p:nvPr>
        </p:nvSpPr>
        <p:spPr/>
        <p:txBody>
          <a:bodyPr/>
          <a:lstStyle/>
          <a:p>
            <a:fld id="{B2FF3F3E-8D52-4B58-888B-70116D499E4D}" type="datetime1">
              <a:rPr lang="en-US" smtClean="0"/>
              <a:t>8/27/2024</a:t>
            </a:fld>
            <a:endParaRPr lang="en-US" dirty="0"/>
          </a:p>
        </p:txBody>
      </p:sp>
      <p:sp>
        <p:nvSpPr>
          <p:cNvPr id="6" name="Footer Placeholder 5">
            <a:extLst>
              <a:ext uri="{FF2B5EF4-FFF2-40B4-BE49-F238E27FC236}">
                <a16:creationId xmlns:a16="http://schemas.microsoft.com/office/drawing/2014/main" id="{62AEF456-1DBF-4B18-93CC-D2954E78A8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86BE3D-B33D-485E-B102-9EF416F182CD}"/>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91623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A839-D16C-408C-B17F-C5EEFC8E9E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A83DA-C156-4882-BAA8-72913D4751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C1E7-4067-4FCC-ADDD-9A0D91FFC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1BD14F-48AC-4A90-AC71-A139F5AAF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243A-412D-4A29-AA1B-E7243C48E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17E0C5-6924-4788-BDE6-7531F047E0D9}"/>
              </a:ext>
            </a:extLst>
          </p:cNvPr>
          <p:cNvSpPr>
            <a:spLocks noGrp="1"/>
          </p:cNvSpPr>
          <p:nvPr>
            <p:ph type="dt" sz="half" idx="10"/>
          </p:nvPr>
        </p:nvSpPr>
        <p:spPr/>
        <p:txBody>
          <a:bodyPr/>
          <a:lstStyle/>
          <a:p>
            <a:fld id="{BAF05536-232D-40A2-9BD9-B0B5CB1B24AD}" type="datetime1">
              <a:rPr lang="en-US" smtClean="0"/>
              <a:t>8/27/2024</a:t>
            </a:fld>
            <a:endParaRPr lang="en-US" dirty="0"/>
          </a:p>
        </p:txBody>
      </p:sp>
      <p:sp>
        <p:nvSpPr>
          <p:cNvPr id="8" name="Footer Placeholder 7">
            <a:extLst>
              <a:ext uri="{FF2B5EF4-FFF2-40B4-BE49-F238E27FC236}">
                <a16:creationId xmlns:a16="http://schemas.microsoft.com/office/drawing/2014/main" id="{83CA2B5B-EE72-4BC4-B792-0786643E9F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C064D-829B-4E31-B05E-7CAD7999AAF8}"/>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246148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CB86-C5C4-428F-A431-BA6A4E69C8CB}"/>
              </a:ext>
            </a:extLst>
          </p:cNvPr>
          <p:cNvSpPr>
            <a:spLocks noGrp="1"/>
          </p:cNvSpPr>
          <p:nvPr>
            <p:ph type="title"/>
          </p:nvPr>
        </p:nvSpPr>
        <p:spPr>
          <a:xfrm>
            <a:off x="1990725" y="365125"/>
            <a:ext cx="9048750" cy="1325563"/>
          </a:xfrm>
        </p:spPr>
        <p:txBody>
          <a:bodyPr/>
          <a:lstStyle>
            <a:lvl1pPr>
              <a:defRPr b="1" u="sng"/>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415FAC4-AA69-4B10-B06A-5E80A2F95C05}"/>
              </a:ext>
            </a:extLst>
          </p:cNvPr>
          <p:cNvSpPr>
            <a:spLocks noGrp="1"/>
          </p:cNvSpPr>
          <p:nvPr>
            <p:ph type="dt" sz="half" idx="10"/>
          </p:nvPr>
        </p:nvSpPr>
        <p:spPr/>
        <p:txBody>
          <a:bodyPr/>
          <a:lstStyle/>
          <a:p>
            <a:fld id="{82149BD8-A6FB-46A1-AB27-AB6256193784}" type="datetime1">
              <a:rPr lang="en-US" smtClean="0"/>
              <a:t>8/27/2024</a:t>
            </a:fld>
            <a:endParaRPr lang="en-US" dirty="0"/>
          </a:p>
        </p:txBody>
      </p:sp>
      <p:sp>
        <p:nvSpPr>
          <p:cNvPr id="4" name="Footer Placeholder 3">
            <a:extLst>
              <a:ext uri="{FF2B5EF4-FFF2-40B4-BE49-F238E27FC236}">
                <a16:creationId xmlns:a16="http://schemas.microsoft.com/office/drawing/2014/main" id="{894CCC1E-3754-4773-B7CB-4DDB70DFE7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10AED67-F5F6-4722-A845-2A9D143806AE}"/>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90924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A7D45-B251-4902-B265-5D614E486F6D}"/>
              </a:ext>
            </a:extLst>
          </p:cNvPr>
          <p:cNvSpPr>
            <a:spLocks noGrp="1"/>
          </p:cNvSpPr>
          <p:nvPr>
            <p:ph type="dt" sz="half" idx="10"/>
          </p:nvPr>
        </p:nvSpPr>
        <p:spPr/>
        <p:txBody>
          <a:bodyPr/>
          <a:lstStyle/>
          <a:p>
            <a:fld id="{00F8C4A6-69B5-43B7-AB3F-7178C229FAE0}" type="datetime1">
              <a:rPr lang="en-US" smtClean="0"/>
              <a:t>8/27/2024</a:t>
            </a:fld>
            <a:endParaRPr lang="en-US" dirty="0"/>
          </a:p>
        </p:txBody>
      </p:sp>
      <p:sp>
        <p:nvSpPr>
          <p:cNvPr id="3" name="Footer Placeholder 2">
            <a:extLst>
              <a:ext uri="{FF2B5EF4-FFF2-40B4-BE49-F238E27FC236}">
                <a16:creationId xmlns:a16="http://schemas.microsoft.com/office/drawing/2014/main" id="{BDC1E2A7-079A-4B64-A1F1-9FD2E25A51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ED6008-CB78-4281-9C3B-1AEABBDC855A}"/>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292472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9D84-307F-4CA9-9254-79DF2D529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CC80ED-E19D-4D11-B185-8100D8158C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57C94-4A1E-4596-ADA4-6B7034AED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48C2C-12CE-4998-99C9-535359DD428F}"/>
              </a:ext>
            </a:extLst>
          </p:cNvPr>
          <p:cNvSpPr>
            <a:spLocks noGrp="1"/>
          </p:cNvSpPr>
          <p:nvPr>
            <p:ph type="dt" sz="half" idx="10"/>
          </p:nvPr>
        </p:nvSpPr>
        <p:spPr/>
        <p:txBody>
          <a:bodyPr/>
          <a:lstStyle/>
          <a:p>
            <a:fld id="{87414BC0-A72B-4265-A222-206FC35EA606}" type="datetime1">
              <a:rPr lang="en-US" smtClean="0"/>
              <a:t>8/27/2024</a:t>
            </a:fld>
            <a:endParaRPr lang="en-US" dirty="0"/>
          </a:p>
        </p:txBody>
      </p:sp>
      <p:sp>
        <p:nvSpPr>
          <p:cNvPr id="6" name="Footer Placeholder 5">
            <a:extLst>
              <a:ext uri="{FF2B5EF4-FFF2-40B4-BE49-F238E27FC236}">
                <a16:creationId xmlns:a16="http://schemas.microsoft.com/office/drawing/2014/main" id="{64121F1B-A392-4124-9726-E268312BF7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E507F0-E20C-4B79-BA6E-FA6B3EB520F5}"/>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45367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0959-CD1E-4524-ACA4-BB5D1FB97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738A7-65AF-4E70-87DD-817CF72F2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8184384-D36D-4CED-9B01-733798F7C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0CB16-F195-4DD8-86EE-8072014A2AA3}"/>
              </a:ext>
            </a:extLst>
          </p:cNvPr>
          <p:cNvSpPr>
            <a:spLocks noGrp="1"/>
          </p:cNvSpPr>
          <p:nvPr>
            <p:ph type="dt" sz="half" idx="10"/>
          </p:nvPr>
        </p:nvSpPr>
        <p:spPr/>
        <p:txBody>
          <a:bodyPr/>
          <a:lstStyle/>
          <a:p>
            <a:fld id="{274D894D-3BB0-4475-BB7D-292297BC08FD}" type="datetime1">
              <a:rPr lang="en-US" smtClean="0"/>
              <a:t>8/27/2024</a:t>
            </a:fld>
            <a:endParaRPr lang="en-US" dirty="0"/>
          </a:p>
        </p:txBody>
      </p:sp>
      <p:sp>
        <p:nvSpPr>
          <p:cNvPr id="6" name="Footer Placeholder 5">
            <a:extLst>
              <a:ext uri="{FF2B5EF4-FFF2-40B4-BE49-F238E27FC236}">
                <a16:creationId xmlns:a16="http://schemas.microsoft.com/office/drawing/2014/main" id="{76057EE4-1878-4061-96D0-975F2C610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B45AC4-0EEA-4A09-BD83-DE8954844890}"/>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05288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85957-39E0-42EB-A04C-6D9382397512}"/>
              </a:ext>
            </a:extLst>
          </p:cNvPr>
          <p:cNvSpPr>
            <a:spLocks noGrp="1"/>
          </p:cNvSpPr>
          <p:nvPr>
            <p:ph type="title"/>
          </p:nvPr>
        </p:nvSpPr>
        <p:spPr>
          <a:xfrm>
            <a:off x="1514764" y="136525"/>
            <a:ext cx="876257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0584B76-F180-4EE3-9F12-D5E09420C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A97235-C079-4D20-B09E-EAE6FE3F5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47887-B191-4A09-9F63-2AFED7D13B11}" type="datetime1">
              <a:rPr lang="en-US" smtClean="0"/>
              <a:t>8/27/2024</a:t>
            </a:fld>
            <a:endParaRPr lang="en-US" dirty="0"/>
          </a:p>
        </p:txBody>
      </p:sp>
      <p:sp>
        <p:nvSpPr>
          <p:cNvPr id="5" name="Footer Placeholder 4">
            <a:extLst>
              <a:ext uri="{FF2B5EF4-FFF2-40B4-BE49-F238E27FC236}">
                <a16:creationId xmlns:a16="http://schemas.microsoft.com/office/drawing/2014/main" id="{4A2ED38E-3CBA-4F59-A26E-DD4579701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3D40D61-B533-4575-BD04-DEED51E3F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DC2E0-E28C-44A5-89B3-2B91385C7BB1}" type="slidenum">
              <a:rPr lang="en-US" smtClean="0"/>
              <a:t>‹#›</a:t>
            </a:fld>
            <a:endParaRPr lang="en-US" dirty="0"/>
          </a:p>
        </p:txBody>
      </p:sp>
      <p:pic>
        <p:nvPicPr>
          <p:cNvPr id="9" name="Picture 8" descr="A blue and white logo with arrows in a circle&#10;&#10;Description automatically generated">
            <a:extLst>
              <a:ext uri="{FF2B5EF4-FFF2-40B4-BE49-F238E27FC236}">
                <a16:creationId xmlns:a16="http://schemas.microsoft.com/office/drawing/2014/main" id="{048F1A11-F60F-1ADB-2AED-7E6D535B29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780" y="136526"/>
            <a:ext cx="1007944" cy="1009694"/>
          </a:xfrm>
          <a:prstGeom prst="rect">
            <a:avLst/>
          </a:prstGeom>
        </p:spPr>
      </p:pic>
      <p:pic>
        <p:nvPicPr>
          <p:cNvPr id="7" name="Picture 6">
            <a:extLst>
              <a:ext uri="{FF2B5EF4-FFF2-40B4-BE49-F238E27FC236}">
                <a16:creationId xmlns:a16="http://schemas.microsoft.com/office/drawing/2014/main" id="{84094B85-59C5-14F8-8C82-C60025CE20D6}"/>
              </a:ext>
            </a:extLst>
          </p:cNvPr>
          <p:cNvPicPr>
            <a:picLocks noChangeAspect="1"/>
          </p:cNvPicPr>
          <p:nvPr userDrawn="1"/>
        </p:nvPicPr>
        <p:blipFill>
          <a:blip r:embed="rId14"/>
          <a:stretch>
            <a:fillRect/>
          </a:stretch>
        </p:blipFill>
        <p:spPr>
          <a:xfrm>
            <a:off x="10449748" y="136525"/>
            <a:ext cx="1571716" cy="816377"/>
          </a:xfrm>
          <a:prstGeom prst="rect">
            <a:avLst/>
          </a:prstGeom>
        </p:spPr>
      </p:pic>
    </p:spTree>
    <p:extLst>
      <p:ext uri="{BB962C8B-B14F-4D97-AF65-F5344CB8AC3E}">
        <p14:creationId xmlns:p14="http://schemas.microsoft.com/office/powerpoint/2010/main" val="17029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85957-39E0-42EB-A04C-6D9382397512}"/>
              </a:ext>
            </a:extLst>
          </p:cNvPr>
          <p:cNvSpPr>
            <a:spLocks noGrp="1"/>
          </p:cNvSpPr>
          <p:nvPr>
            <p:ph type="title"/>
          </p:nvPr>
        </p:nvSpPr>
        <p:spPr>
          <a:xfrm>
            <a:off x="1608166" y="136525"/>
            <a:ext cx="94297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0584B76-F180-4EE3-9F12-D5E09420C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A97235-C079-4D20-B09E-EAE6FE3F5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47887-B191-4A09-9F63-2AFED7D13B11}" type="datetime1">
              <a:rPr lang="en-US" smtClean="0"/>
              <a:t>8/27/2024</a:t>
            </a:fld>
            <a:endParaRPr lang="en-US" dirty="0"/>
          </a:p>
        </p:txBody>
      </p:sp>
      <p:sp>
        <p:nvSpPr>
          <p:cNvPr id="5" name="Footer Placeholder 4">
            <a:extLst>
              <a:ext uri="{FF2B5EF4-FFF2-40B4-BE49-F238E27FC236}">
                <a16:creationId xmlns:a16="http://schemas.microsoft.com/office/drawing/2014/main" id="{4A2ED38E-3CBA-4F59-A26E-DD4579701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3D40D61-B533-4575-BD04-DEED51E3F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DC2E0-E28C-44A5-89B3-2B91385C7BB1}" type="slidenum">
              <a:rPr lang="en-US" smtClean="0"/>
              <a:t>‹#›</a:t>
            </a:fld>
            <a:endParaRPr lang="en-US" dirty="0"/>
          </a:p>
        </p:txBody>
      </p:sp>
      <p:pic>
        <p:nvPicPr>
          <p:cNvPr id="9" name="Picture 8" descr="A blue and white logo with arrows in a circle&#10;&#10;Description automatically generated">
            <a:extLst>
              <a:ext uri="{FF2B5EF4-FFF2-40B4-BE49-F238E27FC236}">
                <a16:creationId xmlns:a16="http://schemas.microsoft.com/office/drawing/2014/main" id="{048F1A11-F60F-1ADB-2AED-7E6D535B29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658" y="136526"/>
            <a:ext cx="1033658" cy="1035452"/>
          </a:xfrm>
          <a:prstGeom prst="rect">
            <a:avLst/>
          </a:prstGeom>
        </p:spPr>
      </p:pic>
    </p:spTree>
    <p:extLst>
      <p:ext uri="{BB962C8B-B14F-4D97-AF65-F5344CB8AC3E}">
        <p14:creationId xmlns:p14="http://schemas.microsoft.com/office/powerpoint/2010/main" val="887419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3" name="Title 2">
            <a:extLst>
              <a:ext uri="{FF2B5EF4-FFF2-40B4-BE49-F238E27FC236}">
                <a16:creationId xmlns:a16="http://schemas.microsoft.com/office/drawing/2014/main" id="{ED7F50FE-20B9-4E61-87FD-A9252F536B88}"/>
              </a:ext>
            </a:extLst>
          </p:cNvPr>
          <p:cNvSpPr txBox="1">
            <a:spLocks noGrp="1"/>
          </p:cNvSpPr>
          <p:nvPr>
            <p:ph type="title" idx="4294967295"/>
          </p:nvPr>
        </p:nvSpPr>
        <p:spPr>
          <a:xfrm flipH="1">
            <a:off x="1081308" y="1982450"/>
            <a:ext cx="7297742"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FINANCIAL TRAINING FORUM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JULY 2024</a:t>
            </a:r>
          </a:p>
        </p:txBody>
      </p:sp>
      <p:pic>
        <p:nvPicPr>
          <p:cNvPr id="4" name="Picture 3">
            <a:extLst>
              <a:ext uri="{FF2B5EF4-FFF2-40B4-BE49-F238E27FC236}">
                <a16:creationId xmlns:a16="http://schemas.microsoft.com/office/drawing/2014/main" id="{6626D17E-1460-7231-EC18-89C8A67440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117" y="985421"/>
            <a:ext cx="5000883" cy="5870448"/>
          </a:xfrm>
          <a:prstGeom prst="rect">
            <a:avLst/>
          </a:prstGeom>
        </p:spPr>
      </p:pic>
    </p:spTree>
    <p:extLst>
      <p:ext uri="{BB962C8B-B14F-4D97-AF65-F5344CB8AC3E}">
        <p14:creationId xmlns:p14="http://schemas.microsoft.com/office/powerpoint/2010/main" val="4261819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dirty="0">
                <a:cs typeface="Times New Roman" panose="02020603050405020304" pitchFamily="18" charset="0"/>
              </a:rPr>
              <a:t>Vendor Line-Item Display (cont’d)</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10</a:t>
            </a:fld>
            <a:endParaRPr lang="en-US" dirty="0"/>
          </a:p>
        </p:txBody>
      </p:sp>
      <p:pic>
        <p:nvPicPr>
          <p:cNvPr id="7" name="Content Placeholder 6" descr="screenshot of vendor line item display app">
            <a:extLst>
              <a:ext uri="{FF2B5EF4-FFF2-40B4-BE49-F238E27FC236}">
                <a16:creationId xmlns:a16="http://schemas.microsoft.com/office/drawing/2014/main" id="{9DC8220B-B008-2E2A-9D7F-B4AC2758740E}"/>
              </a:ext>
            </a:extLst>
          </p:cNvPr>
          <p:cNvPicPr>
            <a:picLocks noGrp="1" noChangeAspect="1"/>
          </p:cNvPicPr>
          <p:nvPr>
            <p:ph idx="1"/>
          </p:nvPr>
        </p:nvPicPr>
        <p:blipFill rotWithShape="1">
          <a:blip r:embed="rId3"/>
          <a:srcRect t="241" r="2233"/>
          <a:stretch/>
        </p:blipFill>
        <p:spPr>
          <a:xfrm>
            <a:off x="380446" y="2239925"/>
            <a:ext cx="11431108" cy="3694957"/>
          </a:xfrm>
          <a:prstGeom prst="rect">
            <a:avLst/>
          </a:prstGeom>
          <a:ln w="19050">
            <a:solidFill>
              <a:schemeClr val="accent1"/>
            </a:solidFill>
          </a:ln>
        </p:spPr>
      </p:pic>
      <p:sp>
        <p:nvSpPr>
          <p:cNvPr id="3" name="TextBox 2">
            <a:extLst>
              <a:ext uri="{FF2B5EF4-FFF2-40B4-BE49-F238E27FC236}">
                <a16:creationId xmlns:a16="http://schemas.microsoft.com/office/drawing/2014/main" id="{5323798D-986E-0899-13EF-F7210E7EB31B}"/>
              </a:ext>
            </a:extLst>
          </p:cNvPr>
          <p:cNvSpPr txBox="1"/>
          <p:nvPr/>
        </p:nvSpPr>
        <p:spPr>
          <a:xfrm>
            <a:off x="1235730" y="1295237"/>
            <a:ext cx="7780914" cy="523220"/>
          </a:xfrm>
          <a:prstGeom prst="rect">
            <a:avLst/>
          </a:prstGeom>
          <a:noFill/>
        </p:spPr>
        <p:txBody>
          <a:bodyPr wrap="square">
            <a:spAutoFit/>
          </a:bodyPr>
          <a:lstStyle/>
          <a:p>
            <a:pPr marR="0">
              <a:spcBef>
                <a:spcPts val="0"/>
              </a:spcBef>
              <a:spcAft>
                <a:spcPts val="800"/>
              </a:spcAft>
            </a:pPr>
            <a:r>
              <a:rPr lang="en-US" sz="2800" kern="100" dirty="0">
                <a:effectLst/>
                <a:ea typeface="Aptos" panose="020B0004020202020204" pitchFamily="34" charset="0"/>
                <a:cs typeface="Times New Roman" panose="02020603050405020304" pitchFamily="18" charset="0"/>
              </a:rPr>
              <a:t>Vendor item search results are displayed</a:t>
            </a:r>
          </a:p>
        </p:txBody>
      </p:sp>
    </p:spTree>
    <p:extLst>
      <p:ext uri="{BB962C8B-B14F-4D97-AF65-F5344CB8AC3E}">
        <p14:creationId xmlns:p14="http://schemas.microsoft.com/office/powerpoint/2010/main" val="148374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E959-CA7A-8CD2-CFB9-3CD878EACD94}"/>
              </a:ext>
            </a:extLst>
          </p:cNvPr>
          <p:cNvSpPr>
            <a:spLocks noGrp="1"/>
          </p:cNvSpPr>
          <p:nvPr>
            <p:ph type="title"/>
          </p:nvPr>
        </p:nvSpPr>
        <p:spPr>
          <a:xfrm>
            <a:off x="838200" y="576263"/>
            <a:ext cx="10515600" cy="2852737"/>
          </a:xfrm>
        </p:spPr>
        <p:txBody>
          <a:bodyPr/>
          <a:lstStyle/>
          <a:p>
            <a:r>
              <a:rPr lang="en-US" dirty="0"/>
              <a:t>Create &amp; Park a Vendor Invoice</a:t>
            </a:r>
          </a:p>
        </p:txBody>
      </p:sp>
      <p:sp>
        <p:nvSpPr>
          <p:cNvPr id="3" name="Text Placeholder 2">
            <a:extLst>
              <a:ext uri="{FF2B5EF4-FFF2-40B4-BE49-F238E27FC236}">
                <a16:creationId xmlns:a16="http://schemas.microsoft.com/office/drawing/2014/main" id="{9B0D8D9D-AC41-42AB-5EC8-D3F177E20DE1}"/>
              </a:ext>
            </a:extLst>
          </p:cNvPr>
          <p:cNvSpPr>
            <a:spLocks noGrp="1"/>
          </p:cNvSpPr>
          <p:nvPr>
            <p:ph type="body" idx="1"/>
          </p:nvPr>
        </p:nvSpPr>
        <p:spPr>
          <a:xfrm>
            <a:off x="958309" y="3429000"/>
            <a:ext cx="10515600" cy="1500187"/>
          </a:xfrm>
        </p:spPr>
        <p:txBody>
          <a:bodyPr/>
          <a:lstStyle/>
          <a:p>
            <a:r>
              <a:rPr lang="en-US" dirty="0"/>
              <a:t>Using the Park Vendor Invoice Fiori App</a:t>
            </a:r>
          </a:p>
        </p:txBody>
      </p:sp>
      <p:sp>
        <p:nvSpPr>
          <p:cNvPr id="4" name="Slide Number Placeholder 3">
            <a:extLst>
              <a:ext uri="{FF2B5EF4-FFF2-40B4-BE49-F238E27FC236}">
                <a16:creationId xmlns:a16="http://schemas.microsoft.com/office/drawing/2014/main" id="{69C7FE4C-8B1E-48D6-5401-6AA02988D14F}"/>
              </a:ext>
            </a:extLst>
          </p:cNvPr>
          <p:cNvSpPr>
            <a:spLocks noGrp="1"/>
          </p:cNvSpPr>
          <p:nvPr>
            <p:ph type="sldNum" sz="quarter" idx="12"/>
          </p:nvPr>
        </p:nvSpPr>
        <p:spPr/>
        <p:txBody>
          <a:bodyPr/>
          <a:lstStyle/>
          <a:p>
            <a:fld id="{D74DC2E0-E28C-44A5-89B3-2B91385C7BB1}" type="slidenum">
              <a:rPr lang="en-US" smtClean="0"/>
              <a:t>11</a:t>
            </a:fld>
            <a:endParaRPr lang="en-US" dirty="0"/>
          </a:p>
        </p:txBody>
      </p:sp>
    </p:spTree>
    <p:extLst>
      <p:ext uri="{BB962C8B-B14F-4D97-AF65-F5344CB8AC3E}">
        <p14:creationId xmlns:p14="http://schemas.microsoft.com/office/powerpoint/2010/main" val="13876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KR Document – Park Vendor Invoice </a:t>
            </a:r>
          </a:p>
        </p:txBody>
      </p:sp>
      <p:sp>
        <p:nvSpPr>
          <p:cNvPr id="3" name="TextBox 2">
            <a:extLst>
              <a:ext uri="{FF2B5EF4-FFF2-40B4-BE49-F238E27FC236}">
                <a16:creationId xmlns:a16="http://schemas.microsoft.com/office/drawing/2014/main" id="{FC0F2CAB-6937-2A44-9E4A-5EAEDB7EC28D}"/>
              </a:ext>
            </a:extLst>
          </p:cNvPr>
          <p:cNvSpPr txBox="1"/>
          <p:nvPr/>
        </p:nvSpPr>
        <p:spPr>
          <a:xfrm>
            <a:off x="430258" y="1368967"/>
            <a:ext cx="4662737" cy="3924151"/>
          </a:xfrm>
          <a:prstGeom prst="rect">
            <a:avLst/>
          </a:prstGeom>
          <a:noFill/>
        </p:spPr>
        <p:txBody>
          <a:bodyPr wrap="square" lIns="91440" tIns="45720" rIns="91440" bIns="45720" anchor="t">
            <a:spAutoFit/>
          </a:bodyPr>
          <a:lstStyle/>
          <a:p>
            <a:pPr marR="0">
              <a:spcBef>
                <a:spcPts val="0"/>
              </a:spcBef>
              <a:spcAft>
                <a:spcPts val="600"/>
              </a:spcAft>
            </a:pPr>
            <a:r>
              <a:rPr lang="en-US" sz="2800" kern="100" dirty="0">
                <a:ea typeface="Aptos" panose="020B0004020202020204" pitchFamily="34" charset="0"/>
                <a:cs typeface="Times New Roman"/>
              </a:rPr>
              <a:t>To search for an invoice, enter the following:</a:t>
            </a:r>
          </a:p>
          <a:p>
            <a:pPr marL="457200" marR="0" indent="-457200">
              <a:spcBef>
                <a:spcPts val="0"/>
              </a:spcBef>
              <a:spcAft>
                <a:spcPts val="600"/>
              </a:spcAft>
              <a:buFont typeface="Arial" panose="020B0604020202020204" pitchFamily="34" charset="0"/>
              <a:buChar char="•"/>
            </a:pPr>
            <a:r>
              <a:rPr lang="en-US" sz="2800" kern="100" dirty="0">
                <a:ea typeface="Aptos" panose="020B0004020202020204" pitchFamily="34" charset="0"/>
                <a:cs typeface="Times New Roman"/>
              </a:rPr>
              <a:t>Supplier number</a:t>
            </a:r>
          </a:p>
          <a:p>
            <a:pPr marL="457200" marR="0" indent="-457200">
              <a:spcBef>
                <a:spcPts val="0"/>
              </a:spcBef>
              <a:spcAft>
                <a:spcPts val="600"/>
              </a:spcAft>
              <a:buFont typeface="Arial" panose="020B0604020202020204" pitchFamily="34" charset="0"/>
              <a:buChar char="•"/>
            </a:pPr>
            <a:r>
              <a:rPr lang="en-US" sz="2800" kern="100" dirty="0">
                <a:ea typeface="Aptos" panose="020B0004020202020204" pitchFamily="34" charset="0"/>
                <a:cs typeface="Times New Roman"/>
              </a:rPr>
              <a:t>Invoice receipt date</a:t>
            </a:r>
          </a:p>
          <a:p>
            <a:pPr marL="457200" marR="0" indent="-457200">
              <a:spcBef>
                <a:spcPts val="0"/>
              </a:spcBef>
              <a:spcAft>
                <a:spcPts val="600"/>
              </a:spcAft>
              <a:buFont typeface="Arial" panose="020B0604020202020204" pitchFamily="34" charset="0"/>
              <a:buChar char="•"/>
            </a:pPr>
            <a:r>
              <a:rPr lang="en-US" sz="2800" kern="100" dirty="0">
                <a:ea typeface="Aptos" panose="020B0004020202020204" pitchFamily="34" charset="0"/>
                <a:cs typeface="Times New Roman"/>
              </a:rPr>
              <a:t>Document Type: KR (Vendor Invoice)</a:t>
            </a:r>
          </a:p>
          <a:p>
            <a:pPr marL="457200" marR="0" indent="-457200">
              <a:spcBef>
                <a:spcPts val="0"/>
              </a:spcBef>
              <a:spcAft>
                <a:spcPts val="600"/>
              </a:spcAft>
              <a:buFont typeface="Arial" panose="020B0604020202020204" pitchFamily="34" charset="0"/>
              <a:buChar char="•"/>
            </a:pPr>
            <a:r>
              <a:rPr lang="en-US" sz="2800" kern="100" dirty="0">
                <a:ea typeface="Aptos" panose="020B0004020202020204" pitchFamily="34" charset="0"/>
                <a:cs typeface="Times New Roman"/>
              </a:rPr>
              <a:t>Amount</a:t>
            </a:r>
          </a:p>
          <a:p>
            <a:pPr marL="457200" indent="-457200">
              <a:spcAft>
                <a:spcPts val="600"/>
              </a:spcAft>
              <a:buFont typeface="Arial" panose="020B0604020202020204" pitchFamily="34" charset="0"/>
              <a:buChar char="•"/>
            </a:pPr>
            <a:r>
              <a:rPr lang="en-US" sz="2800" kern="100" dirty="0">
                <a:ea typeface="Aptos" panose="020B0004020202020204" pitchFamily="34" charset="0"/>
                <a:cs typeface="Times New Roman"/>
              </a:rPr>
              <a:t>FAIN: Agency specific</a:t>
            </a:r>
          </a:p>
        </p:txBody>
      </p:sp>
      <p:pic>
        <p:nvPicPr>
          <p:cNvPr id="5" name="Content Placeholder 4" descr="Screenshot of Park Vendor Invoice app">
            <a:extLst>
              <a:ext uri="{FF2B5EF4-FFF2-40B4-BE49-F238E27FC236}">
                <a16:creationId xmlns:a16="http://schemas.microsoft.com/office/drawing/2014/main" id="{65EB50AD-9066-1D08-4167-A617FCABD629}"/>
              </a:ext>
            </a:extLst>
          </p:cNvPr>
          <p:cNvPicPr>
            <a:picLocks noGrp="1" noChangeAspect="1"/>
          </p:cNvPicPr>
          <p:nvPr>
            <p:ph idx="1"/>
          </p:nvPr>
        </p:nvPicPr>
        <p:blipFill rotWithShape="1">
          <a:blip r:embed="rId3"/>
          <a:srcRect l="1679" t="1746" r="35994" b="41795"/>
          <a:stretch/>
        </p:blipFill>
        <p:spPr>
          <a:xfrm>
            <a:off x="5092995" y="1099488"/>
            <a:ext cx="6537252" cy="3478115"/>
          </a:xfrm>
          <a:prstGeom prst="rect">
            <a:avLst/>
          </a:prstGeom>
          <a:ln w="19050">
            <a:solidFill>
              <a:schemeClr val="accent1"/>
            </a:solidFill>
          </a:ln>
        </p:spPr>
      </p:pic>
      <p:pic>
        <p:nvPicPr>
          <p:cNvPr id="6" name="Content Placeholder 4" descr="Screenshot of Park Vendor Invoice app">
            <a:extLst>
              <a:ext uri="{FF2B5EF4-FFF2-40B4-BE49-F238E27FC236}">
                <a16:creationId xmlns:a16="http://schemas.microsoft.com/office/drawing/2014/main" id="{1E71FC55-0884-03DE-731A-FFC00781149D}"/>
              </a:ext>
            </a:extLst>
          </p:cNvPr>
          <p:cNvPicPr>
            <a:picLocks noChangeAspect="1"/>
          </p:cNvPicPr>
          <p:nvPr/>
        </p:nvPicPr>
        <p:blipFill rotWithShape="1">
          <a:blip r:embed="rId3"/>
          <a:srcRect l="1679" t="60903" r="35994" b="1952"/>
          <a:stretch/>
        </p:blipFill>
        <p:spPr>
          <a:xfrm>
            <a:off x="5092995" y="4688221"/>
            <a:ext cx="5808924" cy="2098049"/>
          </a:xfrm>
          <a:prstGeom prst="rect">
            <a:avLst/>
          </a:prstGeom>
          <a:ln w="19050">
            <a:solidFill>
              <a:schemeClr val="accent1"/>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12</a:t>
            </a:fld>
            <a:endParaRPr lang="en-US" dirty="0"/>
          </a:p>
        </p:txBody>
      </p:sp>
    </p:spTree>
    <p:extLst>
      <p:ext uri="{BB962C8B-B14F-4D97-AF65-F5344CB8AC3E}">
        <p14:creationId xmlns:p14="http://schemas.microsoft.com/office/powerpoint/2010/main" val="2226937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235729" y="145381"/>
            <a:ext cx="9250687" cy="954107"/>
          </a:xfrm>
        </p:spPr>
        <p:txBody>
          <a:bodyPr>
            <a:normAutofit fontScale="90000"/>
          </a:bodyPr>
          <a:lstStyle/>
          <a:p>
            <a:r>
              <a:rPr lang="en-US" dirty="0"/>
              <a:t>KR Document – Park Vendor Invoice (cont’d.)</a:t>
            </a:r>
          </a:p>
        </p:txBody>
      </p:sp>
      <p:sp>
        <p:nvSpPr>
          <p:cNvPr id="3" name="TextBox 2">
            <a:extLst>
              <a:ext uri="{FF2B5EF4-FFF2-40B4-BE49-F238E27FC236}">
                <a16:creationId xmlns:a16="http://schemas.microsoft.com/office/drawing/2014/main" id="{59B96533-084C-9A54-3A24-BC2EA0860CD8}"/>
              </a:ext>
            </a:extLst>
          </p:cNvPr>
          <p:cNvSpPr txBox="1"/>
          <p:nvPr/>
        </p:nvSpPr>
        <p:spPr>
          <a:xfrm>
            <a:off x="1235730" y="1379528"/>
            <a:ext cx="9749328" cy="954107"/>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The Financial Transaction Library dialog box will appear. </a:t>
            </a:r>
            <a:br>
              <a:rPr lang="en-US" sz="2800" kern="100" dirty="0">
                <a:ea typeface="Aptos" panose="020B0004020202020204" pitchFamily="34" charset="0"/>
                <a:cs typeface="Times New Roman" panose="02020603050405020304" pitchFamily="18" charset="0"/>
              </a:rPr>
            </a:br>
            <a:r>
              <a:rPr lang="en-US" sz="2800" kern="100" dirty="0">
                <a:ea typeface="Aptos" panose="020B0004020202020204" pitchFamily="34" charset="0"/>
                <a:cs typeface="Times New Roman" panose="02020603050405020304" pitchFamily="18" charset="0"/>
              </a:rPr>
              <a:t>Select </a:t>
            </a:r>
            <a:r>
              <a:rPr lang="en-US" sz="2800" b="1" kern="100" dirty="0">
                <a:ea typeface="Aptos" panose="020B0004020202020204" pitchFamily="34" charset="0"/>
                <a:cs typeface="Times New Roman" panose="02020603050405020304" pitchFamily="18" charset="0"/>
              </a:rPr>
              <a:t>Transaction model</a:t>
            </a:r>
            <a:r>
              <a:rPr lang="en-US" sz="2800" kern="100" dirty="0">
                <a:ea typeface="Aptos" panose="020B0004020202020204" pitchFamily="34" charset="0"/>
                <a:cs typeface="Times New Roman" panose="02020603050405020304" pitchFamily="18" charset="0"/>
              </a:rPr>
              <a:t>, then </a:t>
            </a:r>
            <a:r>
              <a:rPr lang="en-US" sz="2800" b="1" kern="100" dirty="0">
                <a:ea typeface="Aptos" panose="020B0004020202020204" pitchFamily="34" charset="0"/>
                <a:cs typeface="Times New Roman" panose="02020603050405020304" pitchFamily="18" charset="0"/>
              </a:rPr>
              <a:t>Continue.</a:t>
            </a:r>
          </a:p>
        </p:txBody>
      </p:sp>
      <p:pic>
        <p:nvPicPr>
          <p:cNvPr id="9" name="Content Placeholder 8" descr="Screenshot of Financial transaction library dialog box">
            <a:extLst>
              <a:ext uri="{FF2B5EF4-FFF2-40B4-BE49-F238E27FC236}">
                <a16:creationId xmlns:a16="http://schemas.microsoft.com/office/drawing/2014/main" id="{24318817-242A-9F5E-91E1-74C56E635599}"/>
              </a:ext>
            </a:extLst>
          </p:cNvPr>
          <p:cNvPicPr>
            <a:picLocks noGrp="1" noChangeAspect="1"/>
          </p:cNvPicPr>
          <p:nvPr>
            <p:ph idx="1"/>
          </p:nvPr>
        </p:nvPicPr>
        <p:blipFill rotWithShape="1">
          <a:blip r:embed="rId2"/>
          <a:srcRect l="22015" t="41070" r="20619" b="15274"/>
          <a:stretch/>
        </p:blipFill>
        <p:spPr>
          <a:xfrm>
            <a:off x="1257987" y="2613675"/>
            <a:ext cx="9676026" cy="3190061"/>
          </a:xfrm>
          <a:prstGeom prst="rect">
            <a:avLst/>
          </a:prstGeom>
          <a:ln w="19050">
            <a:solidFill>
              <a:schemeClr val="accent1"/>
            </a:solidFill>
          </a:ln>
        </p:spPr>
      </p:pic>
      <p:grpSp>
        <p:nvGrpSpPr>
          <p:cNvPr id="7" name="Group 6">
            <a:extLst>
              <a:ext uri="{FF2B5EF4-FFF2-40B4-BE49-F238E27FC236}">
                <a16:creationId xmlns:a16="http://schemas.microsoft.com/office/drawing/2014/main" id="{5C9A740E-DBD3-D36E-B13C-444D5FE7D9EC}"/>
              </a:ext>
              <a:ext uri="{C183D7F6-B498-43B3-948B-1728B52AA6E4}">
                <adec:decorative xmlns:adec="http://schemas.microsoft.com/office/drawing/2017/decorative" val="1"/>
              </a:ext>
            </a:extLst>
          </p:cNvPr>
          <p:cNvGrpSpPr/>
          <p:nvPr/>
        </p:nvGrpSpPr>
        <p:grpSpPr>
          <a:xfrm>
            <a:off x="2053147" y="3909729"/>
            <a:ext cx="7310698" cy="1280077"/>
            <a:chOff x="2053147" y="3909729"/>
            <a:chExt cx="7310698" cy="1280077"/>
          </a:xfrm>
        </p:grpSpPr>
        <p:sp>
          <p:nvSpPr>
            <p:cNvPr id="5" name="Rectangle 4">
              <a:extLst>
                <a:ext uri="{FF2B5EF4-FFF2-40B4-BE49-F238E27FC236}">
                  <a16:creationId xmlns:a16="http://schemas.microsoft.com/office/drawing/2014/main" id="{001E71D8-D058-39F0-E8FE-89E063270F7F}"/>
                </a:ext>
              </a:extLst>
            </p:cNvPr>
            <p:cNvSpPr/>
            <p:nvPr/>
          </p:nvSpPr>
          <p:spPr>
            <a:xfrm>
              <a:off x="8710421" y="4930505"/>
              <a:ext cx="653424" cy="25930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3D92470-881F-EB10-B50E-3C61D35996D3}"/>
                </a:ext>
              </a:extLst>
            </p:cNvPr>
            <p:cNvSpPr/>
            <p:nvPr/>
          </p:nvSpPr>
          <p:spPr>
            <a:xfrm>
              <a:off x="2053147" y="3909729"/>
              <a:ext cx="1440200" cy="36343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13</a:t>
            </a:fld>
            <a:endParaRPr lang="en-US" dirty="0"/>
          </a:p>
        </p:txBody>
      </p:sp>
    </p:spTree>
    <p:extLst>
      <p:ext uri="{BB962C8B-B14F-4D97-AF65-F5344CB8AC3E}">
        <p14:creationId xmlns:p14="http://schemas.microsoft.com/office/powerpoint/2010/main" val="375872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235729" y="136525"/>
            <a:ext cx="9182593" cy="962963"/>
          </a:xfrm>
        </p:spPr>
        <p:txBody>
          <a:bodyPr>
            <a:normAutofit fontScale="90000"/>
          </a:bodyPr>
          <a:lstStyle/>
          <a:p>
            <a:r>
              <a:rPr lang="en-US" dirty="0"/>
              <a:t>KR Document – Park Vendor Invoice Results</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14</a:t>
            </a:fld>
            <a:endParaRPr lang="en-US" dirty="0"/>
          </a:p>
        </p:txBody>
      </p:sp>
      <p:pic>
        <p:nvPicPr>
          <p:cNvPr id="7" name="Content Placeholder 6" descr="screenshot of park vendor invoice app">
            <a:extLst>
              <a:ext uri="{FF2B5EF4-FFF2-40B4-BE49-F238E27FC236}">
                <a16:creationId xmlns:a16="http://schemas.microsoft.com/office/drawing/2014/main" id="{2A8D8D7E-B877-775C-9BB8-A94D58D6D91E}"/>
              </a:ext>
            </a:extLst>
          </p:cNvPr>
          <p:cNvPicPr>
            <a:picLocks noGrp="1" noChangeAspect="1"/>
          </p:cNvPicPr>
          <p:nvPr>
            <p:ph idx="1"/>
          </p:nvPr>
        </p:nvPicPr>
        <p:blipFill>
          <a:blip r:embed="rId3"/>
          <a:stretch>
            <a:fillRect/>
          </a:stretch>
        </p:blipFill>
        <p:spPr>
          <a:xfrm>
            <a:off x="385214" y="2241395"/>
            <a:ext cx="11421572" cy="1530505"/>
          </a:xfrm>
          <a:prstGeom prst="rect">
            <a:avLst/>
          </a:prstGeom>
          <a:ln w="19050">
            <a:solidFill>
              <a:schemeClr val="accent1"/>
            </a:solidFill>
          </a:ln>
        </p:spPr>
      </p:pic>
      <p:sp>
        <p:nvSpPr>
          <p:cNvPr id="3" name="TextBox 2">
            <a:extLst>
              <a:ext uri="{FF2B5EF4-FFF2-40B4-BE49-F238E27FC236}">
                <a16:creationId xmlns:a16="http://schemas.microsoft.com/office/drawing/2014/main" id="{E29DE8A2-D95B-17C5-F3BA-ECEB75F33554}"/>
              </a:ext>
            </a:extLst>
          </p:cNvPr>
          <p:cNvSpPr txBox="1"/>
          <p:nvPr/>
        </p:nvSpPr>
        <p:spPr>
          <a:xfrm>
            <a:off x="1136876" y="1408831"/>
            <a:ext cx="5266314" cy="523220"/>
          </a:xfrm>
          <a:prstGeom prst="rect">
            <a:avLst/>
          </a:prstGeom>
          <a:noFill/>
        </p:spPr>
        <p:txBody>
          <a:bodyPr wrap="square">
            <a:spAutoFit/>
          </a:bodyPr>
          <a:lstStyle/>
          <a:p>
            <a:pPr marR="0">
              <a:spcBef>
                <a:spcPts val="0"/>
              </a:spcBef>
              <a:spcAft>
                <a:spcPts val="800"/>
              </a:spcAft>
            </a:pPr>
            <a:r>
              <a:rPr lang="en-US" sz="2800" kern="100" dirty="0">
                <a:effectLst/>
                <a:ea typeface="Aptos" panose="020B0004020202020204" pitchFamily="34" charset="0"/>
                <a:cs typeface="Times New Roman" panose="02020603050405020304" pitchFamily="18" charset="0"/>
              </a:rPr>
              <a:t>Invoice search results are displayed</a:t>
            </a:r>
          </a:p>
        </p:txBody>
      </p:sp>
    </p:spTree>
    <p:extLst>
      <p:ext uri="{BB962C8B-B14F-4D97-AF65-F5344CB8AC3E}">
        <p14:creationId xmlns:p14="http://schemas.microsoft.com/office/powerpoint/2010/main" val="105353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fontScale="90000"/>
          </a:bodyPr>
          <a:lstStyle/>
          <a:p>
            <a:r>
              <a:rPr lang="en-US" dirty="0"/>
              <a:t>KR Document – Saving Parked Documents</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15</a:t>
            </a:fld>
            <a:endParaRPr lang="en-US" dirty="0"/>
          </a:p>
        </p:txBody>
      </p:sp>
      <p:pic>
        <p:nvPicPr>
          <p:cNvPr id="7" name="Picture 6" descr="screenshot of park vendor invoice app">
            <a:extLst>
              <a:ext uri="{FF2B5EF4-FFF2-40B4-BE49-F238E27FC236}">
                <a16:creationId xmlns:a16="http://schemas.microsoft.com/office/drawing/2014/main" id="{0E103568-EA60-E823-857C-50816079E69C}"/>
              </a:ext>
            </a:extLst>
          </p:cNvPr>
          <p:cNvPicPr>
            <a:picLocks noChangeAspect="1"/>
          </p:cNvPicPr>
          <p:nvPr/>
        </p:nvPicPr>
        <p:blipFill rotWithShape="1">
          <a:blip r:embed="rId3"/>
          <a:srcRect l="2594" t="3582" r="1138" b="1558"/>
          <a:stretch/>
        </p:blipFill>
        <p:spPr>
          <a:xfrm>
            <a:off x="1071107" y="1665214"/>
            <a:ext cx="10049786" cy="5059805"/>
          </a:xfrm>
          <a:prstGeom prst="rect">
            <a:avLst/>
          </a:prstGeom>
          <a:ln w="19050">
            <a:solidFill>
              <a:schemeClr val="accent1"/>
            </a:solidFill>
          </a:ln>
        </p:spPr>
      </p:pic>
      <p:sp>
        <p:nvSpPr>
          <p:cNvPr id="3" name="TextBox 2">
            <a:extLst>
              <a:ext uri="{FF2B5EF4-FFF2-40B4-BE49-F238E27FC236}">
                <a16:creationId xmlns:a16="http://schemas.microsoft.com/office/drawing/2014/main" id="{0EC1E079-3447-66B3-C290-524026F1936D}"/>
              </a:ext>
            </a:extLst>
          </p:cNvPr>
          <p:cNvSpPr txBox="1"/>
          <p:nvPr/>
        </p:nvSpPr>
        <p:spPr>
          <a:xfrm>
            <a:off x="988066" y="1085374"/>
            <a:ext cx="10049786" cy="523220"/>
          </a:xfrm>
          <a:prstGeom prst="rect">
            <a:avLst/>
          </a:prstGeom>
          <a:noFill/>
        </p:spPr>
        <p:txBody>
          <a:bodyPr wrap="square">
            <a:spAutoFit/>
          </a:bodyPr>
          <a:lstStyle/>
          <a:p>
            <a:pPr marR="0">
              <a:spcBef>
                <a:spcPts val="0"/>
              </a:spcBef>
              <a:spcAft>
                <a:spcPts val="800"/>
              </a:spcAft>
            </a:pPr>
            <a:r>
              <a:rPr lang="en-US" sz="2800" kern="100" dirty="0">
                <a:effectLst/>
                <a:ea typeface="Aptos" panose="020B0004020202020204" pitchFamily="34" charset="0"/>
                <a:cs typeface="Times New Roman" panose="02020603050405020304" pitchFamily="18" charset="0"/>
              </a:rPr>
              <a:t>Click the</a:t>
            </a:r>
            <a:r>
              <a:rPr lang="en-US" sz="2800" b="1" kern="100" dirty="0">
                <a:effectLst/>
                <a:ea typeface="Aptos" panose="020B0004020202020204" pitchFamily="34" charset="0"/>
                <a:cs typeface="Times New Roman" panose="02020603050405020304" pitchFamily="18" charset="0"/>
              </a:rPr>
              <a:t> Save Parked Document </a:t>
            </a:r>
            <a:r>
              <a:rPr lang="en-US" sz="2800" kern="100" dirty="0">
                <a:effectLst/>
                <a:ea typeface="Aptos" panose="020B0004020202020204" pitchFamily="34" charset="0"/>
                <a:cs typeface="Times New Roman" panose="02020603050405020304" pitchFamily="18" charset="0"/>
              </a:rPr>
              <a:t>button </a:t>
            </a:r>
            <a:r>
              <a:rPr lang="en-US" sz="2800" kern="100" dirty="0">
                <a:ea typeface="Aptos" panose="020B0004020202020204" pitchFamily="34" charset="0"/>
                <a:cs typeface="Times New Roman" panose="02020603050405020304" pitchFamily="18" charset="0"/>
              </a:rPr>
              <a:t>(</a:t>
            </a:r>
            <a:r>
              <a:rPr lang="en-US" sz="2800" kern="100" dirty="0">
                <a:effectLst/>
                <a:ea typeface="Aptos" panose="020B0004020202020204" pitchFamily="34" charset="0"/>
                <a:cs typeface="Times New Roman" panose="02020603050405020304" pitchFamily="18" charset="0"/>
              </a:rPr>
              <a:t>bottom right)</a:t>
            </a:r>
          </a:p>
        </p:txBody>
      </p:sp>
    </p:spTree>
    <p:extLst>
      <p:ext uri="{BB962C8B-B14F-4D97-AF65-F5344CB8AC3E}">
        <p14:creationId xmlns:p14="http://schemas.microsoft.com/office/powerpoint/2010/main" val="138949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148180" y="234026"/>
            <a:ext cx="9591156" cy="865462"/>
          </a:xfrm>
        </p:spPr>
        <p:txBody>
          <a:bodyPr>
            <a:noAutofit/>
          </a:bodyPr>
          <a:lstStyle/>
          <a:p>
            <a:r>
              <a:rPr lang="en-US" sz="3600" dirty="0"/>
              <a:t>KR Document – Successfully Parked Vendor Invoice </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16</a:t>
            </a:fld>
            <a:endParaRPr lang="en-US" dirty="0"/>
          </a:p>
        </p:txBody>
      </p:sp>
      <p:grpSp>
        <p:nvGrpSpPr>
          <p:cNvPr id="5" name="Group 4" descr="screenshot of park vendor invoice app">
            <a:extLst>
              <a:ext uri="{FF2B5EF4-FFF2-40B4-BE49-F238E27FC236}">
                <a16:creationId xmlns:a16="http://schemas.microsoft.com/office/drawing/2014/main" id="{9834BC5E-5D88-EBC1-FDC4-BB86E6D32807}"/>
              </a:ext>
            </a:extLst>
          </p:cNvPr>
          <p:cNvGrpSpPr/>
          <p:nvPr/>
        </p:nvGrpSpPr>
        <p:grpSpPr>
          <a:xfrm>
            <a:off x="1773374" y="1744005"/>
            <a:ext cx="8645253" cy="4879969"/>
            <a:chOff x="1348509" y="1317631"/>
            <a:chExt cx="8645253" cy="4879969"/>
          </a:xfrm>
        </p:grpSpPr>
        <p:pic>
          <p:nvPicPr>
            <p:cNvPr id="3" name="Picture 2">
              <a:extLst>
                <a:ext uri="{FF2B5EF4-FFF2-40B4-BE49-F238E27FC236}">
                  <a16:creationId xmlns:a16="http://schemas.microsoft.com/office/drawing/2014/main" id="{55990F71-590D-BACC-615D-E12F488E0F98}"/>
                </a:ext>
              </a:extLst>
            </p:cNvPr>
            <p:cNvPicPr>
              <a:picLocks noChangeAspect="1"/>
            </p:cNvPicPr>
            <p:nvPr/>
          </p:nvPicPr>
          <p:blipFill rotWithShape="1">
            <a:blip r:embed="rId2"/>
            <a:srcRect r="30250"/>
            <a:stretch/>
          </p:blipFill>
          <p:spPr>
            <a:xfrm>
              <a:off x="1348509" y="1317631"/>
              <a:ext cx="7009562" cy="4879969"/>
            </a:xfrm>
            <a:prstGeom prst="rect">
              <a:avLst/>
            </a:prstGeom>
            <a:ln w="19050">
              <a:solidFill>
                <a:schemeClr val="accent1"/>
              </a:solidFill>
            </a:ln>
          </p:spPr>
        </p:pic>
        <p:pic>
          <p:nvPicPr>
            <p:cNvPr id="9" name="Picture 8" descr="screenshot of park vendor invoice app">
              <a:extLst>
                <a:ext uri="{FF2B5EF4-FFF2-40B4-BE49-F238E27FC236}">
                  <a16:creationId xmlns:a16="http://schemas.microsoft.com/office/drawing/2014/main" id="{F777EC0A-368A-095E-E1DE-B7558357D813}"/>
                </a:ext>
              </a:extLst>
            </p:cNvPr>
            <p:cNvPicPr>
              <a:picLocks/>
            </p:cNvPicPr>
            <p:nvPr/>
          </p:nvPicPr>
          <p:blipFill>
            <a:blip r:embed="rId3"/>
            <a:stretch>
              <a:fillRect/>
            </a:stretch>
          </p:blipFill>
          <p:spPr>
            <a:xfrm>
              <a:off x="6764267" y="4062779"/>
              <a:ext cx="3229495" cy="246888"/>
            </a:xfrm>
            <a:prstGeom prst="rect">
              <a:avLst/>
            </a:prstGeom>
            <a:ln w="28575">
              <a:solidFill>
                <a:srgbClr val="FF0000"/>
              </a:solidFill>
            </a:ln>
          </p:spPr>
        </p:pic>
        <p:cxnSp>
          <p:nvCxnSpPr>
            <p:cNvPr id="12" name="Straight Arrow Connector 11">
              <a:extLst>
                <a:ext uri="{FF2B5EF4-FFF2-40B4-BE49-F238E27FC236}">
                  <a16:creationId xmlns:a16="http://schemas.microsoft.com/office/drawing/2014/main" id="{FB76E3D1-E20D-DDBE-8A27-0DC644EDC141}"/>
                </a:ext>
              </a:extLst>
            </p:cNvPr>
            <p:cNvCxnSpPr/>
            <p:nvPr/>
          </p:nvCxnSpPr>
          <p:spPr>
            <a:xfrm flipV="1">
              <a:off x="3355145" y="4325815"/>
              <a:ext cx="3348110" cy="17654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066A3079-C21F-ADB1-0FFB-676A516CF906}"/>
              </a:ext>
            </a:extLst>
          </p:cNvPr>
          <p:cNvSpPr txBox="1"/>
          <p:nvPr/>
        </p:nvSpPr>
        <p:spPr>
          <a:xfrm>
            <a:off x="988066" y="1085374"/>
            <a:ext cx="10492734" cy="523220"/>
          </a:xfrm>
          <a:prstGeom prst="rect">
            <a:avLst/>
          </a:prstGeom>
          <a:noFill/>
        </p:spPr>
        <p:txBody>
          <a:bodyPr wrap="square">
            <a:spAutoFit/>
          </a:bodyPr>
          <a:lstStyle/>
          <a:p>
            <a:pPr marR="0">
              <a:spcBef>
                <a:spcPts val="0"/>
              </a:spcBef>
              <a:spcAft>
                <a:spcPts val="800"/>
              </a:spcAft>
            </a:pPr>
            <a:r>
              <a:rPr lang="en-US" sz="2800" kern="100" dirty="0">
                <a:effectLst/>
                <a:ea typeface="Aptos" panose="020B0004020202020204" pitchFamily="34" charset="0"/>
                <a:cs typeface="Times New Roman" panose="02020603050405020304" pitchFamily="18" charset="0"/>
              </a:rPr>
              <a:t>The invoice is successfully parked, as indicated by the message below.</a:t>
            </a:r>
          </a:p>
        </p:txBody>
      </p:sp>
    </p:spTree>
    <p:extLst>
      <p:ext uri="{BB962C8B-B14F-4D97-AF65-F5344CB8AC3E}">
        <p14:creationId xmlns:p14="http://schemas.microsoft.com/office/powerpoint/2010/main" val="313375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E959-CA7A-8CD2-CFB9-3CD878EACD94}"/>
              </a:ext>
            </a:extLst>
          </p:cNvPr>
          <p:cNvSpPr>
            <a:spLocks noGrp="1"/>
          </p:cNvSpPr>
          <p:nvPr>
            <p:ph type="title"/>
          </p:nvPr>
        </p:nvSpPr>
        <p:spPr/>
        <p:txBody>
          <a:bodyPr/>
          <a:lstStyle/>
          <a:p>
            <a:r>
              <a:rPr lang="en-US" dirty="0"/>
              <a:t>Post Parked Documents</a:t>
            </a:r>
          </a:p>
        </p:txBody>
      </p:sp>
      <p:sp>
        <p:nvSpPr>
          <p:cNvPr id="3" name="Text Placeholder 2">
            <a:extLst>
              <a:ext uri="{FF2B5EF4-FFF2-40B4-BE49-F238E27FC236}">
                <a16:creationId xmlns:a16="http://schemas.microsoft.com/office/drawing/2014/main" id="{9B0D8D9D-AC41-42AB-5EC8-D3F177E20DE1}"/>
              </a:ext>
            </a:extLst>
          </p:cNvPr>
          <p:cNvSpPr>
            <a:spLocks noGrp="1"/>
          </p:cNvSpPr>
          <p:nvPr>
            <p:ph type="body" idx="1"/>
          </p:nvPr>
        </p:nvSpPr>
        <p:spPr/>
        <p:txBody>
          <a:bodyPr/>
          <a:lstStyle/>
          <a:p>
            <a:r>
              <a:rPr lang="en-US" dirty="0"/>
              <a:t>Using the Post Parked Document Fiori App</a:t>
            </a:r>
          </a:p>
        </p:txBody>
      </p:sp>
      <p:sp>
        <p:nvSpPr>
          <p:cNvPr id="4" name="Slide Number Placeholder 3">
            <a:extLst>
              <a:ext uri="{FF2B5EF4-FFF2-40B4-BE49-F238E27FC236}">
                <a16:creationId xmlns:a16="http://schemas.microsoft.com/office/drawing/2014/main" id="{69C7FE4C-8B1E-48D6-5401-6AA02988D14F}"/>
              </a:ext>
            </a:extLst>
          </p:cNvPr>
          <p:cNvSpPr>
            <a:spLocks noGrp="1"/>
          </p:cNvSpPr>
          <p:nvPr>
            <p:ph type="sldNum" sz="quarter" idx="12"/>
          </p:nvPr>
        </p:nvSpPr>
        <p:spPr/>
        <p:txBody>
          <a:bodyPr/>
          <a:lstStyle/>
          <a:p>
            <a:fld id="{D74DC2E0-E28C-44A5-89B3-2B91385C7BB1}" type="slidenum">
              <a:rPr lang="en-US" smtClean="0"/>
              <a:t>17</a:t>
            </a:fld>
            <a:endParaRPr lang="en-US" dirty="0"/>
          </a:p>
        </p:txBody>
      </p:sp>
    </p:spTree>
    <p:extLst>
      <p:ext uri="{BB962C8B-B14F-4D97-AF65-F5344CB8AC3E}">
        <p14:creationId xmlns:p14="http://schemas.microsoft.com/office/powerpoint/2010/main" val="799891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Post Parked Document</a:t>
            </a:r>
          </a:p>
        </p:txBody>
      </p:sp>
      <p:sp>
        <p:nvSpPr>
          <p:cNvPr id="3" name="TextBox 2">
            <a:extLst>
              <a:ext uri="{FF2B5EF4-FFF2-40B4-BE49-F238E27FC236}">
                <a16:creationId xmlns:a16="http://schemas.microsoft.com/office/drawing/2014/main" id="{12B332BF-5578-DA7D-563A-8E4B0A236D56}"/>
              </a:ext>
            </a:extLst>
          </p:cNvPr>
          <p:cNvSpPr txBox="1"/>
          <p:nvPr/>
        </p:nvSpPr>
        <p:spPr>
          <a:xfrm>
            <a:off x="499369" y="1708016"/>
            <a:ext cx="5005499" cy="2477601"/>
          </a:xfrm>
          <a:prstGeom prst="rect">
            <a:avLst/>
          </a:prstGeom>
          <a:noFill/>
        </p:spPr>
        <p:txBody>
          <a:bodyPr wrap="square">
            <a:spAutoFit/>
          </a:bodyPr>
          <a:lstStyle/>
          <a:p>
            <a:pPr marR="0">
              <a:spcBef>
                <a:spcPts val="0"/>
              </a:spcBef>
              <a:spcAft>
                <a:spcPts val="600"/>
              </a:spcAft>
            </a:pPr>
            <a:r>
              <a:rPr lang="en-US" sz="2800" kern="100" dirty="0">
                <a:ea typeface="Aptos" panose="020B0004020202020204" pitchFamily="34" charset="0"/>
                <a:cs typeface="Times New Roman" panose="02020603050405020304" pitchFamily="18" charset="0"/>
              </a:rPr>
              <a:t>To search for a parked document, enter the </a:t>
            </a:r>
            <a:r>
              <a:rPr lang="en-US" sz="2800" b="1" kern="100" dirty="0">
                <a:ea typeface="Aptos" panose="020B0004020202020204" pitchFamily="34" charset="0"/>
                <a:cs typeface="Times New Roman" panose="02020603050405020304" pitchFamily="18" charset="0"/>
              </a:rPr>
              <a:t>Document Number</a:t>
            </a:r>
          </a:p>
          <a:p>
            <a:pPr marL="457200" marR="0" indent="-457200">
              <a:spcBef>
                <a:spcPts val="0"/>
              </a:spcBef>
              <a:spcAft>
                <a:spcPts val="600"/>
              </a:spcAft>
              <a:buFont typeface="Arial" panose="020B0604020202020204" pitchFamily="34" charset="0"/>
              <a:buChar char="•"/>
            </a:pPr>
            <a:endParaRPr lang="en-US" sz="2800" kern="100" dirty="0">
              <a:ea typeface="Aptos" panose="020B0004020202020204" pitchFamily="34" charset="0"/>
              <a:cs typeface="Times New Roman" panose="02020603050405020304" pitchFamily="18" charset="0"/>
            </a:endParaRPr>
          </a:p>
          <a:p>
            <a:pPr marR="0">
              <a:spcBef>
                <a:spcPts val="0"/>
              </a:spcBef>
              <a:spcAft>
                <a:spcPts val="600"/>
              </a:spcAft>
            </a:pPr>
            <a:endParaRPr lang="en-US" sz="2800" kern="100" dirty="0">
              <a:ea typeface="Aptos" panose="020B0004020202020204" pitchFamily="34" charset="0"/>
              <a:cs typeface="Times New Roman" panose="02020603050405020304" pitchFamily="18" charset="0"/>
            </a:endParaRPr>
          </a:p>
          <a:p>
            <a:pPr marR="0">
              <a:spcBef>
                <a:spcPts val="0"/>
              </a:spcBef>
              <a:spcAft>
                <a:spcPts val="600"/>
              </a:spcAft>
            </a:pPr>
            <a:r>
              <a:rPr lang="en-US" sz="2800" kern="100" dirty="0">
                <a:ea typeface="Aptos" panose="020B0004020202020204" pitchFamily="34" charset="0"/>
                <a:cs typeface="Times New Roman" panose="02020603050405020304" pitchFamily="18" charset="0"/>
              </a:rPr>
              <a:t>Or….</a:t>
            </a:r>
          </a:p>
        </p:txBody>
      </p:sp>
      <p:pic>
        <p:nvPicPr>
          <p:cNvPr id="5" name="Picture 4" descr="Screenshot of Post Parked Document app">
            <a:extLst>
              <a:ext uri="{FF2B5EF4-FFF2-40B4-BE49-F238E27FC236}">
                <a16:creationId xmlns:a16="http://schemas.microsoft.com/office/drawing/2014/main" id="{D14FD205-D503-6B9D-1F17-44183A6A85A2}"/>
              </a:ext>
            </a:extLst>
          </p:cNvPr>
          <p:cNvPicPr>
            <a:picLocks noChangeAspect="1"/>
          </p:cNvPicPr>
          <p:nvPr/>
        </p:nvPicPr>
        <p:blipFill rotWithShape="1">
          <a:blip r:embed="rId3"/>
          <a:srcRect t="384" r="68540" b="55868"/>
          <a:stretch/>
        </p:blipFill>
        <p:spPr>
          <a:xfrm>
            <a:off x="5937046" y="1562986"/>
            <a:ext cx="5434674" cy="3580514"/>
          </a:xfrm>
          <a:prstGeom prst="rect">
            <a:avLst/>
          </a:prstGeom>
          <a:ln w="19050">
            <a:solidFill>
              <a:schemeClr val="accent1"/>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18</a:t>
            </a:fld>
            <a:endParaRPr lang="en-US" dirty="0"/>
          </a:p>
        </p:txBody>
      </p:sp>
    </p:spTree>
    <p:extLst>
      <p:ext uri="{BB962C8B-B14F-4D97-AF65-F5344CB8AC3E}">
        <p14:creationId xmlns:p14="http://schemas.microsoft.com/office/powerpoint/2010/main" val="2316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Post Parked Document (cont’d.)</a:t>
            </a:r>
          </a:p>
        </p:txBody>
      </p:sp>
      <p:sp>
        <p:nvSpPr>
          <p:cNvPr id="5" name="TextBox 4">
            <a:extLst>
              <a:ext uri="{FF2B5EF4-FFF2-40B4-BE49-F238E27FC236}">
                <a16:creationId xmlns:a16="http://schemas.microsoft.com/office/drawing/2014/main" id="{3AF775B2-3096-C851-BB89-EC853A0A4CCC}"/>
              </a:ext>
            </a:extLst>
          </p:cNvPr>
          <p:cNvSpPr txBox="1"/>
          <p:nvPr/>
        </p:nvSpPr>
        <p:spPr>
          <a:xfrm>
            <a:off x="671097" y="1613118"/>
            <a:ext cx="4123325" cy="1815882"/>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Or to get a list of parked documents, enter a </a:t>
            </a:r>
            <a:r>
              <a:rPr lang="en-US" sz="2800" b="1" kern="100" dirty="0">
                <a:ea typeface="Aptos" panose="020B0004020202020204" pitchFamily="34" charset="0"/>
                <a:cs typeface="Times New Roman" panose="02020603050405020304" pitchFamily="18" charset="0"/>
              </a:rPr>
              <a:t>Reference</a:t>
            </a:r>
            <a:r>
              <a:rPr lang="en-US" sz="2800" kern="100" dirty="0">
                <a:ea typeface="Aptos" panose="020B0004020202020204" pitchFamily="34" charset="0"/>
                <a:cs typeface="Times New Roman" panose="02020603050405020304" pitchFamily="18" charset="0"/>
              </a:rPr>
              <a:t> number, then click </a:t>
            </a:r>
            <a:r>
              <a:rPr lang="en-US" sz="2800" b="1" kern="100" dirty="0">
                <a:ea typeface="Aptos" panose="020B0004020202020204" pitchFamily="34" charset="0"/>
                <a:cs typeface="Times New Roman" panose="02020603050405020304" pitchFamily="18" charset="0"/>
              </a:rPr>
              <a:t>Execute.</a:t>
            </a:r>
          </a:p>
        </p:txBody>
      </p:sp>
      <p:grpSp>
        <p:nvGrpSpPr>
          <p:cNvPr id="9" name="Group 8" descr="Screenshot of post parked document app with execute button">
            <a:extLst>
              <a:ext uri="{FF2B5EF4-FFF2-40B4-BE49-F238E27FC236}">
                <a16:creationId xmlns:a16="http://schemas.microsoft.com/office/drawing/2014/main" id="{EB755FEB-0259-AE1B-76BB-979761AB7FF6}"/>
              </a:ext>
            </a:extLst>
          </p:cNvPr>
          <p:cNvGrpSpPr/>
          <p:nvPr/>
        </p:nvGrpSpPr>
        <p:grpSpPr>
          <a:xfrm>
            <a:off x="4917689" y="1311261"/>
            <a:ext cx="6862406" cy="5321065"/>
            <a:chOff x="4922349" y="1118177"/>
            <a:chExt cx="6862406" cy="5321065"/>
          </a:xfrm>
        </p:grpSpPr>
        <p:pic>
          <p:nvPicPr>
            <p:cNvPr id="3" name="Picture 2">
              <a:extLst>
                <a:ext uri="{FF2B5EF4-FFF2-40B4-BE49-F238E27FC236}">
                  <a16:creationId xmlns:a16="http://schemas.microsoft.com/office/drawing/2014/main" id="{D4CEC1E2-1ADF-C97E-437A-CCECA2EE82A8}"/>
                </a:ext>
              </a:extLst>
            </p:cNvPr>
            <p:cNvPicPr>
              <a:picLocks noChangeAspect="1"/>
            </p:cNvPicPr>
            <p:nvPr/>
          </p:nvPicPr>
          <p:blipFill rotWithShape="1">
            <a:blip r:embed="rId3"/>
            <a:srcRect r="46128" b="21298"/>
            <a:stretch/>
          </p:blipFill>
          <p:spPr>
            <a:xfrm>
              <a:off x="4922349" y="1118177"/>
              <a:ext cx="6762046" cy="5075438"/>
            </a:xfrm>
            <a:prstGeom prst="rect">
              <a:avLst/>
            </a:prstGeom>
            <a:ln w="19050">
              <a:solidFill>
                <a:schemeClr val="accent1"/>
              </a:solidFill>
            </a:ln>
          </p:spPr>
        </p:pic>
        <p:pic>
          <p:nvPicPr>
            <p:cNvPr id="6" name="Picture 5">
              <a:extLst>
                <a:ext uri="{FF2B5EF4-FFF2-40B4-BE49-F238E27FC236}">
                  <a16:creationId xmlns:a16="http://schemas.microsoft.com/office/drawing/2014/main" id="{30136B3B-01DC-C2FB-E88B-FEC5BB35343D}"/>
                </a:ext>
              </a:extLst>
            </p:cNvPr>
            <p:cNvPicPr>
              <a:picLocks noChangeAspect="1"/>
            </p:cNvPicPr>
            <p:nvPr/>
          </p:nvPicPr>
          <p:blipFill rotWithShape="1">
            <a:blip r:embed="rId4"/>
            <a:srcRect l="4895" t="9973" r="5100" b="6588"/>
            <a:stretch/>
          </p:blipFill>
          <p:spPr>
            <a:xfrm>
              <a:off x="10910553" y="6041402"/>
              <a:ext cx="874202" cy="397840"/>
            </a:xfrm>
            <a:prstGeom prst="rect">
              <a:avLst/>
            </a:prstGeom>
            <a:ln w="28575">
              <a:solidFill>
                <a:srgbClr val="FF0000"/>
              </a:solidFill>
            </a:ln>
          </p:spPr>
        </p:pic>
        <p:sp>
          <p:nvSpPr>
            <p:cNvPr id="8" name="Rectangle 7">
              <a:extLst>
                <a:ext uri="{FF2B5EF4-FFF2-40B4-BE49-F238E27FC236}">
                  <a16:creationId xmlns:a16="http://schemas.microsoft.com/office/drawing/2014/main" id="{C220928C-0A83-DEDF-1F1B-77B8EA561FFF}"/>
                </a:ext>
              </a:extLst>
            </p:cNvPr>
            <p:cNvSpPr/>
            <p:nvPr/>
          </p:nvSpPr>
          <p:spPr>
            <a:xfrm>
              <a:off x="7034088" y="3856508"/>
              <a:ext cx="2083981" cy="25518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19</a:t>
            </a:fld>
            <a:endParaRPr lang="en-US" dirty="0"/>
          </a:p>
        </p:txBody>
      </p:sp>
    </p:spTree>
    <p:extLst>
      <p:ext uri="{BB962C8B-B14F-4D97-AF65-F5344CB8AC3E}">
        <p14:creationId xmlns:p14="http://schemas.microsoft.com/office/powerpoint/2010/main" val="249020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6" name="Title 5">
            <a:extLst>
              <a:ext uri="{FF2B5EF4-FFF2-40B4-BE49-F238E27FC236}">
                <a16:creationId xmlns:a16="http://schemas.microsoft.com/office/drawing/2014/main" id="{C53914E9-071F-4434-B7DE-E276F68C2433}"/>
              </a:ext>
            </a:extLst>
          </p:cNvPr>
          <p:cNvSpPr txBox="1">
            <a:spLocks noGrp="1"/>
          </p:cNvSpPr>
          <p:nvPr>
            <p:ph type="title" idx="4294967295"/>
          </p:nvPr>
        </p:nvSpPr>
        <p:spPr>
          <a:xfrm>
            <a:off x="786864" y="1304665"/>
            <a:ext cx="764879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Welcome from the FMS Deputy Director</a:t>
            </a:r>
          </a:p>
        </p:txBody>
      </p:sp>
      <p:sp>
        <p:nvSpPr>
          <p:cNvPr id="4" name="TextBox 3">
            <a:extLst>
              <a:ext uri="{FF2B5EF4-FFF2-40B4-BE49-F238E27FC236}">
                <a16:creationId xmlns:a16="http://schemas.microsoft.com/office/drawing/2014/main" id="{DDA895D7-0221-4E19-9DD0-8D3C98B77DEE}"/>
              </a:ext>
            </a:extLst>
          </p:cNvPr>
          <p:cNvSpPr txBox="1"/>
          <p:nvPr/>
        </p:nvSpPr>
        <p:spPr>
          <a:xfrm flipH="1">
            <a:off x="786864" y="2181961"/>
            <a:ext cx="7104729"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Welcome to the Financial Management Services’ 2024 Financial Training Forum (FTF).  We are excited to offer another training opportunity, continuing to meet our customers’ needs while leveraging the flexibilities associated with virtual training.  The trainers are subject matter experts in various areas of financial management-related processes and FMMI Intelligent Enterprise Transformation (FIET).  We look forward to your interaction and feedback throughout the next two weeks so we can continue to serve you in achieving the USDA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Linda Connolly, Deputy Director</a:t>
            </a:r>
          </a:p>
        </p:txBody>
      </p:sp>
      <p:sp>
        <p:nvSpPr>
          <p:cNvPr id="2" name="Rectangle 1">
            <a:extLst>
              <a:ext uri="{FF2B5EF4-FFF2-40B4-BE49-F238E27FC236}">
                <a16:creationId xmlns:a16="http://schemas.microsoft.com/office/drawing/2014/main" id="{4823B3A7-D41D-43F4-9BBF-1779A3DE4482}"/>
              </a:ext>
              <a:ext uri="{C183D7F6-B498-43B3-948B-1728B52AA6E4}">
                <adec:decorative xmlns:adec="http://schemas.microsoft.com/office/drawing/2017/decorative" val="0"/>
              </a:ext>
            </a:extLst>
          </p:cNvPr>
          <p:cNvSpPr/>
          <p:nvPr/>
        </p:nvSpPr>
        <p:spPr>
          <a:xfrm>
            <a:off x="0" y="6365289"/>
            <a:ext cx="12192000" cy="492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Bahnschrift Light" panose="020B0502040204020203" pitchFamily="34" charset="0"/>
                <a:ea typeface="+mn-ea"/>
                <a:cs typeface="+mn-cs"/>
              </a:rPr>
              <a:t>FINANCIAL TRAINING FORUM                                                          JULY 2024</a:t>
            </a:r>
          </a:p>
        </p:txBody>
      </p:sp>
      <p:pic>
        <p:nvPicPr>
          <p:cNvPr id="3" name="Picture 2">
            <a:extLst>
              <a:ext uri="{FF2B5EF4-FFF2-40B4-BE49-F238E27FC236}">
                <a16:creationId xmlns:a16="http://schemas.microsoft.com/office/drawing/2014/main" id="{00F6CF42-3601-81BE-C01F-D148DAC2729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186750" y="985421"/>
            <a:ext cx="5005250" cy="5870957"/>
          </a:xfrm>
          <a:prstGeom prst="rect">
            <a:avLst/>
          </a:prstGeom>
        </p:spPr>
      </p:pic>
    </p:spTree>
    <p:extLst>
      <p:ext uri="{BB962C8B-B14F-4D97-AF65-F5344CB8AC3E}">
        <p14:creationId xmlns:p14="http://schemas.microsoft.com/office/powerpoint/2010/main" val="147912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Post Parked Document Results</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20</a:t>
            </a:fld>
            <a:endParaRPr lang="en-US" dirty="0"/>
          </a:p>
        </p:txBody>
      </p:sp>
      <p:pic>
        <p:nvPicPr>
          <p:cNvPr id="5" name="Picture 4" descr="screenshot of post parked documents app">
            <a:extLst>
              <a:ext uri="{FF2B5EF4-FFF2-40B4-BE49-F238E27FC236}">
                <a16:creationId xmlns:a16="http://schemas.microsoft.com/office/drawing/2014/main" id="{1A0A18AC-0271-AF63-2641-B4BFB2E35434}"/>
              </a:ext>
            </a:extLst>
          </p:cNvPr>
          <p:cNvPicPr>
            <a:picLocks noChangeAspect="1"/>
          </p:cNvPicPr>
          <p:nvPr/>
        </p:nvPicPr>
        <p:blipFill>
          <a:blip r:embed="rId3"/>
          <a:stretch>
            <a:fillRect/>
          </a:stretch>
        </p:blipFill>
        <p:spPr>
          <a:xfrm>
            <a:off x="910949" y="2105573"/>
            <a:ext cx="10370102" cy="1622345"/>
          </a:xfrm>
          <a:prstGeom prst="rect">
            <a:avLst/>
          </a:prstGeom>
          <a:ln w="19050">
            <a:solidFill>
              <a:schemeClr val="accent1"/>
            </a:solidFill>
          </a:ln>
        </p:spPr>
      </p:pic>
      <p:sp>
        <p:nvSpPr>
          <p:cNvPr id="3" name="TextBox 2">
            <a:extLst>
              <a:ext uri="{FF2B5EF4-FFF2-40B4-BE49-F238E27FC236}">
                <a16:creationId xmlns:a16="http://schemas.microsoft.com/office/drawing/2014/main" id="{BD78AE8F-354B-408C-46BA-DFC686446DA7}"/>
              </a:ext>
            </a:extLst>
          </p:cNvPr>
          <p:cNvSpPr txBox="1"/>
          <p:nvPr/>
        </p:nvSpPr>
        <p:spPr>
          <a:xfrm>
            <a:off x="910949" y="1340920"/>
            <a:ext cx="8611769" cy="523220"/>
          </a:xfrm>
          <a:prstGeom prst="rect">
            <a:avLst/>
          </a:prstGeom>
          <a:noFill/>
        </p:spPr>
        <p:txBody>
          <a:bodyPr wrap="square">
            <a:spAutoFit/>
          </a:bodyPr>
          <a:lstStyle/>
          <a:p>
            <a:pPr marR="0">
              <a:spcBef>
                <a:spcPts val="0"/>
              </a:spcBef>
              <a:spcAft>
                <a:spcPts val="800"/>
              </a:spcAft>
            </a:pPr>
            <a:r>
              <a:rPr lang="en-US" sz="2800" kern="100" dirty="0">
                <a:effectLst/>
                <a:ea typeface="Aptos" panose="020B0004020202020204" pitchFamily="34" charset="0"/>
                <a:cs typeface="Times New Roman" panose="02020603050405020304" pitchFamily="18" charset="0"/>
              </a:rPr>
              <a:t>Parked document search results are displayed.</a:t>
            </a:r>
          </a:p>
        </p:txBody>
      </p:sp>
    </p:spTree>
    <p:extLst>
      <p:ext uri="{BB962C8B-B14F-4D97-AF65-F5344CB8AC3E}">
        <p14:creationId xmlns:p14="http://schemas.microsoft.com/office/powerpoint/2010/main" val="1172586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Post Parked Document Process</a:t>
            </a:r>
          </a:p>
        </p:txBody>
      </p:sp>
      <p:sp>
        <p:nvSpPr>
          <p:cNvPr id="5" name="TextBox 4">
            <a:extLst>
              <a:ext uri="{FF2B5EF4-FFF2-40B4-BE49-F238E27FC236}">
                <a16:creationId xmlns:a16="http://schemas.microsoft.com/office/drawing/2014/main" id="{6C04AB7D-D641-A584-8889-0CA8F9E13785}"/>
              </a:ext>
            </a:extLst>
          </p:cNvPr>
          <p:cNvSpPr txBox="1"/>
          <p:nvPr/>
        </p:nvSpPr>
        <p:spPr>
          <a:xfrm>
            <a:off x="868547" y="1535353"/>
            <a:ext cx="10387664" cy="523220"/>
          </a:xfrm>
          <a:prstGeom prst="rect">
            <a:avLst/>
          </a:prstGeom>
          <a:noFill/>
        </p:spPr>
        <p:txBody>
          <a:bodyPr wrap="square">
            <a:spAutoFit/>
          </a:bodyPr>
          <a:lstStyle/>
          <a:p>
            <a:pPr marR="0">
              <a:spcBef>
                <a:spcPts val="0"/>
              </a:spcBef>
            </a:pPr>
            <a:r>
              <a:rPr lang="en-US" sz="2800" kern="100" dirty="0">
                <a:effectLst/>
                <a:ea typeface="Aptos" panose="020B0004020202020204" pitchFamily="34" charset="0"/>
                <a:cs typeface="Times New Roman" panose="02020603050405020304" pitchFamily="18" charset="0"/>
              </a:rPr>
              <a:t>Select the document, then click </a:t>
            </a:r>
            <a:r>
              <a:rPr lang="en-US" sz="2800" b="1" kern="100" dirty="0">
                <a:effectLst/>
                <a:ea typeface="Aptos" panose="020B0004020202020204" pitchFamily="34" charset="0"/>
                <a:cs typeface="Times New Roman" panose="02020603050405020304" pitchFamily="18" charset="0"/>
              </a:rPr>
              <a:t>Post </a:t>
            </a:r>
            <a:r>
              <a:rPr lang="en-US" sz="2800" kern="100" dirty="0">
                <a:effectLst/>
                <a:ea typeface="Aptos" panose="020B0004020202020204" pitchFamily="34" charset="0"/>
                <a:cs typeface="Times New Roman" panose="02020603050405020304" pitchFamily="18" charset="0"/>
              </a:rPr>
              <a:t>to complete the process. </a:t>
            </a:r>
            <a:r>
              <a:rPr lang="en-US" sz="2800" kern="100" dirty="0">
                <a:ea typeface="Aptos" panose="020B0004020202020204" pitchFamily="34" charset="0"/>
                <a:cs typeface="Times New Roman" panose="02020603050405020304" pitchFamily="18" charset="0"/>
              </a:rPr>
              <a:t>Or…</a:t>
            </a:r>
            <a:endParaRPr lang="en-US" sz="2800" i="1" kern="100" dirty="0">
              <a:effectLst/>
              <a:ea typeface="Aptos" panose="020B0004020202020204" pitchFamily="34" charset="0"/>
              <a:cs typeface="Times New Roman" panose="02020603050405020304" pitchFamily="18" charset="0"/>
            </a:endParaRPr>
          </a:p>
        </p:txBody>
      </p:sp>
      <p:grpSp>
        <p:nvGrpSpPr>
          <p:cNvPr id="11" name="Group 10" descr="Screenshot of post parked documents app with post button">
            <a:extLst>
              <a:ext uri="{FF2B5EF4-FFF2-40B4-BE49-F238E27FC236}">
                <a16:creationId xmlns:a16="http://schemas.microsoft.com/office/drawing/2014/main" id="{941B9876-C7DD-AFF9-978E-7E02054836C9}"/>
              </a:ext>
            </a:extLst>
          </p:cNvPr>
          <p:cNvGrpSpPr/>
          <p:nvPr/>
        </p:nvGrpSpPr>
        <p:grpSpPr>
          <a:xfrm>
            <a:off x="935789" y="2346780"/>
            <a:ext cx="10320422" cy="2379893"/>
            <a:chOff x="1116764" y="2235270"/>
            <a:chExt cx="10320422" cy="2379893"/>
          </a:xfrm>
        </p:grpSpPr>
        <p:pic>
          <p:nvPicPr>
            <p:cNvPr id="6" name="Picture 5">
              <a:extLst>
                <a:ext uri="{FF2B5EF4-FFF2-40B4-BE49-F238E27FC236}">
                  <a16:creationId xmlns:a16="http://schemas.microsoft.com/office/drawing/2014/main" id="{D35A7DB2-2AF1-556A-8921-513BCE74ED75}"/>
                </a:ext>
              </a:extLst>
            </p:cNvPr>
            <p:cNvPicPr>
              <a:picLocks noChangeAspect="1"/>
            </p:cNvPicPr>
            <p:nvPr/>
          </p:nvPicPr>
          <p:blipFill rotWithShape="1">
            <a:blip r:embed="rId3"/>
            <a:srcRect l="1971" t="1338" r="1426" b="56726"/>
            <a:stretch/>
          </p:blipFill>
          <p:spPr>
            <a:xfrm>
              <a:off x="1116764" y="2235270"/>
              <a:ext cx="10118070" cy="2091400"/>
            </a:xfrm>
            <a:prstGeom prst="rect">
              <a:avLst/>
            </a:prstGeom>
            <a:ln w="19050">
              <a:solidFill>
                <a:schemeClr val="accent1"/>
              </a:solidFill>
            </a:ln>
          </p:spPr>
        </p:pic>
        <p:sp>
          <p:nvSpPr>
            <p:cNvPr id="8" name="Rectangle 7">
              <a:extLst>
                <a:ext uri="{FF2B5EF4-FFF2-40B4-BE49-F238E27FC236}">
                  <a16:creationId xmlns:a16="http://schemas.microsoft.com/office/drawing/2014/main" id="{10A55369-31EE-489A-32A3-4B7E989BD171}"/>
                </a:ext>
              </a:extLst>
            </p:cNvPr>
            <p:cNvSpPr/>
            <p:nvPr/>
          </p:nvSpPr>
          <p:spPr>
            <a:xfrm>
              <a:off x="1138030" y="3563319"/>
              <a:ext cx="305991" cy="25518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41B5454-5A42-15AF-DFDD-D070DFA413CC}"/>
                </a:ext>
              </a:extLst>
            </p:cNvPr>
            <p:cNvPicPr>
              <a:picLocks noChangeAspect="1"/>
            </p:cNvPicPr>
            <p:nvPr/>
          </p:nvPicPr>
          <p:blipFill>
            <a:blip r:embed="rId4"/>
            <a:stretch>
              <a:fillRect/>
            </a:stretch>
          </p:blipFill>
          <p:spPr>
            <a:xfrm>
              <a:off x="10713286" y="4100813"/>
              <a:ext cx="723900" cy="514350"/>
            </a:xfrm>
            <a:prstGeom prst="rect">
              <a:avLst/>
            </a:prstGeom>
            <a:ln w="28575">
              <a:solidFill>
                <a:srgbClr val="FF0000"/>
              </a:solidFill>
            </a:ln>
          </p:spPr>
        </p:pic>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21</a:t>
            </a:fld>
            <a:endParaRPr lang="en-US" dirty="0"/>
          </a:p>
        </p:txBody>
      </p:sp>
    </p:spTree>
    <p:extLst>
      <p:ext uri="{BB962C8B-B14F-4D97-AF65-F5344CB8AC3E}">
        <p14:creationId xmlns:p14="http://schemas.microsoft.com/office/powerpoint/2010/main" val="1448790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fontScale="90000"/>
          </a:bodyPr>
          <a:lstStyle/>
          <a:p>
            <a:r>
              <a:rPr lang="en-US" dirty="0"/>
              <a:t>Post Parked Document Process (Cont’d)</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22</a:t>
            </a:fld>
            <a:endParaRPr lang="en-US" dirty="0"/>
          </a:p>
        </p:txBody>
      </p:sp>
      <p:grpSp>
        <p:nvGrpSpPr>
          <p:cNvPr id="6" name="Group 5" descr="screenshot of post parked documents app">
            <a:extLst>
              <a:ext uri="{FF2B5EF4-FFF2-40B4-BE49-F238E27FC236}">
                <a16:creationId xmlns:a16="http://schemas.microsoft.com/office/drawing/2014/main" id="{331EA76B-82D1-2A40-D316-61C0E8B402CC}"/>
              </a:ext>
            </a:extLst>
          </p:cNvPr>
          <p:cNvGrpSpPr/>
          <p:nvPr/>
        </p:nvGrpSpPr>
        <p:grpSpPr>
          <a:xfrm>
            <a:off x="859465" y="2195187"/>
            <a:ext cx="10473070" cy="1653800"/>
            <a:chOff x="1073888" y="1940005"/>
            <a:chExt cx="10473070" cy="1308020"/>
          </a:xfrm>
        </p:grpSpPr>
        <p:pic>
          <p:nvPicPr>
            <p:cNvPr id="3" name="Picture 2">
              <a:extLst>
                <a:ext uri="{FF2B5EF4-FFF2-40B4-BE49-F238E27FC236}">
                  <a16:creationId xmlns:a16="http://schemas.microsoft.com/office/drawing/2014/main" id="{89C3A4EA-9E9A-2967-A63A-2DE184E5AE6A}"/>
                </a:ext>
              </a:extLst>
            </p:cNvPr>
            <p:cNvPicPr>
              <a:picLocks noChangeAspect="1"/>
            </p:cNvPicPr>
            <p:nvPr/>
          </p:nvPicPr>
          <p:blipFill rotWithShape="1">
            <a:blip r:embed="rId3"/>
            <a:srcRect l="1217" r="1654"/>
            <a:stretch/>
          </p:blipFill>
          <p:spPr>
            <a:xfrm>
              <a:off x="1073888" y="1940005"/>
              <a:ext cx="10473070" cy="1308020"/>
            </a:xfrm>
            <a:prstGeom prst="rect">
              <a:avLst/>
            </a:prstGeom>
            <a:ln w="19050">
              <a:solidFill>
                <a:schemeClr val="accent1"/>
              </a:solidFill>
            </a:ln>
          </p:spPr>
        </p:pic>
        <p:sp>
          <p:nvSpPr>
            <p:cNvPr id="5" name="Rectangle 4">
              <a:extLst>
                <a:ext uri="{FF2B5EF4-FFF2-40B4-BE49-F238E27FC236}">
                  <a16:creationId xmlns:a16="http://schemas.microsoft.com/office/drawing/2014/main" id="{3C7F1223-CDE3-95E3-AB09-CA75347EE903}"/>
                </a:ext>
              </a:extLst>
            </p:cNvPr>
            <p:cNvSpPr/>
            <p:nvPr/>
          </p:nvSpPr>
          <p:spPr>
            <a:xfrm>
              <a:off x="5038725" y="2962275"/>
              <a:ext cx="923925" cy="2381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B67E8F7B-F5AB-6578-F3B2-8B98D57C6DAA}"/>
              </a:ext>
            </a:extLst>
          </p:cNvPr>
          <p:cNvSpPr txBox="1"/>
          <p:nvPr/>
        </p:nvSpPr>
        <p:spPr>
          <a:xfrm>
            <a:off x="829685" y="1467413"/>
            <a:ext cx="10473069" cy="523220"/>
          </a:xfrm>
          <a:prstGeom prst="rect">
            <a:avLst/>
          </a:prstGeom>
          <a:noFill/>
        </p:spPr>
        <p:txBody>
          <a:bodyPr wrap="square">
            <a:spAutoFit/>
          </a:bodyPr>
          <a:lstStyle/>
          <a:p>
            <a:pPr marR="0">
              <a:spcBef>
                <a:spcPts val="0"/>
              </a:spcBef>
              <a:spcAft>
                <a:spcPts val="800"/>
              </a:spcAft>
            </a:pPr>
            <a:r>
              <a:rPr lang="en-US" sz="2800" kern="100" dirty="0">
                <a:effectLst/>
                <a:ea typeface="Aptos" panose="020B0004020202020204" pitchFamily="34" charset="0"/>
                <a:cs typeface="Times New Roman" panose="02020603050405020304" pitchFamily="18" charset="0"/>
              </a:rPr>
              <a:t>Or double click the </a:t>
            </a:r>
            <a:r>
              <a:rPr lang="en-US" sz="2800" b="1" kern="100" dirty="0">
                <a:effectLst/>
                <a:ea typeface="Aptos" panose="020B0004020202020204" pitchFamily="34" charset="0"/>
                <a:cs typeface="Times New Roman" panose="02020603050405020304" pitchFamily="18" charset="0"/>
              </a:rPr>
              <a:t>Document </a:t>
            </a:r>
            <a:r>
              <a:rPr lang="en-US" sz="2800" b="1" kern="100" dirty="0">
                <a:ea typeface="Aptos" panose="020B0004020202020204" pitchFamily="34" charset="0"/>
                <a:cs typeface="Times New Roman" panose="02020603050405020304" pitchFamily="18" charset="0"/>
              </a:rPr>
              <a:t>N</a:t>
            </a:r>
            <a:r>
              <a:rPr lang="en-US" sz="2800" b="1" kern="100" dirty="0">
                <a:effectLst/>
                <a:ea typeface="Aptos" panose="020B0004020202020204" pitchFamily="34" charset="0"/>
                <a:cs typeface="Times New Roman" panose="02020603050405020304" pitchFamily="18" charset="0"/>
              </a:rPr>
              <a:t>umber </a:t>
            </a:r>
            <a:r>
              <a:rPr lang="en-US" sz="2800" kern="100" dirty="0">
                <a:effectLst/>
                <a:ea typeface="Aptos" panose="020B0004020202020204" pitchFamily="34" charset="0"/>
                <a:cs typeface="Times New Roman" panose="02020603050405020304" pitchFamily="18" charset="0"/>
              </a:rPr>
              <a:t>to post the document.</a:t>
            </a:r>
          </a:p>
        </p:txBody>
      </p:sp>
    </p:spTree>
    <p:extLst>
      <p:ext uri="{BB962C8B-B14F-4D97-AF65-F5344CB8AC3E}">
        <p14:creationId xmlns:p14="http://schemas.microsoft.com/office/powerpoint/2010/main" val="2671420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Post Parked Document Edit</a:t>
            </a:r>
          </a:p>
        </p:txBody>
      </p:sp>
      <p:sp>
        <p:nvSpPr>
          <p:cNvPr id="5" name="TextBox 4">
            <a:extLst>
              <a:ext uri="{FF2B5EF4-FFF2-40B4-BE49-F238E27FC236}">
                <a16:creationId xmlns:a16="http://schemas.microsoft.com/office/drawing/2014/main" id="{20EFB5D9-EEC0-821B-A609-E132878CB359}"/>
              </a:ext>
            </a:extLst>
          </p:cNvPr>
          <p:cNvSpPr txBox="1"/>
          <p:nvPr/>
        </p:nvSpPr>
        <p:spPr>
          <a:xfrm>
            <a:off x="1027393" y="1445413"/>
            <a:ext cx="10473069" cy="523220"/>
          </a:xfrm>
          <a:prstGeom prst="rect">
            <a:avLst/>
          </a:prstGeom>
          <a:noFill/>
        </p:spPr>
        <p:txBody>
          <a:bodyPr wrap="square">
            <a:spAutoFit/>
          </a:bodyPr>
          <a:lstStyle/>
          <a:p>
            <a:pPr marR="0">
              <a:spcBef>
                <a:spcPts val="0"/>
              </a:spcBef>
              <a:spcAft>
                <a:spcPts val="800"/>
              </a:spcAft>
            </a:pPr>
            <a:r>
              <a:rPr lang="en-US" sz="2800" kern="100" dirty="0">
                <a:effectLst/>
                <a:ea typeface="Aptos" panose="020B0004020202020204" pitchFamily="34" charset="0"/>
                <a:cs typeface="Times New Roman" panose="02020603050405020304" pitchFamily="18" charset="0"/>
              </a:rPr>
              <a:t>Click </a:t>
            </a:r>
            <a:r>
              <a:rPr lang="en-US" sz="2800" b="1" kern="100" dirty="0">
                <a:effectLst/>
                <a:ea typeface="Aptos" panose="020B0004020202020204" pitchFamily="34" charset="0"/>
                <a:cs typeface="Times New Roman" panose="02020603050405020304" pitchFamily="18" charset="0"/>
              </a:rPr>
              <a:t>Post </a:t>
            </a:r>
            <a:r>
              <a:rPr lang="en-US" sz="2800" kern="100" dirty="0">
                <a:effectLst/>
                <a:ea typeface="Aptos" panose="020B0004020202020204" pitchFamily="34" charset="0"/>
                <a:cs typeface="Times New Roman" panose="02020603050405020304" pitchFamily="18" charset="0"/>
              </a:rPr>
              <a:t>to edit a parked vendor invoice document.</a:t>
            </a:r>
          </a:p>
        </p:txBody>
      </p:sp>
      <p:pic>
        <p:nvPicPr>
          <p:cNvPr id="6" name="Picture 5" descr="screenshot of post parked document app with post button">
            <a:extLst>
              <a:ext uri="{FF2B5EF4-FFF2-40B4-BE49-F238E27FC236}">
                <a16:creationId xmlns:a16="http://schemas.microsoft.com/office/drawing/2014/main" id="{424225B6-D14F-5F17-2D95-D7DB36897200}"/>
              </a:ext>
            </a:extLst>
          </p:cNvPr>
          <p:cNvPicPr>
            <a:picLocks noChangeAspect="1"/>
          </p:cNvPicPr>
          <p:nvPr/>
        </p:nvPicPr>
        <p:blipFill rotWithShape="1">
          <a:blip r:embed="rId3"/>
          <a:srcRect r="36480" b="70468"/>
          <a:stretch/>
        </p:blipFill>
        <p:spPr>
          <a:xfrm>
            <a:off x="1146000" y="2314558"/>
            <a:ext cx="9812863" cy="2330400"/>
          </a:xfrm>
          <a:prstGeom prst="rect">
            <a:avLst/>
          </a:prstGeom>
          <a:ln w="19050">
            <a:solidFill>
              <a:schemeClr val="accent1"/>
            </a:solidFill>
          </a:ln>
        </p:spPr>
      </p:pic>
      <p:sp>
        <p:nvSpPr>
          <p:cNvPr id="8" name="Rectangle 7">
            <a:extLst>
              <a:ext uri="{FF2B5EF4-FFF2-40B4-BE49-F238E27FC236}">
                <a16:creationId xmlns:a16="http://schemas.microsoft.com/office/drawing/2014/main" id="{5BC00568-C898-60EC-6FE4-0FC40486579C}"/>
              </a:ext>
              <a:ext uri="{C183D7F6-B498-43B3-948B-1728B52AA6E4}">
                <adec:decorative xmlns:adec="http://schemas.microsoft.com/office/drawing/2017/decorative" val="1"/>
              </a:ext>
            </a:extLst>
          </p:cNvPr>
          <p:cNvSpPr/>
          <p:nvPr/>
        </p:nvSpPr>
        <p:spPr>
          <a:xfrm>
            <a:off x="5621252" y="2802329"/>
            <a:ext cx="431180" cy="3233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23</a:t>
            </a:fld>
            <a:endParaRPr lang="en-US" dirty="0"/>
          </a:p>
        </p:txBody>
      </p:sp>
    </p:spTree>
    <p:extLst>
      <p:ext uri="{BB962C8B-B14F-4D97-AF65-F5344CB8AC3E}">
        <p14:creationId xmlns:p14="http://schemas.microsoft.com/office/powerpoint/2010/main" val="1821778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Post Parked Document Edit (cont’d)</a:t>
            </a:r>
          </a:p>
        </p:txBody>
      </p:sp>
      <p:sp>
        <p:nvSpPr>
          <p:cNvPr id="5" name="TextBox 4">
            <a:extLst>
              <a:ext uri="{FF2B5EF4-FFF2-40B4-BE49-F238E27FC236}">
                <a16:creationId xmlns:a16="http://schemas.microsoft.com/office/drawing/2014/main" id="{C826EECC-A147-45C6-0C5E-F7CFD7B500E3}"/>
              </a:ext>
            </a:extLst>
          </p:cNvPr>
          <p:cNvSpPr txBox="1"/>
          <p:nvPr/>
        </p:nvSpPr>
        <p:spPr>
          <a:xfrm>
            <a:off x="1235731" y="1451456"/>
            <a:ext cx="9749328" cy="954107"/>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The Information dialog box indicates the company code in which the document was posted. Select </a:t>
            </a:r>
            <a:r>
              <a:rPr lang="en-US" sz="2800" b="1" kern="100" dirty="0">
                <a:ea typeface="Aptos" panose="020B0004020202020204" pitchFamily="34" charset="0"/>
                <a:cs typeface="Times New Roman" panose="02020603050405020304" pitchFamily="18" charset="0"/>
              </a:rPr>
              <a:t>Continue.</a:t>
            </a:r>
          </a:p>
        </p:txBody>
      </p:sp>
      <p:grpSp>
        <p:nvGrpSpPr>
          <p:cNvPr id="7" name="Group 6" descr="Screenshot of the Information pop-up screen">
            <a:extLst>
              <a:ext uri="{FF2B5EF4-FFF2-40B4-BE49-F238E27FC236}">
                <a16:creationId xmlns:a16="http://schemas.microsoft.com/office/drawing/2014/main" id="{CD9702EA-91EE-AF91-1C09-C1520ADF7DC4}"/>
              </a:ext>
            </a:extLst>
          </p:cNvPr>
          <p:cNvGrpSpPr/>
          <p:nvPr/>
        </p:nvGrpSpPr>
        <p:grpSpPr>
          <a:xfrm>
            <a:off x="1723460" y="2645819"/>
            <a:ext cx="7861162" cy="3470274"/>
            <a:chOff x="2637962" y="2757531"/>
            <a:chExt cx="6916076" cy="2911057"/>
          </a:xfrm>
        </p:grpSpPr>
        <p:pic>
          <p:nvPicPr>
            <p:cNvPr id="3" name="Picture 2" descr="screenshot of information dialog box">
              <a:extLst>
                <a:ext uri="{FF2B5EF4-FFF2-40B4-BE49-F238E27FC236}">
                  <a16:creationId xmlns:a16="http://schemas.microsoft.com/office/drawing/2014/main" id="{313B547B-0AAD-7FE5-422E-8F9D766289DE}"/>
                </a:ext>
              </a:extLst>
            </p:cNvPr>
            <p:cNvPicPr>
              <a:picLocks noChangeAspect="1"/>
            </p:cNvPicPr>
            <p:nvPr/>
          </p:nvPicPr>
          <p:blipFill rotWithShape="1">
            <a:blip r:embed="rId3"/>
            <a:srcRect l="28437" t="35303" r="30508" b="32433"/>
            <a:stretch/>
          </p:blipFill>
          <p:spPr>
            <a:xfrm>
              <a:off x="2637962" y="2757531"/>
              <a:ext cx="6916076" cy="2911057"/>
            </a:xfrm>
            <a:prstGeom prst="rect">
              <a:avLst/>
            </a:prstGeom>
            <a:ln w="19050">
              <a:solidFill>
                <a:schemeClr val="accent1"/>
              </a:solidFill>
            </a:ln>
          </p:spPr>
        </p:pic>
        <p:sp>
          <p:nvSpPr>
            <p:cNvPr id="6" name="Rectangle 5">
              <a:extLst>
                <a:ext uri="{FF2B5EF4-FFF2-40B4-BE49-F238E27FC236}">
                  <a16:creationId xmlns:a16="http://schemas.microsoft.com/office/drawing/2014/main" id="{6CCA17FF-A39F-7751-DB62-08DAB3BF29B9}"/>
                </a:ext>
                <a:ext uri="{C183D7F6-B498-43B3-948B-1728B52AA6E4}">
                  <adec:decorative xmlns:adec="http://schemas.microsoft.com/office/drawing/2017/decorative" val="1"/>
                </a:ext>
              </a:extLst>
            </p:cNvPr>
            <p:cNvSpPr/>
            <p:nvPr/>
          </p:nvSpPr>
          <p:spPr>
            <a:xfrm>
              <a:off x="7732973" y="4998189"/>
              <a:ext cx="731520" cy="2286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24</a:t>
            </a:fld>
            <a:endParaRPr lang="en-US" dirty="0"/>
          </a:p>
        </p:txBody>
      </p:sp>
    </p:spTree>
    <p:extLst>
      <p:ext uri="{BB962C8B-B14F-4D97-AF65-F5344CB8AC3E}">
        <p14:creationId xmlns:p14="http://schemas.microsoft.com/office/powerpoint/2010/main" val="593830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A39A-08DE-77DB-9FDC-A110FBA18FC3}"/>
              </a:ext>
            </a:extLst>
          </p:cNvPr>
          <p:cNvSpPr>
            <a:spLocks noGrp="1"/>
          </p:cNvSpPr>
          <p:nvPr>
            <p:ph type="title"/>
          </p:nvPr>
        </p:nvSpPr>
        <p:spPr>
          <a:xfrm>
            <a:off x="838200" y="576263"/>
            <a:ext cx="10515600" cy="2852737"/>
          </a:xfrm>
        </p:spPr>
        <p:txBody>
          <a:bodyPr>
            <a:normAutofit/>
          </a:bodyPr>
          <a:lstStyle/>
          <a:p>
            <a:r>
              <a:rPr lang="en-US" sz="5400" dirty="0"/>
              <a:t>Create &amp; Park a Vendor Credit Memo</a:t>
            </a:r>
          </a:p>
        </p:txBody>
      </p:sp>
      <p:sp>
        <p:nvSpPr>
          <p:cNvPr id="3" name="Text Placeholder 2">
            <a:extLst>
              <a:ext uri="{FF2B5EF4-FFF2-40B4-BE49-F238E27FC236}">
                <a16:creationId xmlns:a16="http://schemas.microsoft.com/office/drawing/2014/main" id="{CF271719-46D0-5785-0B3A-8C1C03FFA0C9}"/>
              </a:ext>
            </a:extLst>
          </p:cNvPr>
          <p:cNvSpPr>
            <a:spLocks noGrp="1"/>
          </p:cNvSpPr>
          <p:nvPr>
            <p:ph type="body" idx="1"/>
          </p:nvPr>
        </p:nvSpPr>
        <p:spPr>
          <a:xfrm>
            <a:off x="987493" y="3429000"/>
            <a:ext cx="10515600" cy="1500187"/>
          </a:xfrm>
        </p:spPr>
        <p:txBody>
          <a:bodyPr/>
          <a:lstStyle/>
          <a:p>
            <a:r>
              <a:rPr lang="en-US" dirty="0"/>
              <a:t>Using the Park Vendor Credit Memo Fiori App</a:t>
            </a:r>
          </a:p>
        </p:txBody>
      </p:sp>
      <p:sp>
        <p:nvSpPr>
          <p:cNvPr id="4" name="Slide Number Placeholder 3">
            <a:extLst>
              <a:ext uri="{FF2B5EF4-FFF2-40B4-BE49-F238E27FC236}">
                <a16:creationId xmlns:a16="http://schemas.microsoft.com/office/drawing/2014/main" id="{92789CD4-FE94-269C-CF28-96DAA55F3C67}"/>
              </a:ext>
            </a:extLst>
          </p:cNvPr>
          <p:cNvSpPr>
            <a:spLocks noGrp="1"/>
          </p:cNvSpPr>
          <p:nvPr>
            <p:ph type="sldNum" sz="quarter" idx="12"/>
          </p:nvPr>
        </p:nvSpPr>
        <p:spPr/>
        <p:txBody>
          <a:bodyPr/>
          <a:lstStyle/>
          <a:p>
            <a:fld id="{D74DC2E0-E28C-44A5-89B3-2B91385C7BB1}" type="slidenum">
              <a:rPr lang="en-US" smtClean="0"/>
              <a:t>25</a:t>
            </a:fld>
            <a:endParaRPr lang="en-US" dirty="0"/>
          </a:p>
        </p:txBody>
      </p:sp>
    </p:spTree>
    <p:extLst>
      <p:ext uri="{BB962C8B-B14F-4D97-AF65-F5344CB8AC3E}">
        <p14:creationId xmlns:p14="http://schemas.microsoft.com/office/powerpoint/2010/main" val="3965976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dirty="0"/>
              <a:t>Park Vendor Credit Memo</a:t>
            </a:r>
          </a:p>
        </p:txBody>
      </p:sp>
      <p:sp>
        <p:nvSpPr>
          <p:cNvPr id="3" name="TextBox 2">
            <a:extLst>
              <a:ext uri="{FF2B5EF4-FFF2-40B4-BE49-F238E27FC236}">
                <a16:creationId xmlns:a16="http://schemas.microsoft.com/office/drawing/2014/main" id="{22FB24EE-8276-45D9-DFC8-E10D7720A784}"/>
              </a:ext>
            </a:extLst>
          </p:cNvPr>
          <p:cNvSpPr txBox="1"/>
          <p:nvPr/>
        </p:nvSpPr>
        <p:spPr>
          <a:xfrm>
            <a:off x="734309" y="1144481"/>
            <a:ext cx="10872989" cy="523220"/>
          </a:xfrm>
          <a:prstGeom prst="rect">
            <a:avLst/>
          </a:prstGeom>
          <a:noFill/>
        </p:spPr>
        <p:txBody>
          <a:bodyPr wrap="square">
            <a:spAutoFit/>
          </a:bodyPr>
          <a:lstStyle/>
          <a:p>
            <a:pPr marR="0">
              <a:spcBef>
                <a:spcPts val="0"/>
              </a:spcBef>
            </a:pPr>
            <a:r>
              <a:rPr lang="en-US" sz="2800" kern="100" dirty="0">
                <a:ea typeface="Aptos" panose="020B0004020202020204" pitchFamily="34" charset="0"/>
                <a:cs typeface="Times New Roman" panose="02020603050405020304" pitchFamily="18" charset="0"/>
              </a:rPr>
              <a:t>To create a vendor credit memo, enter the following:</a:t>
            </a:r>
          </a:p>
        </p:txBody>
      </p:sp>
      <p:sp>
        <p:nvSpPr>
          <p:cNvPr id="5" name="TextBox 4">
            <a:extLst>
              <a:ext uri="{FF2B5EF4-FFF2-40B4-BE49-F238E27FC236}">
                <a16:creationId xmlns:a16="http://schemas.microsoft.com/office/drawing/2014/main" id="{419CE9C4-E9D2-CAC3-E437-13CC81A7F761}"/>
              </a:ext>
            </a:extLst>
          </p:cNvPr>
          <p:cNvSpPr txBox="1"/>
          <p:nvPr/>
        </p:nvSpPr>
        <p:spPr>
          <a:xfrm>
            <a:off x="734309" y="1704928"/>
            <a:ext cx="3084499" cy="523220"/>
          </a:xfrm>
          <a:prstGeom prst="rect">
            <a:avLst/>
          </a:prstGeom>
          <a:noFill/>
        </p:spPr>
        <p:txBody>
          <a:bodyPr wrap="none" rtlCol="0">
            <a:spAutoFit/>
          </a:bodyPr>
          <a:lstStyle/>
          <a:p>
            <a:pPr marL="457200" indent="-457200">
              <a:buFont typeface="Arial" panose="020B0604020202020204" pitchFamily="34" charset="0"/>
              <a:buChar char="•"/>
            </a:pPr>
            <a:r>
              <a:rPr lang="en-US" sz="2800" kern="100" dirty="0">
                <a:ea typeface="Aptos" panose="020B0004020202020204" pitchFamily="34" charset="0"/>
                <a:cs typeface="Times New Roman" panose="02020603050405020304" pitchFamily="18" charset="0"/>
              </a:rPr>
              <a:t>Supplier number</a:t>
            </a:r>
            <a:endParaRPr lang="en-US" sz="2800" dirty="0"/>
          </a:p>
        </p:txBody>
      </p:sp>
      <p:sp>
        <p:nvSpPr>
          <p:cNvPr id="6" name="TextBox 5">
            <a:extLst>
              <a:ext uri="{FF2B5EF4-FFF2-40B4-BE49-F238E27FC236}">
                <a16:creationId xmlns:a16="http://schemas.microsoft.com/office/drawing/2014/main" id="{F16B0055-7FF3-A8FF-F814-B17FC8779498}"/>
              </a:ext>
            </a:extLst>
          </p:cNvPr>
          <p:cNvSpPr txBox="1"/>
          <p:nvPr/>
        </p:nvSpPr>
        <p:spPr>
          <a:xfrm>
            <a:off x="4350252" y="1704928"/>
            <a:ext cx="2902461" cy="800219"/>
          </a:xfrm>
          <a:prstGeom prst="rect">
            <a:avLst/>
          </a:prstGeom>
          <a:noFill/>
        </p:spPr>
        <p:txBody>
          <a:bodyPr wrap="none" rtlCol="0">
            <a:spAutoFit/>
          </a:bodyPr>
          <a:lstStyle/>
          <a:p>
            <a:pPr marL="457200" indent="-457200">
              <a:buFont typeface="Arial" panose="020B0604020202020204" pitchFamily="34" charset="0"/>
              <a:buChar char="•"/>
            </a:pPr>
            <a:r>
              <a:rPr lang="en-US" sz="2800" kern="100" dirty="0">
                <a:ea typeface="Aptos" panose="020B0004020202020204" pitchFamily="34" charset="0"/>
                <a:cs typeface="Times New Roman" panose="02020603050405020304" pitchFamily="18" charset="0"/>
              </a:rPr>
              <a:t>Document date</a:t>
            </a:r>
          </a:p>
          <a:p>
            <a:endParaRPr lang="en-US" dirty="0"/>
          </a:p>
        </p:txBody>
      </p:sp>
      <p:sp>
        <p:nvSpPr>
          <p:cNvPr id="7" name="TextBox 6">
            <a:extLst>
              <a:ext uri="{FF2B5EF4-FFF2-40B4-BE49-F238E27FC236}">
                <a16:creationId xmlns:a16="http://schemas.microsoft.com/office/drawing/2014/main" id="{67E21A5D-082D-2144-48DE-61D70701A5D6}"/>
              </a:ext>
            </a:extLst>
          </p:cNvPr>
          <p:cNvSpPr txBox="1"/>
          <p:nvPr/>
        </p:nvSpPr>
        <p:spPr>
          <a:xfrm>
            <a:off x="7784156" y="1704928"/>
            <a:ext cx="1652888" cy="523220"/>
          </a:xfrm>
          <a:prstGeom prst="rect">
            <a:avLst/>
          </a:prstGeom>
          <a:noFill/>
        </p:spPr>
        <p:txBody>
          <a:bodyPr wrap="none" rtlCol="0">
            <a:spAutoFit/>
          </a:bodyPr>
          <a:lstStyle/>
          <a:p>
            <a:pPr marL="285750" indent="-285750">
              <a:buFont typeface="Arial" panose="020B0604020202020204" pitchFamily="34" charset="0"/>
              <a:buChar char="•"/>
            </a:pPr>
            <a:r>
              <a:rPr lang="en-US" sz="2800" dirty="0"/>
              <a:t>Amount</a:t>
            </a:r>
          </a:p>
        </p:txBody>
      </p:sp>
      <p:pic>
        <p:nvPicPr>
          <p:cNvPr id="9" name="Content Placeholder 8" descr="screenshot of park vendor credit memo app">
            <a:extLst>
              <a:ext uri="{FF2B5EF4-FFF2-40B4-BE49-F238E27FC236}">
                <a16:creationId xmlns:a16="http://schemas.microsoft.com/office/drawing/2014/main" id="{42C9D047-C66C-C879-ACBA-4717C160A18C}"/>
              </a:ext>
            </a:extLst>
          </p:cNvPr>
          <p:cNvPicPr>
            <a:picLocks noGrp="1" noChangeAspect="1"/>
          </p:cNvPicPr>
          <p:nvPr>
            <p:ph idx="1"/>
          </p:nvPr>
        </p:nvPicPr>
        <p:blipFill rotWithShape="1">
          <a:blip r:embed="rId3"/>
          <a:srcRect l="2232" t="1097" r="988" b="3432"/>
          <a:stretch/>
        </p:blipFill>
        <p:spPr>
          <a:xfrm>
            <a:off x="734309" y="2410711"/>
            <a:ext cx="10723382" cy="4128201"/>
          </a:xfrm>
          <a:ln w="19050">
            <a:solidFill>
              <a:schemeClr val="accent1"/>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a:xfrm>
            <a:off x="9059779" y="6356350"/>
            <a:ext cx="2743200" cy="365125"/>
          </a:xfrm>
        </p:spPr>
        <p:txBody>
          <a:bodyPr/>
          <a:lstStyle/>
          <a:p>
            <a:fld id="{D74DC2E0-E28C-44A5-89B3-2B91385C7BB1}" type="slidenum">
              <a:rPr lang="en-US" smtClean="0"/>
              <a:t>26</a:t>
            </a:fld>
            <a:endParaRPr lang="en-US" dirty="0"/>
          </a:p>
        </p:txBody>
      </p:sp>
    </p:spTree>
    <p:extLst>
      <p:ext uri="{BB962C8B-B14F-4D97-AF65-F5344CB8AC3E}">
        <p14:creationId xmlns:p14="http://schemas.microsoft.com/office/powerpoint/2010/main" val="487486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dirty="0"/>
              <a:t>Park Vendor Credit Memo (Cont’d)</a:t>
            </a:r>
          </a:p>
        </p:txBody>
      </p:sp>
      <p:sp>
        <p:nvSpPr>
          <p:cNvPr id="7" name="TextBox 6">
            <a:extLst>
              <a:ext uri="{FF2B5EF4-FFF2-40B4-BE49-F238E27FC236}">
                <a16:creationId xmlns:a16="http://schemas.microsoft.com/office/drawing/2014/main" id="{FFE718CD-A25D-BDAD-6839-4D805346F459}"/>
              </a:ext>
            </a:extLst>
          </p:cNvPr>
          <p:cNvSpPr txBox="1"/>
          <p:nvPr/>
        </p:nvSpPr>
        <p:spPr>
          <a:xfrm>
            <a:off x="773518" y="1186585"/>
            <a:ext cx="10256432" cy="523220"/>
          </a:xfrm>
          <a:prstGeom prst="rect">
            <a:avLst/>
          </a:prstGeom>
          <a:noFill/>
        </p:spPr>
        <p:txBody>
          <a:bodyPr wrap="square">
            <a:spAutoFit/>
          </a:bodyPr>
          <a:lstStyle/>
          <a:p>
            <a:r>
              <a:rPr lang="en-US" sz="2800" kern="100" dirty="0">
                <a:solidFill>
                  <a:prstClr val="black"/>
                </a:solidFill>
                <a:latin typeface="Calibri" panose="020F0502020204030204"/>
                <a:ea typeface="Aptos" panose="020B0004020202020204" pitchFamily="34" charset="0"/>
                <a:cs typeface="Times New Roman" panose="02020603050405020304" pitchFamily="18" charset="0"/>
              </a:rPr>
              <a:t>In </a:t>
            </a:r>
            <a:r>
              <a:rPr lang="en-US" sz="2800" b="1" kern="100" dirty="0">
                <a:solidFill>
                  <a:prstClr val="black"/>
                </a:solidFill>
                <a:latin typeface="Calibri" panose="020F0502020204030204"/>
                <a:ea typeface="Aptos" panose="020B0004020202020204" pitchFamily="34" charset="0"/>
                <a:cs typeface="Times New Roman" panose="02020603050405020304" pitchFamily="18" charset="0"/>
              </a:rPr>
              <a:t>FAIN</a:t>
            </a:r>
            <a:r>
              <a:rPr lang="en-US" sz="2800" kern="100" dirty="0">
                <a:solidFill>
                  <a:prstClr val="black"/>
                </a:solidFill>
                <a:latin typeface="Calibri" panose="020F0502020204030204"/>
                <a:ea typeface="Aptos" panose="020B0004020202020204" pitchFamily="34" charset="0"/>
                <a:cs typeface="Times New Roman" panose="02020603050405020304" pitchFamily="18" charset="0"/>
              </a:rPr>
              <a:t>, enter appropriate agency information.</a:t>
            </a:r>
            <a:endParaRPr lang="en-US" dirty="0"/>
          </a:p>
        </p:txBody>
      </p:sp>
      <p:pic>
        <p:nvPicPr>
          <p:cNvPr id="9" name="Picture 8" descr="screenshot of park vendor credit memo app">
            <a:extLst>
              <a:ext uri="{FF2B5EF4-FFF2-40B4-BE49-F238E27FC236}">
                <a16:creationId xmlns:a16="http://schemas.microsoft.com/office/drawing/2014/main" id="{B174BD7B-F118-1497-07F5-9ABBF7CC1482}"/>
              </a:ext>
            </a:extLst>
          </p:cNvPr>
          <p:cNvPicPr>
            <a:picLocks noChangeAspect="1"/>
          </p:cNvPicPr>
          <p:nvPr/>
        </p:nvPicPr>
        <p:blipFill rotWithShape="1">
          <a:blip r:embed="rId3"/>
          <a:srcRect l="2383" t="1719" r="3846" b="5458"/>
          <a:stretch/>
        </p:blipFill>
        <p:spPr>
          <a:xfrm>
            <a:off x="870983" y="1837868"/>
            <a:ext cx="10450033" cy="4063556"/>
          </a:xfrm>
          <a:prstGeom prst="rect">
            <a:avLst/>
          </a:prstGeom>
          <a:ln w="19050">
            <a:solidFill>
              <a:schemeClr val="accent1"/>
            </a:solidFill>
          </a:ln>
        </p:spPr>
      </p:pic>
      <p:sp>
        <p:nvSpPr>
          <p:cNvPr id="3" name="Rectangle 2">
            <a:extLst>
              <a:ext uri="{FF2B5EF4-FFF2-40B4-BE49-F238E27FC236}">
                <a16:creationId xmlns:a16="http://schemas.microsoft.com/office/drawing/2014/main" id="{0A45C1DB-E146-1D81-E8D9-015A04FC9796}"/>
              </a:ext>
              <a:ext uri="{C183D7F6-B498-43B3-948B-1728B52AA6E4}">
                <adec:decorative xmlns:adec="http://schemas.microsoft.com/office/drawing/2017/decorative" val="1"/>
              </a:ext>
            </a:extLst>
          </p:cNvPr>
          <p:cNvSpPr/>
          <p:nvPr/>
        </p:nvSpPr>
        <p:spPr>
          <a:xfrm>
            <a:off x="971475" y="5771774"/>
            <a:ext cx="1188720" cy="25930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27</a:t>
            </a:fld>
            <a:endParaRPr lang="en-US" dirty="0"/>
          </a:p>
        </p:txBody>
      </p:sp>
    </p:spTree>
    <p:extLst>
      <p:ext uri="{BB962C8B-B14F-4D97-AF65-F5344CB8AC3E}">
        <p14:creationId xmlns:p14="http://schemas.microsoft.com/office/powerpoint/2010/main" val="2331023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100808" y="321948"/>
            <a:ext cx="10019173" cy="962963"/>
          </a:xfrm>
        </p:spPr>
        <p:txBody>
          <a:bodyPr>
            <a:noAutofit/>
          </a:bodyPr>
          <a:lstStyle/>
          <a:p>
            <a:r>
              <a:rPr lang="en-US" sz="3500" dirty="0"/>
              <a:t>Park Vendor Credit Memo: Select Transaction Model</a:t>
            </a:r>
          </a:p>
        </p:txBody>
      </p:sp>
      <p:sp>
        <p:nvSpPr>
          <p:cNvPr id="8" name="TextBox 7">
            <a:extLst>
              <a:ext uri="{FF2B5EF4-FFF2-40B4-BE49-F238E27FC236}">
                <a16:creationId xmlns:a16="http://schemas.microsoft.com/office/drawing/2014/main" id="{0E18B30A-C8C1-47CA-FF92-D538D7D530DF}"/>
              </a:ext>
            </a:extLst>
          </p:cNvPr>
          <p:cNvSpPr txBox="1"/>
          <p:nvPr/>
        </p:nvSpPr>
        <p:spPr>
          <a:xfrm>
            <a:off x="1235731" y="1451456"/>
            <a:ext cx="9749328" cy="954107"/>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The Financial Transaction Library dialog box will appear. Select </a:t>
            </a:r>
            <a:r>
              <a:rPr lang="en-US" sz="2800" b="1" kern="100" dirty="0">
                <a:ea typeface="Aptos" panose="020B0004020202020204" pitchFamily="34" charset="0"/>
                <a:cs typeface="Times New Roman" panose="02020603050405020304" pitchFamily="18" charset="0"/>
              </a:rPr>
              <a:t>Transaction model</a:t>
            </a:r>
            <a:r>
              <a:rPr lang="en-US" sz="2800" kern="100" dirty="0">
                <a:ea typeface="Aptos" panose="020B0004020202020204" pitchFamily="34" charset="0"/>
                <a:cs typeface="Times New Roman" panose="02020603050405020304" pitchFamily="18" charset="0"/>
              </a:rPr>
              <a:t>, then </a:t>
            </a:r>
            <a:r>
              <a:rPr lang="en-US" sz="2800" b="1" kern="100" dirty="0">
                <a:ea typeface="Aptos" panose="020B0004020202020204" pitchFamily="34" charset="0"/>
                <a:cs typeface="Times New Roman" panose="02020603050405020304" pitchFamily="18" charset="0"/>
              </a:rPr>
              <a:t>Continue.</a:t>
            </a:r>
          </a:p>
        </p:txBody>
      </p:sp>
      <p:grpSp>
        <p:nvGrpSpPr>
          <p:cNvPr id="3" name="Group 2" descr="Screenshot of financial transaction library dialog box with continue button">
            <a:extLst>
              <a:ext uri="{FF2B5EF4-FFF2-40B4-BE49-F238E27FC236}">
                <a16:creationId xmlns:a16="http://schemas.microsoft.com/office/drawing/2014/main" id="{82BA3244-DDFE-E58A-8570-FA05BBA95B30}"/>
              </a:ext>
            </a:extLst>
          </p:cNvPr>
          <p:cNvGrpSpPr/>
          <p:nvPr/>
        </p:nvGrpSpPr>
        <p:grpSpPr>
          <a:xfrm>
            <a:off x="1257987" y="2613675"/>
            <a:ext cx="9676026" cy="3190061"/>
            <a:chOff x="1309032" y="2613675"/>
            <a:chExt cx="9676026" cy="3190061"/>
          </a:xfrm>
        </p:grpSpPr>
        <p:pic>
          <p:nvPicPr>
            <p:cNvPr id="7" name="Content Placeholder 8">
              <a:extLst>
                <a:ext uri="{FF2B5EF4-FFF2-40B4-BE49-F238E27FC236}">
                  <a16:creationId xmlns:a16="http://schemas.microsoft.com/office/drawing/2014/main" id="{BF261302-4B1B-763C-8EC1-1943EA9074D1}"/>
                </a:ext>
              </a:extLst>
            </p:cNvPr>
            <p:cNvPicPr>
              <a:picLocks noChangeAspect="1"/>
            </p:cNvPicPr>
            <p:nvPr/>
          </p:nvPicPr>
          <p:blipFill rotWithShape="1">
            <a:blip r:embed="rId2"/>
            <a:srcRect l="22015" t="41070" r="20619" b="15274"/>
            <a:stretch/>
          </p:blipFill>
          <p:spPr>
            <a:xfrm>
              <a:off x="1309032" y="2613675"/>
              <a:ext cx="9676026" cy="3190061"/>
            </a:xfrm>
            <a:prstGeom prst="rect">
              <a:avLst/>
            </a:prstGeom>
            <a:ln w="19050">
              <a:solidFill>
                <a:schemeClr val="accent1"/>
              </a:solidFill>
            </a:ln>
          </p:spPr>
        </p:pic>
        <p:sp>
          <p:nvSpPr>
            <p:cNvPr id="9" name="Rectangle 8">
              <a:extLst>
                <a:ext uri="{FF2B5EF4-FFF2-40B4-BE49-F238E27FC236}">
                  <a16:creationId xmlns:a16="http://schemas.microsoft.com/office/drawing/2014/main" id="{09C00098-5C56-85B2-4FD5-094E39EC815A}"/>
                </a:ext>
              </a:extLst>
            </p:cNvPr>
            <p:cNvSpPr/>
            <p:nvPr/>
          </p:nvSpPr>
          <p:spPr>
            <a:xfrm>
              <a:off x="8732723" y="4930505"/>
              <a:ext cx="653424" cy="25930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5EFEAC5-3F50-EF34-95C6-F2B63FBA4A7D}"/>
                </a:ext>
              </a:extLst>
            </p:cNvPr>
            <p:cNvSpPr/>
            <p:nvPr/>
          </p:nvSpPr>
          <p:spPr>
            <a:xfrm>
              <a:off x="2053147" y="3909729"/>
              <a:ext cx="1440200" cy="36343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28</a:t>
            </a:fld>
            <a:endParaRPr lang="en-US" dirty="0"/>
          </a:p>
        </p:txBody>
      </p:sp>
    </p:spTree>
    <p:extLst>
      <p:ext uri="{BB962C8B-B14F-4D97-AF65-F5344CB8AC3E}">
        <p14:creationId xmlns:p14="http://schemas.microsoft.com/office/powerpoint/2010/main" val="1902666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167636" y="114258"/>
            <a:ext cx="9688433" cy="962963"/>
          </a:xfrm>
        </p:spPr>
        <p:txBody>
          <a:bodyPr>
            <a:noAutofit/>
          </a:bodyPr>
          <a:lstStyle/>
          <a:p>
            <a:r>
              <a:rPr lang="en-US" sz="3200" dirty="0"/>
              <a:t>Park Vendor Credit Memo – </a:t>
            </a:r>
            <a:br>
              <a:rPr lang="en-US" sz="3200" dirty="0"/>
            </a:br>
            <a:r>
              <a:rPr lang="en-US" sz="3200" dirty="0"/>
              <a:t>Derived Accounting Elements</a:t>
            </a:r>
          </a:p>
        </p:txBody>
      </p:sp>
      <p:sp>
        <p:nvSpPr>
          <p:cNvPr id="3" name="TextBox 2">
            <a:extLst>
              <a:ext uri="{FF2B5EF4-FFF2-40B4-BE49-F238E27FC236}">
                <a16:creationId xmlns:a16="http://schemas.microsoft.com/office/drawing/2014/main" id="{D13ECA74-65B9-248C-23EC-3228F1802B94}"/>
              </a:ext>
            </a:extLst>
          </p:cNvPr>
          <p:cNvSpPr txBox="1"/>
          <p:nvPr/>
        </p:nvSpPr>
        <p:spPr>
          <a:xfrm>
            <a:off x="973457" y="1206965"/>
            <a:ext cx="10566410" cy="1384995"/>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Once the minimum accounting elements are entered, press the </a:t>
            </a:r>
            <a:r>
              <a:rPr lang="en-US" sz="2800" b="1" kern="100" dirty="0">
                <a:ea typeface="Aptos" panose="020B0004020202020204" pitchFamily="34" charset="0"/>
                <a:cs typeface="Times New Roman" panose="02020603050405020304" pitchFamily="18" charset="0"/>
              </a:rPr>
              <a:t>Enter</a:t>
            </a:r>
            <a:r>
              <a:rPr lang="en-US" sz="2800" kern="100" dirty="0">
                <a:ea typeface="Aptos" panose="020B0004020202020204" pitchFamily="34" charset="0"/>
                <a:cs typeface="Times New Roman" panose="02020603050405020304" pitchFamily="18" charset="0"/>
              </a:rPr>
              <a:t> key to auto-populate derived accounting elements (Description and Funds Center), then click </a:t>
            </a:r>
            <a:r>
              <a:rPr lang="en-US" sz="2800" b="1" kern="100" dirty="0">
                <a:ea typeface="Aptos" panose="020B0004020202020204" pitchFamily="34" charset="0"/>
                <a:cs typeface="Times New Roman" panose="02020603050405020304" pitchFamily="18" charset="0"/>
              </a:rPr>
              <a:t>Append.</a:t>
            </a:r>
          </a:p>
        </p:txBody>
      </p:sp>
      <p:pic>
        <p:nvPicPr>
          <p:cNvPr id="7" name="Content Placeholder 6" descr="Screenshot of park vendor credit memo app">
            <a:extLst>
              <a:ext uri="{FF2B5EF4-FFF2-40B4-BE49-F238E27FC236}">
                <a16:creationId xmlns:a16="http://schemas.microsoft.com/office/drawing/2014/main" id="{6E7B2B17-5422-A2AA-7503-04B3A272E58C}"/>
              </a:ext>
            </a:extLst>
          </p:cNvPr>
          <p:cNvPicPr>
            <a:picLocks noGrp="1" noChangeAspect="1"/>
          </p:cNvPicPr>
          <p:nvPr>
            <p:ph idx="1"/>
          </p:nvPr>
        </p:nvPicPr>
        <p:blipFill rotWithShape="1">
          <a:blip r:embed="rId3"/>
          <a:srcRect t="1645" b="-1"/>
          <a:stretch/>
        </p:blipFill>
        <p:spPr>
          <a:xfrm>
            <a:off x="676394" y="2591960"/>
            <a:ext cx="11160536" cy="1526804"/>
          </a:xfrm>
          <a:prstGeom prst="rect">
            <a:avLst/>
          </a:prstGeom>
          <a:ln w="19050">
            <a:solidFill>
              <a:schemeClr val="accent1"/>
            </a:solidFill>
          </a:ln>
        </p:spPr>
      </p:pic>
      <p:pic>
        <p:nvPicPr>
          <p:cNvPr id="8" name="Picture 7" descr="Screenshot of park vendor credit memo app">
            <a:extLst>
              <a:ext uri="{FF2B5EF4-FFF2-40B4-BE49-F238E27FC236}">
                <a16:creationId xmlns:a16="http://schemas.microsoft.com/office/drawing/2014/main" id="{A8F1D77C-1BB5-BF9D-1547-7D9DFF043ED7}"/>
              </a:ext>
            </a:extLst>
          </p:cNvPr>
          <p:cNvPicPr>
            <a:picLocks noChangeAspect="1"/>
          </p:cNvPicPr>
          <p:nvPr/>
        </p:nvPicPr>
        <p:blipFill rotWithShape="1">
          <a:blip r:embed="rId4"/>
          <a:srcRect l="875" t="2922" r="1157" b="10761"/>
          <a:stretch/>
        </p:blipFill>
        <p:spPr>
          <a:xfrm>
            <a:off x="676394" y="4378251"/>
            <a:ext cx="11160536" cy="1750210"/>
          </a:xfrm>
          <a:prstGeom prst="rect">
            <a:avLst/>
          </a:prstGeom>
          <a:ln w="19050">
            <a:solidFill>
              <a:schemeClr val="accent1"/>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29</a:t>
            </a:fld>
            <a:endParaRPr lang="en-US" dirty="0"/>
          </a:p>
        </p:txBody>
      </p:sp>
    </p:spTree>
    <p:extLst>
      <p:ext uri="{BB962C8B-B14F-4D97-AF65-F5344CB8AC3E}">
        <p14:creationId xmlns:p14="http://schemas.microsoft.com/office/powerpoint/2010/main" val="242163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6" name="Title 5">
            <a:extLst>
              <a:ext uri="{FF2B5EF4-FFF2-40B4-BE49-F238E27FC236}">
                <a16:creationId xmlns:a16="http://schemas.microsoft.com/office/drawing/2014/main" id="{4E399151-A7C8-4EF0-8940-F5E11EBB72D4}"/>
              </a:ext>
            </a:extLst>
          </p:cNvPr>
          <p:cNvSpPr txBox="1">
            <a:spLocks noGrp="1"/>
          </p:cNvSpPr>
          <p:nvPr>
            <p:ph type="title" idx="4294967295"/>
          </p:nvPr>
        </p:nvSpPr>
        <p:spPr>
          <a:xfrm>
            <a:off x="1415415" y="2016368"/>
            <a:ext cx="6372225"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n-lt"/>
                <a:ea typeface="Open Sans" panose="020B0606030504020204" pitchFamily="34" charset="0"/>
                <a:cs typeface="Open Sans" panose="020B0606030504020204" pitchFamily="34" charset="0"/>
              </a:rPr>
              <a:t>Fiori App Demo: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n-lt"/>
                <a:ea typeface="Open Sans" panose="020B0606030504020204" pitchFamily="34" charset="0"/>
                <a:cs typeface="Open Sans" panose="020B0606030504020204" pitchFamily="34" charset="0"/>
              </a:rPr>
              <a:t>Manage Journal Entries, Post Incoming Payment, and Reverse Items</a:t>
            </a:r>
          </a:p>
        </p:txBody>
      </p:sp>
      <p:sp>
        <p:nvSpPr>
          <p:cNvPr id="2" name="Rectangle 1">
            <a:extLst>
              <a:ext uri="{FF2B5EF4-FFF2-40B4-BE49-F238E27FC236}">
                <a16:creationId xmlns:a16="http://schemas.microsoft.com/office/drawing/2014/main" id="{4823B3A7-D41D-43F4-9BBF-1779A3DE4482}"/>
              </a:ext>
              <a:ext uri="{C183D7F6-B498-43B3-948B-1728B52AA6E4}">
                <adec:decorative xmlns:adec="http://schemas.microsoft.com/office/drawing/2017/decorative" val="1"/>
              </a:ext>
            </a:extLst>
          </p:cNvPr>
          <p:cNvSpPr/>
          <p:nvPr/>
        </p:nvSpPr>
        <p:spPr>
          <a:xfrm>
            <a:off x="0" y="6365289"/>
            <a:ext cx="12192000" cy="492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75000"/>
                  </a:schemeClr>
                </a:solidFill>
                <a:effectLst/>
                <a:uLnTx/>
                <a:uFillTx/>
                <a:latin typeface="Bahnschrift Light" panose="020B0502040204020203" pitchFamily="34" charset="0"/>
                <a:ea typeface="+mn-ea"/>
                <a:cs typeface="+mn-cs"/>
              </a:rPr>
              <a:t>FINANCIAL TRAINING FORUM                                                          JULY 2024</a:t>
            </a:r>
          </a:p>
        </p:txBody>
      </p:sp>
      <p:pic>
        <p:nvPicPr>
          <p:cNvPr id="3" name="Picture 2">
            <a:extLst>
              <a:ext uri="{FF2B5EF4-FFF2-40B4-BE49-F238E27FC236}">
                <a16:creationId xmlns:a16="http://schemas.microsoft.com/office/drawing/2014/main" id="{F82A0CA6-5A6A-7AD7-E62D-95538E75C65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192847" y="987043"/>
            <a:ext cx="4999153" cy="5870957"/>
          </a:xfrm>
          <a:prstGeom prst="rect">
            <a:avLst/>
          </a:prstGeom>
        </p:spPr>
      </p:pic>
    </p:spTree>
    <p:extLst>
      <p:ext uri="{BB962C8B-B14F-4D97-AF65-F5344CB8AC3E}">
        <p14:creationId xmlns:p14="http://schemas.microsoft.com/office/powerpoint/2010/main" val="3280152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177364" y="115663"/>
            <a:ext cx="8836622" cy="913342"/>
          </a:xfrm>
        </p:spPr>
        <p:txBody>
          <a:bodyPr>
            <a:noAutofit/>
          </a:bodyPr>
          <a:lstStyle/>
          <a:p>
            <a:r>
              <a:rPr lang="en-US" sz="3600" dirty="0"/>
              <a:t>Park Vendor Credit Memo – Save Parked Document</a:t>
            </a:r>
          </a:p>
        </p:txBody>
      </p:sp>
      <p:sp>
        <p:nvSpPr>
          <p:cNvPr id="8" name="TextBox 7">
            <a:extLst>
              <a:ext uri="{FF2B5EF4-FFF2-40B4-BE49-F238E27FC236}">
                <a16:creationId xmlns:a16="http://schemas.microsoft.com/office/drawing/2014/main" id="{E0D7B6DA-74C0-60F3-0B62-7024F290581F}"/>
              </a:ext>
            </a:extLst>
          </p:cNvPr>
          <p:cNvSpPr txBox="1"/>
          <p:nvPr/>
        </p:nvSpPr>
        <p:spPr>
          <a:xfrm>
            <a:off x="1093806" y="983252"/>
            <a:ext cx="10559477" cy="954107"/>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Note that the balance is 0.00 and a credit is being posted to expense GL 6100. Click </a:t>
            </a:r>
            <a:r>
              <a:rPr lang="en-US" sz="2800" b="1" kern="100" dirty="0">
                <a:ea typeface="Aptos" panose="020B0004020202020204" pitchFamily="34" charset="0"/>
                <a:cs typeface="Times New Roman" panose="02020603050405020304" pitchFamily="18" charset="0"/>
              </a:rPr>
              <a:t>Save Parked Document.</a:t>
            </a:r>
          </a:p>
        </p:txBody>
      </p:sp>
      <p:grpSp>
        <p:nvGrpSpPr>
          <p:cNvPr id="5" name="Group 4" descr="Screenshot of park vendor credit memo app with save parked document button">
            <a:extLst>
              <a:ext uri="{FF2B5EF4-FFF2-40B4-BE49-F238E27FC236}">
                <a16:creationId xmlns:a16="http://schemas.microsoft.com/office/drawing/2014/main" id="{C15A26B6-1475-ECA4-4AB6-7C5B95E543AE}"/>
              </a:ext>
            </a:extLst>
          </p:cNvPr>
          <p:cNvGrpSpPr/>
          <p:nvPr/>
        </p:nvGrpSpPr>
        <p:grpSpPr>
          <a:xfrm>
            <a:off x="452220" y="1937359"/>
            <a:ext cx="11623269" cy="4838652"/>
            <a:chOff x="390955" y="1928043"/>
            <a:chExt cx="11623269" cy="4838652"/>
          </a:xfrm>
        </p:grpSpPr>
        <p:pic>
          <p:nvPicPr>
            <p:cNvPr id="7" name="Picture 6">
              <a:extLst>
                <a:ext uri="{FF2B5EF4-FFF2-40B4-BE49-F238E27FC236}">
                  <a16:creationId xmlns:a16="http://schemas.microsoft.com/office/drawing/2014/main" id="{7CC9FCF6-63B6-6196-5084-B07A764F717E}"/>
                </a:ext>
              </a:extLst>
            </p:cNvPr>
            <p:cNvPicPr>
              <a:picLocks noChangeAspect="1"/>
            </p:cNvPicPr>
            <p:nvPr/>
          </p:nvPicPr>
          <p:blipFill rotWithShape="1">
            <a:blip r:embed="rId3"/>
            <a:srcRect l="1110" t="525" r="18475" b="40550"/>
            <a:stretch/>
          </p:blipFill>
          <p:spPr>
            <a:xfrm>
              <a:off x="390955" y="1928043"/>
              <a:ext cx="9330832" cy="3377609"/>
            </a:xfrm>
            <a:prstGeom prst="rect">
              <a:avLst/>
            </a:prstGeom>
            <a:ln w="19050">
              <a:solidFill>
                <a:schemeClr val="accent1"/>
              </a:solidFill>
            </a:ln>
          </p:spPr>
        </p:pic>
        <p:pic>
          <p:nvPicPr>
            <p:cNvPr id="9" name="Picture 8">
              <a:extLst>
                <a:ext uri="{FF2B5EF4-FFF2-40B4-BE49-F238E27FC236}">
                  <a16:creationId xmlns:a16="http://schemas.microsoft.com/office/drawing/2014/main" id="{E016554F-5C35-2623-9985-60E716A7C25E}"/>
                </a:ext>
              </a:extLst>
            </p:cNvPr>
            <p:cNvPicPr>
              <a:picLocks noChangeAspect="1"/>
            </p:cNvPicPr>
            <p:nvPr/>
          </p:nvPicPr>
          <p:blipFill rotWithShape="1">
            <a:blip r:embed="rId3"/>
            <a:srcRect l="1110" t="61605" r="2754" b="15301"/>
            <a:stretch/>
          </p:blipFill>
          <p:spPr>
            <a:xfrm>
              <a:off x="390955" y="5322577"/>
              <a:ext cx="11155032" cy="1323785"/>
            </a:xfrm>
            <a:prstGeom prst="rect">
              <a:avLst/>
            </a:prstGeom>
            <a:ln w="19050">
              <a:solidFill>
                <a:schemeClr val="accent1"/>
              </a:solidFill>
            </a:ln>
          </p:spPr>
        </p:pic>
        <p:pic>
          <p:nvPicPr>
            <p:cNvPr id="6" name="Picture 5">
              <a:extLst>
                <a:ext uri="{FF2B5EF4-FFF2-40B4-BE49-F238E27FC236}">
                  <a16:creationId xmlns:a16="http://schemas.microsoft.com/office/drawing/2014/main" id="{89BC564D-FBEB-34C5-4262-EF2877ACEA3D}"/>
                </a:ext>
              </a:extLst>
            </p:cNvPr>
            <p:cNvPicPr>
              <a:picLocks noChangeAspect="1"/>
            </p:cNvPicPr>
            <p:nvPr/>
          </p:nvPicPr>
          <p:blipFill>
            <a:blip r:embed="rId4"/>
            <a:stretch>
              <a:fillRect/>
            </a:stretch>
          </p:blipFill>
          <p:spPr>
            <a:xfrm>
              <a:off x="10093930" y="6375250"/>
              <a:ext cx="1920294" cy="391445"/>
            </a:xfrm>
            <a:prstGeom prst="rect">
              <a:avLst/>
            </a:prstGeom>
            <a:ln w="28575">
              <a:solidFill>
                <a:srgbClr val="FF0000"/>
              </a:solidFill>
            </a:ln>
          </p:spPr>
        </p:pic>
      </p:grpSp>
    </p:spTree>
    <p:extLst>
      <p:ext uri="{BB962C8B-B14F-4D97-AF65-F5344CB8AC3E}">
        <p14:creationId xmlns:p14="http://schemas.microsoft.com/office/powerpoint/2010/main" val="3824809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Parked Vendor Credit Memo</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31</a:t>
            </a:fld>
            <a:endParaRPr lang="en-US" dirty="0"/>
          </a:p>
        </p:txBody>
      </p:sp>
      <p:grpSp>
        <p:nvGrpSpPr>
          <p:cNvPr id="5" name="Group 4" descr="screenshot of park vendor credit memo app">
            <a:extLst>
              <a:ext uri="{FF2B5EF4-FFF2-40B4-BE49-F238E27FC236}">
                <a16:creationId xmlns:a16="http://schemas.microsoft.com/office/drawing/2014/main" id="{BB7A9304-F053-34D9-5454-539C345AA2A7}"/>
              </a:ext>
            </a:extLst>
          </p:cNvPr>
          <p:cNvGrpSpPr/>
          <p:nvPr/>
        </p:nvGrpSpPr>
        <p:grpSpPr>
          <a:xfrm>
            <a:off x="2150594" y="2016611"/>
            <a:ext cx="7890812" cy="4396516"/>
            <a:chOff x="1386032" y="1998238"/>
            <a:chExt cx="7890812" cy="4396516"/>
          </a:xfrm>
        </p:grpSpPr>
        <p:pic>
          <p:nvPicPr>
            <p:cNvPr id="3" name="Picture 2">
              <a:extLst>
                <a:ext uri="{FF2B5EF4-FFF2-40B4-BE49-F238E27FC236}">
                  <a16:creationId xmlns:a16="http://schemas.microsoft.com/office/drawing/2014/main" id="{A2718AAE-4988-0BB5-3F21-D8A5ACD04214}"/>
                </a:ext>
              </a:extLst>
            </p:cNvPr>
            <p:cNvPicPr>
              <a:picLocks noChangeAspect="1"/>
            </p:cNvPicPr>
            <p:nvPr/>
          </p:nvPicPr>
          <p:blipFill rotWithShape="1">
            <a:blip r:embed="rId3"/>
            <a:srcRect t="18383" r="37506"/>
            <a:stretch/>
          </p:blipFill>
          <p:spPr>
            <a:xfrm>
              <a:off x="1386032" y="1998238"/>
              <a:ext cx="6204693" cy="4396516"/>
            </a:xfrm>
            <a:prstGeom prst="rect">
              <a:avLst/>
            </a:prstGeom>
            <a:ln w="19050">
              <a:solidFill>
                <a:schemeClr val="accent1"/>
              </a:solidFill>
            </a:ln>
          </p:spPr>
        </p:pic>
        <p:pic>
          <p:nvPicPr>
            <p:cNvPr id="7" name="Picture 6">
              <a:extLst>
                <a:ext uri="{FF2B5EF4-FFF2-40B4-BE49-F238E27FC236}">
                  <a16:creationId xmlns:a16="http://schemas.microsoft.com/office/drawing/2014/main" id="{BCBF7E36-A7CD-CD26-67A5-D4719013C084}"/>
                </a:ext>
              </a:extLst>
            </p:cNvPr>
            <p:cNvPicPr>
              <a:picLocks/>
            </p:cNvPicPr>
            <p:nvPr/>
          </p:nvPicPr>
          <p:blipFill>
            <a:blip r:embed="rId4"/>
            <a:stretch>
              <a:fillRect/>
            </a:stretch>
          </p:blipFill>
          <p:spPr>
            <a:xfrm>
              <a:off x="6268786" y="4444401"/>
              <a:ext cx="3008058" cy="246888"/>
            </a:xfrm>
            <a:prstGeom prst="rect">
              <a:avLst/>
            </a:prstGeom>
            <a:ln w="28575">
              <a:solidFill>
                <a:srgbClr val="FF0000"/>
              </a:solidFill>
            </a:ln>
          </p:spPr>
        </p:pic>
        <p:cxnSp>
          <p:nvCxnSpPr>
            <p:cNvPr id="10" name="Straight Arrow Connector 9">
              <a:extLst>
                <a:ext uri="{FF2B5EF4-FFF2-40B4-BE49-F238E27FC236}">
                  <a16:creationId xmlns:a16="http://schemas.microsoft.com/office/drawing/2014/main" id="{0CF7877E-2455-C530-036C-07FCFB3A2D73}"/>
                </a:ext>
              </a:extLst>
            </p:cNvPr>
            <p:cNvCxnSpPr/>
            <p:nvPr/>
          </p:nvCxnSpPr>
          <p:spPr>
            <a:xfrm flipV="1">
              <a:off x="3258314" y="4643437"/>
              <a:ext cx="2914650" cy="15906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C8AD1394-9FA6-23FC-AE4C-C59312BAF900}"/>
              </a:ext>
            </a:extLst>
          </p:cNvPr>
          <p:cNvSpPr txBox="1"/>
          <p:nvPr/>
        </p:nvSpPr>
        <p:spPr>
          <a:xfrm>
            <a:off x="1099752" y="1248549"/>
            <a:ext cx="10676238" cy="523220"/>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The document </a:t>
            </a:r>
            <a:r>
              <a:rPr lang="en-US" sz="2800" kern="100" dirty="0">
                <a:effectLst/>
                <a:ea typeface="Aptos" panose="020B0004020202020204" pitchFamily="34" charset="0"/>
                <a:cs typeface="Times New Roman" panose="02020603050405020304" pitchFamily="18" charset="0"/>
              </a:rPr>
              <a:t>successfully parked, as indicated by the message below.</a:t>
            </a:r>
            <a:endParaRPr lang="en-US" sz="2800" b="1"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35226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A39A-08DE-77DB-9FDC-A110FBA18FC3}"/>
              </a:ext>
            </a:extLst>
          </p:cNvPr>
          <p:cNvSpPr>
            <a:spLocks noGrp="1"/>
          </p:cNvSpPr>
          <p:nvPr>
            <p:ph type="title"/>
          </p:nvPr>
        </p:nvSpPr>
        <p:spPr>
          <a:xfrm>
            <a:off x="838200" y="576263"/>
            <a:ext cx="10515600" cy="2852737"/>
          </a:xfrm>
        </p:spPr>
        <p:txBody>
          <a:bodyPr/>
          <a:lstStyle/>
          <a:p>
            <a:r>
              <a:rPr lang="en-US" dirty="0"/>
              <a:t>Post Incoming Payments</a:t>
            </a:r>
          </a:p>
        </p:txBody>
      </p:sp>
      <p:sp>
        <p:nvSpPr>
          <p:cNvPr id="3" name="Text Placeholder 2">
            <a:extLst>
              <a:ext uri="{FF2B5EF4-FFF2-40B4-BE49-F238E27FC236}">
                <a16:creationId xmlns:a16="http://schemas.microsoft.com/office/drawing/2014/main" id="{CF271719-46D0-5785-0B3A-8C1C03FFA0C9}"/>
              </a:ext>
            </a:extLst>
          </p:cNvPr>
          <p:cNvSpPr>
            <a:spLocks noGrp="1"/>
          </p:cNvSpPr>
          <p:nvPr>
            <p:ph type="body" idx="1"/>
          </p:nvPr>
        </p:nvSpPr>
        <p:spPr>
          <a:xfrm>
            <a:off x="838200" y="3429000"/>
            <a:ext cx="10515600" cy="1500187"/>
          </a:xfrm>
        </p:spPr>
        <p:txBody>
          <a:bodyPr/>
          <a:lstStyle/>
          <a:p>
            <a:r>
              <a:rPr lang="en-US" dirty="0"/>
              <a:t>Using the Post Incoming Payments Fiori App</a:t>
            </a:r>
          </a:p>
        </p:txBody>
      </p:sp>
      <p:sp>
        <p:nvSpPr>
          <p:cNvPr id="4" name="Slide Number Placeholder 3">
            <a:extLst>
              <a:ext uri="{FF2B5EF4-FFF2-40B4-BE49-F238E27FC236}">
                <a16:creationId xmlns:a16="http://schemas.microsoft.com/office/drawing/2014/main" id="{92789CD4-FE94-269C-CF28-96DAA55F3C67}"/>
              </a:ext>
            </a:extLst>
          </p:cNvPr>
          <p:cNvSpPr>
            <a:spLocks noGrp="1"/>
          </p:cNvSpPr>
          <p:nvPr>
            <p:ph type="sldNum" sz="quarter" idx="12"/>
          </p:nvPr>
        </p:nvSpPr>
        <p:spPr/>
        <p:txBody>
          <a:bodyPr/>
          <a:lstStyle/>
          <a:p>
            <a:fld id="{D74DC2E0-E28C-44A5-89B3-2B91385C7BB1}" type="slidenum">
              <a:rPr lang="en-US" smtClean="0"/>
              <a:t>32</a:t>
            </a:fld>
            <a:endParaRPr lang="en-US" dirty="0"/>
          </a:p>
        </p:txBody>
      </p:sp>
    </p:spTree>
    <p:extLst>
      <p:ext uri="{BB962C8B-B14F-4D97-AF65-F5344CB8AC3E}">
        <p14:creationId xmlns:p14="http://schemas.microsoft.com/office/powerpoint/2010/main" val="3130873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Post Incoming Payment</a:t>
            </a:r>
          </a:p>
        </p:txBody>
      </p:sp>
      <p:sp>
        <p:nvSpPr>
          <p:cNvPr id="9" name="TextBox 8">
            <a:extLst>
              <a:ext uri="{FF2B5EF4-FFF2-40B4-BE49-F238E27FC236}">
                <a16:creationId xmlns:a16="http://schemas.microsoft.com/office/drawing/2014/main" id="{DE978A1C-89FA-33F1-1738-6DA610DE6474}"/>
              </a:ext>
            </a:extLst>
          </p:cNvPr>
          <p:cNvSpPr txBox="1"/>
          <p:nvPr/>
        </p:nvSpPr>
        <p:spPr>
          <a:xfrm>
            <a:off x="549348" y="1176103"/>
            <a:ext cx="4978695"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buClrTx/>
              <a:buSzTx/>
              <a:buFontTx/>
              <a:buNone/>
              <a:tabLst/>
              <a:defRPr/>
            </a:pPr>
            <a:r>
              <a:rPr kumimoji="0" lang="en-US" sz="2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To post an incoming payment, enter the following:</a:t>
            </a:r>
          </a:p>
          <a:p>
            <a:pPr marL="457200" marR="0" lvl="0" indent="-45720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2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Document date</a:t>
            </a:r>
          </a:p>
          <a:p>
            <a:pPr marL="457200" marR="0" lvl="0" indent="-457200" algn="l" defTabSz="914400" rtl="0" eaLnBrk="1" fontAlgn="auto" latinLnBrk="0" hangingPunct="1">
              <a:lnSpc>
                <a:spcPct val="100000"/>
              </a:lnSpc>
              <a:spcBef>
                <a:spcPts val="0"/>
              </a:spcBef>
              <a:buClrTx/>
              <a:buSzTx/>
              <a:buFont typeface="Arial" panose="020B0604020202020204" pitchFamily="34" charset="0"/>
              <a:buChar char="•"/>
              <a:tabLst/>
              <a:defRPr/>
            </a:pPr>
            <a:r>
              <a:rPr lang="en-US" sz="2800" kern="100" dirty="0">
                <a:solidFill>
                  <a:prstClr val="black"/>
                </a:solidFill>
                <a:latin typeface="Calibri" panose="020F0502020204030204"/>
                <a:ea typeface="Aptos" panose="020B0004020202020204" pitchFamily="34" charset="0"/>
                <a:cs typeface="Times New Roman" panose="02020603050405020304" pitchFamily="18" charset="0"/>
              </a:rPr>
              <a:t>Posting Date</a:t>
            </a:r>
          </a:p>
          <a:p>
            <a:pPr marL="457200" indent="-457200">
              <a:buFont typeface="Arial" panose="020B0604020202020204" pitchFamily="34" charset="0"/>
              <a:buChar char="•"/>
              <a:defRPr/>
            </a:pPr>
            <a:r>
              <a:rPr lang="en-US" sz="2800" i="1" kern="100" dirty="0">
                <a:solidFill>
                  <a:prstClr val="black"/>
                </a:solidFill>
                <a:latin typeface="Calibri" panose="020F0502020204030204"/>
                <a:ea typeface="Aptos" panose="020B0004020202020204" pitchFamily="34" charset="0"/>
                <a:cs typeface="Times New Roman" panose="02020603050405020304" pitchFamily="18" charset="0"/>
              </a:rPr>
              <a:t>Bank data</a:t>
            </a:r>
            <a:r>
              <a:rPr lang="en-US" sz="2800" kern="100" dirty="0">
                <a:solidFill>
                  <a:prstClr val="black"/>
                </a:solidFill>
                <a:latin typeface="Calibri" panose="020F0502020204030204"/>
                <a:ea typeface="Aptos" panose="020B0004020202020204" pitchFamily="34" charset="0"/>
                <a:cs typeface="Times New Roman" panose="02020603050405020304" pitchFamily="18" charset="0"/>
              </a:rPr>
              <a:t>: Account</a:t>
            </a:r>
          </a:p>
          <a:p>
            <a:pPr marL="457200" marR="0" lvl="0" indent="-457200" algn="l" defTabSz="914400" rtl="0" eaLnBrk="1" fontAlgn="auto" latinLnBrk="0" hangingPunct="1">
              <a:lnSpc>
                <a:spcPct val="100000"/>
              </a:lnSpc>
              <a:spcBef>
                <a:spcPts val="0"/>
              </a:spcBef>
              <a:buClrTx/>
              <a:buSzTx/>
              <a:buFont typeface="Arial" panose="020B0604020202020204" pitchFamily="34" charset="0"/>
              <a:buChar char="•"/>
              <a:tabLst/>
              <a:defRPr/>
            </a:pPr>
            <a:r>
              <a:rPr lang="en-US" sz="2800" i="1" kern="100" dirty="0">
                <a:solidFill>
                  <a:prstClr val="black"/>
                </a:solidFill>
                <a:latin typeface="Calibri" panose="020F0502020204030204"/>
                <a:ea typeface="Aptos" panose="020B0004020202020204" pitchFamily="34" charset="0"/>
                <a:cs typeface="Times New Roman" panose="02020603050405020304" pitchFamily="18" charset="0"/>
              </a:rPr>
              <a:t>Bank data</a:t>
            </a:r>
            <a:r>
              <a:rPr lang="en-US" sz="2800" kern="100" dirty="0">
                <a:solidFill>
                  <a:prstClr val="black"/>
                </a:solidFill>
                <a:latin typeface="Calibri" panose="020F0502020204030204"/>
                <a:ea typeface="Aptos" panose="020B0004020202020204" pitchFamily="34" charset="0"/>
                <a:cs typeface="Times New Roman" panose="02020603050405020304" pitchFamily="18" charset="0"/>
              </a:rPr>
              <a:t>: </a:t>
            </a:r>
            <a:r>
              <a:rPr kumimoji="0" lang="en-US" sz="2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Amount</a:t>
            </a:r>
            <a:endParaRPr lang="en-US" sz="2800" i="1" kern="100" dirty="0">
              <a:solidFill>
                <a:prstClr val="black"/>
              </a:solidFill>
              <a:latin typeface="Calibri" panose="020F0502020204030204"/>
              <a:ea typeface="Aptos" panose="020B000402020202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2800" b="0" i="1"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Open </a:t>
            </a:r>
            <a:r>
              <a:rPr lang="en-US" sz="2800" i="1" kern="100" dirty="0">
                <a:solidFill>
                  <a:prstClr val="black"/>
                </a:solidFill>
                <a:latin typeface="Calibri" panose="020F0502020204030204"/>
                <a:ea typeface="Aptos" panose="020B0004020202020204" pitchFamily="34" charset="0"/>
                <a:cs typeface="Times New Roman" panose="02020603050405020304" pitchFamily="18" charset="0"/>
              </a:rPr>
              <a:t>item selection</a:t>
            </a:r>
            <a:r>
              <a:rPr lang="en-US" sz="2800" kern="100" dirty="0">
                <a:solidFill>
                  <a:prstClr val="black"/>
                </a:solidFill>
                <a:latin typeface="Calibri" panose="020F0502020204030204"/>
                <a:ea typeface="Aptos" panose="020B0004020202020204" pitchFamily="34" charset="0"/>
                <a:cs typeface="Times New Roman" panose="02020603050405020304" pitchFamily="18" charset="0"/>
              </a:rPr>
              <a:t>: Account</a:t>
            </a:r>
          </a:p>
          <a:p>
            <a:pPr marL="457200" marR="0" lvl="0" indent="-45720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2800" b="0" i="1"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Open </a:t>
            </a:r>
            <a:r>
              <a:rPr lang="en-US" sz="2800" i="1" kern="100" dirty="0">
                <a:solidFill>
                  <a:prstClr val="black"/>
                </a:solidFill>
                <a:latin typeface="Calibri" panose="020F0502020204030204"/>
                <a:ea typeface="Aptos" panose="020B0004020202020204" pitchFamily="34" charset="0"/>
                <a:cs typeface="Times New Roman" panose="02020603050405020304" pitchFamily="18" charset="0"/>
              </a:rPr>
              <a:t>item selection</a:t>
            </a:r>
            <a:r>
              <a:rPr lang="en-US" sz="2800" kern="100" dirty="0">
                <a:solidFill>
                  <a:prstClr val="black"/>
                </a:solidFill>
                <a:latin typeface="Calibri" panose="020F0502020204030204"/>
                <a:ea typeface="Aptos" panose="020B0004020202020204" pitchFamily="34" charset="0"/>
                <a:cs typeface="Times New Roman" panose="02020603050405020304" pitchFamily="18" charset="0"/>
              </a:rPr>
              <a:t>: </a:t>
            </a:r>
            <a:r>
              <a:rPr kumimoji="0" lang="en-US" sz="2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Account type</a:t>
            </a:r>
          </a:p>
          <a:p>
            <a:pPr marR="0" lvl="0" algn="l" defTabSz="914400" rtl="0" eaLnBrk="1" fontAlgn="auto" latinLnBrk="0" hangingPunct="1">
              <a:lnSpc>
                <a:spcPct val="100000"/>
              </a:lnSpc>
              <a:spcBef>
                <a:spcPts val="0"/>
              </a:spcBef>
              <a:buClrTx/>
              <a:buSzTx/>
              <a:tabLst/>
              <a:defRPr/>
            </a:pPr>
            <a:r>
              <a:rPr lang="en-US" sz="2800" kern="100" dirty="0">
                <a:solidFill>
                  <a:prstClr val="black"/>
                </a:solidFill>
                <a:latin typeface="Calibri" panose="020F0502020204030204"/>
                <a:ea typeface="Aptos" panose="020B0004020202020204" pitchFamily="34" charset="0"/>
                <a:cs typeface="Times New Roman" panose="02020603050405020304" pitchFamily="18" charset="0"/>
              </a:rPr>
              <a:t>Select “Document Number” from the </a:t>
            </a:r>
            <a:r>
              <a:rPr lang="en-US" sz="2800" i="1" kern="100" dirty="0">
                <a:solidFill>
                  <a:prstClr val="black"/>
                </a:solidFill>
                <a:latin typeface="Calibri" panose="020F0502020204030204"/>
                <a:ea typeface="Aptos" panose="020B0004020202020204" pitchFamily="34" charset="0"/>
                <a:cs typeface="Times New Roman" panose="02020603050405020304" pitchFamily="18" charset="0"/>
              </a:rPr>
              <a:t>Additional selections </a:t>
            </a:r>
            <a:r>
              <a:rPr lang="en-US" sz="2800" kern="100" dirty="0">
                <a:solidFill>
                  <a:prstClr val="black"/>
                </a:solidFill>
                <a:latin typeface="Calibri" panose="020F0502020204030204"/>
                <a:ea typeface="Aptos" panose="020B0004020202020204" pitchFamily="34" charset="0"/>
                <a:cs typeface="Times New Roman" panose="02020603050405020304" pitchFamily="18" charset="0"/>
              </a:rPr>
              <a:t>section t</a:t>
            </a:r>
            <a:r>
              <a:rPr kumimoji="0" lang="en-US" sz="2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hen click </a:t>
            </a:r>
            <a:r>
              <a:rPr kumimoji="0" lang="en-US" sz="28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Process Open Items</a:t>
            </a:r>
            <a:r>
              <a:rPr lang="en-US" sz="2800" b="1" kern="100" dirty="0">
                <a:solidFill>
                  <a:prstClr val="black"/>
                </a:solidFill>
                <a:latin typeface="Calibri" panose="020F0502020204030204"/>
                <a:ea typeface="Aptos" panose="020B0004020202020204" pitchFamily="34" charset="0"/>
                <a:cs typeface="Times New Roman" panose="02020603050405020304" pitchFamily="18" charset="0"/>
              </a:rPr>
              <a:t>.</a:t>
            </a:r>
            <a:endParaRPr kumimoji="0" lang="en-US" sz="28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33</a:t>
            </a:fld>
            <a:endParaRPr lang="en-US" dirty="0"/>
          </a:p>
        </p:txBody>
      </p:sp>
      <p:pic>
        <p:nvPicPr>
          <p:cNvPr id="5" name="Content Placeholder 4" descr="Screenshot of post incoming payments app">
            <a:extLst>
              <a:ext uri="{FF2B5EF4-FFF2-40B4-BE49-F238E27FC236}">
                <a16:creationId xmlns:a16="http://schemas.microsoft.com/office/drawing/2014/main" id="{D8619923-FC1E-3DC0-7F7C-2959F47A9E76}"/>
              </a:ext>
            </a:extLst>
          </p:cNvPr>
          <p:cNvPicPr>
            <a:picLocks noGrp="1" noChangeAspect="1"/>
          </p:cNvPicPr>
          <p:nvPr>
            <p:ph idx="1"/>
          </p:nvPr>
        </p:nvPicPr>
        <p:blipFill rotWithShape="1">
          <a:blip r:embed="rId3"/>
          <a:srcRect l="782" t="620" r="46445" b="7190"/>
          <a:stretch/>
        </p:blipFill>
        <p:spPr>
          <a:xfrm>
            <a:off x="5613991" y="1176103"/>
            <a:ext cx="6081824" cy="5458504"/>
          </a:xfrm>
          <a:prstGeom prst="rect">
            <a:avLst/>
          </a:prstGeom>
          <a:ln w="19050">
            <a:solidFill>
              <a:schemeClr val="accent1"/>
            </a:solidFill>
          </a:ln>
        </p:spPr>
      </p:pic>
      <p:grpSp>
        <p:nvGrpSpPr>
          <p:cNvPr id="6" name="Group 5">
            <a:extLst>
              <a:ext uri="{FF2B5EF4-FFF2-40B4-BE49-F238E27FC236}">
                <a16:creationId xmlns:a16="http://schemas.microsoft.com/office/drawing/2014/main" id="{2B0828CF-D651-E49B-69F7-1E3519D223B4}"/>
              </a:ext>
              <a:ext uri="{C183D7F6-B498-43B3-948B-1728B52AA6E4}">
                <adec:decorative xmlns:adec="http://schemas.microsoft.com/office/drawing/2017/decorative" val="1"/>
              </a:ext>
            </a:extLst>
          </p:cNvPr>
          <p:cNvGrpSpPr/>
          <p:nvPr/>
        </p:nvGrpSpPr>
        <p:grpSpPr>
          <a:xfrm>
            <a:off x="6985587" y="1499190"/>
            <a:ext cx="3340041" cy="4219459"/>
            <a:chOff x="6985587" y="1499190"/>
            <a:chExt cx="3340041" cy="4219459"/>
          </a:xfrm>
        </p:grpSpPr>
        <p:sp>
          <p:nvSpPr>
            <p:cNvPr id="3" name="Rectangle 2">
              <a:extLst>
                <a:ext uri="{FF2B5EF4-FFF2-40B4-BE49-F238E27FC236}">
                  <a16:creationId xmlns:a16="http://schemas.microsoft.com/office/drawing/2014/main" id="{8A2D7DD5-DEC3-97C8-FAC9-2E31F94C3200}"/>
                </a:ext>
              </a:extLst>
            </p:cNvPr>
            <p:cNvSpPr/>
            <p:nvPr/>
          </p:nvSpPr>
          <p:spPr>
            <a:xfrm>
              <a:off x="6985587" y="1499190"/>
              <a:ext cx="1031358" cy="2658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36540AF-53DA-8F20-2A09-F39240EF39C4}"/>
                </a:ext>
              </a:extLst>
            </p:cNvPr>
            <p:cNvSpPr/>
            <p:nvPr/>
          </p:nvSpPr>
          <p:spPr>
            <a:xfrm>
              <a:off x="9136908" y="5452835"/>
              <a:ext cx="1188720" cy="2658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72973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Post Incoming Payment (cont’d)</a:t>
            </a:r>
          </a:p>
        </p:txBody>
      </p:sp>
      <p:sp>
        <p:nvSpPr>
          <p:cNvPr id="3" name="TextBox 2">
            <a:extLst>
              <a:ext uri="{FF2B5EF4-FFF2-40B4-BE49-F238E27FC236}">
                <a16:creationId xmlns:a16="http://schemas.microsoft.com/office/drawing/2014/main" id="{95B5BF42-F951-0079-8D1B-71D0E9A54C48}"/>
              </a:ext>
            </a:extLst>
          </p:cNvPr>
          <p:cNvSpPr txBox="1"/>
          <p:nvPr/>
        </p:nvSpPr>
        <p:spPr>
          <a:xfrm>
            <a:off x="549348" y="1375965"/>
            <a:ext cx="497869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buClrTx/>
              <a:buSzTx/>
              <a:buFontTx/>
              <a:buNone/>
              <a:tabLst/>
              <a:defRPr/>
            </a:pPr>
            <a:r>
              <a:rPr kumimoji="0" lang="en-US" sz="2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Enter the Document Number in the </a:t>
            </a:r>
            <a:r>
              <a:rPr kumimoji="0" lang="en-US" sz="28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From</a:t>
            </a:r>
            <a:r>
              <a:rPr kumimoji="0" lang="en-US" sz="2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column.</a:t>
            </a:r>
            <a:endParaRPr kumimoji="0" lang="en-US" sz="28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34</a:t>
            </a:fld>
            <a:endParaRPr lang="en-US" dirty="0"/>
          </a:p>
        </p:txBody>
      </p:sp>
      <p:pic>
        <p:nvPicPr>
          <p:cNvPr id="5" name="Content Placeholder 4" descr="screenshot of post incoming payments app">
            <a:extLst>
              <a:ext uri="{FF2B5EF4-FFF2-40B4-BE49-F238E27FC236}">
                <a16:creationId xmlns:a16="http://schemas.microsoft.com/office/drawing/2014/main" id="{C4083FFE-F3AA-BCDD-F778-33480884E99A}"/>
              </a:ext>
            </a:extLst>
          </p:cNvPr>
          <p:cNvPicPr>
            <a:picLocks noGrp="1" noChangeAspect="1"/>
          </p:cNvPicPr>
          <p:nvPr>
            <p:ph idx="1"/>
          </p:nvPr>
        </p:nvPicPr>
        <p:blipFill rotWithShape="1">
          <a:blip r:embed="rId3"/>
          <a:srcRect r="49094" b="10481"/>
          <a:stretch/>
        </p:blipFill>
        <p:spPr>
          <a:xfrm>
            <a:off x="5667153" y="1216353"/>
            <a:ext cx="5975499" cy="5455501"/>
          </a:xfrm>
          <a:prstGeom prst="rect">
            <a:avLst/>
          </a:prstGeom>
          <a:ln w="19050">
            <a:solidFill>
              <a:schemeClr val="accent1"/>
            </a:solidFill>
          </a:ln>
        </p:spPr>
      </p:pic>
      <p:sp>
        <p:nvSpPr>
          <p:cNvPr id="7" name="Rectangle 6">
            <a:extLst>
              <a:ext uri="{FF2B5EF4-FFF2-40B4-BE49-F238E27FC236}">
                <a16:creationId xmlns:a16="http://schemas.microsoft.com/office/drawing/2014/main" id="{023270DD-236E-1DD0-F5A9-ABBB632DA2BE}"/>
              </a:ext>
              <a:ext uri="{C183D7F6-B498-43B3-948B-1728B52AA6E4}">
                <adec:decorative xmlns:adec="http://schemas.microsoft.com/office/drawing/2017/decorative" val="1"/>
              </a:ext>
            </a:extLst>
          </p:cNvPr>
          <p:cNvSpPr/>
          <p:nvPr/>
        </p:nvSpPr>
        <p:spPr>
          <a:xfrm>
            <a:off x="5823094" y="4052859"/>
            <a:ext cx="992375" cy="4553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0569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167636" y="274166"/>
            <a:ext cx="9347964" cy="955064"/>
          </a:xfrm>
        </p:spPr>
        <p:txBody>
          <a:bodyPr>
            <a:normAutofit fontScale="90000"/>
          </a:bodyPr>
          <a:lstStyle/>
          <a:p>
            <a:r>
              <a:rPr lang="en-US" dirty="0"/>
              <a:t>Post Incoming Payment – Process Open Item</a:t>
            </a:r>
          </a:p>
        </p:txBody>
      </p:sp>
      <p:sp>
        <p:nvSpPr>
          <p:cNvPr id="3" name="TextBox 2">
            <a:extLst>
              <a:ext uri="{FF2B5EF4-FFF2-40B4-BE49-F238E27FC236}">
                <a16:creationId xmlns:a16="http://schemas.microsoft.com/office/drawing/2014/main" id="{57162078-C42D-BF66-1DE8-F80A1DF14E8E}"/>
              </a:ext>
            </a:extLst>
          </p:cNvPr>
          <p:cNvSpPr txBox="1"/>
          <p:nvPr/>
        </p:nvSpPr>
        <p:spPr>
          <a:xfrm>
            <a:off x="368378" y="1440312"/>
            <a:ext cx="4116153" cy="3108543"/>
          </a:xfrm>
          <a:prstGeom prst="rect">
            <a:avLst/>
          </a:prstGeom>
          <a:noFill/>
        </p:spPr>
        <p:txBody>
          <a:bodyPr wrap="square" lIns="91440" tIns="45720" rIns="91440" bIns="45720" anchor="t">
            <a:spAutoFit/>
          </a:bodyPr>
          <a:lstStyle/>
          <a:p>
            <a:pPr>
              <a:defRPr/>
            </a:pPr>
            <a:r>
              <a:rPr lang="en-US" sz="2800" kern="100" dirty="0">
                <a:solidFill>
                  <a:prstClr val="black"/>
                </a:solidFill>
                <a:latin typeface="Calibri" panose="020F0502020204030204"/>
                <a:ea typeface="Aptos" panose="020B0004020202020204" pitchFamily="34" charset="0"/>
                <a:cs typeface="Times New Roman"/>
              </a:rPr>
              <a:t>View of </a:t>
            </a:r>
            <a:r>
              <a:rPr lang="en-US" sz="2800" b="1" kern="100" dirty="0">
                <a:solidFill>
                  <a:prstClr val="black"/>
                </a:solidFill>
                <a:latin typeface="Calibri" panose="020F0502020204030204"/>
                <a:ea typeface="Aptos" panose="020B0004020202020204" pitchFamily="34" charset="0"/>
                <a:cs typeface="Times New Roman"/>
              </a:rPr>
              <a:t>Process Open Item</a:t>
            </a:r>
            <a:r>
              <a:rPr lang="en-US" sz="2800" kern="100" dirty="0">
                <a:solidFill>
                  <a:prstClr val="black"/>
                </a:solidFill>
                <a:latin typeface="Calibri" panose="020F0502020204030204"/>
                <a:ea typeface="Aptos" panose="020B0004020202020204" pitchFamily="34" charset="0"/>
                <a:cs typeface="Times New Roman"/>
              </a:rPr>
              <a:t> screen showing to which billing document that collection is being applied. There is no remaining amount in the </a:t>
            </a:r>
            <a:r>
              <a:rPr lang="en-US" sz="2800" b="1" kern="100" dirty="0">
                <a:solidFill>
                  <a:prstClr val="black"/>
                </a:solidFill>
                <a:latin typeface="Calibri" panose="020F0502020204030204"/>
                <a:ea typeface="Aptos" panose="020B0004020202020204" pitchFamily="34" charset="0"/>
                <a:cs typeface="Times New Roman"/>
              </a:rPr>
              <a:t>Not Assigned</a:t>
            </a:r>
            <a:r>
              <a:rPr lang="en-US" sz="2800" kern="100" dirty="0">
                <a:solidFill>
                  <a:prstClr val="black"/>
                </a:solidFill>
                <a:latin typeface="Calibri" panose="020F0502020204030204"/>
                <a:ea typeface="Aptos" panose="020B0004020202020204" pitchFamily="34" charset="0"/>
                <a:cs typeface="Times New Roman"/>
              </a:rPr>
              <a:t> field. </a:t>
            </a:r>
            <a:endParaRPr lang="en-US" sz="280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pic>
        <p:nvPicPr>
          <p:cNvPr id="5" name="Content Placeholder 4" descr="screenshot of post incoming payments app">
            <a:extLst>
              <a:ext uri="{FF2B5EF4-FFF2-40B4-BE49-F238E27FC236}">
                <a16:creationId xmlns:a16="http://schemas.microsoft.com/office/drawing/2014/main" id="{B67CD52E-0222-C17D-F96A-BD3100FE2C8D}"/>
              </a:ext>
            </a:extLst>
          </p:cNvPr>
          <p:cNvPicPr>
            <a:picLocks noGrp="1" noChangeAspect="1"/>
          </p:cNvPicPr>
          <p:nvPr>
            <p:ph idx="1"/>
          </p:nvPr>
        </p:nvPicPr>
        <p:blipFill rotWithShape="1">
          <a:blip r:embed="rId3"/>
          <a:srcRect r="30840"/>
          <a:stretch/>
        </p:blipFill>
        <p:spPr>
          <a:xfrm>
            <a:off x="4655980" y="1274243"/>
            <a:ext cx="7167642" cy="5329384"/>
          </a:xfrm>
          <a:prstGeom prst="rect">
            <a:avLst/>
          </a:prstGeom>
          <a:ln w="19050">
            <a:solidFill>
              <a:schemeClr val="accent1"/>
            </a:solidFill>
          </a:ln>
        </p:spPr>
      </p:pic>
      <p:sp>
        <p:nvSpPr>
          <p:cNvPr id="6" name="Rectangle 5">
            <a:extLst>
              <a:ext uri="{FF2B5EF4-FFF2-40B4-BE49-F238E27FC236}">
                <a16:creationId xmlns:a16="http://schemas.microsoft.com/office/drawing/2014/main" id="{D46D32EF-53A2-C198-5443-2F2F04E5BC86}"/>
              </a:ext>
              <a:ext uri="{C183D7F6-B498-43B3-948B-1728B52AA6E4}">
                <adec:decorative xmlns:adec="http://schemas.microsoft.com/office/drawing/2017/decorative" val="1"/>
              </a:ext>
            </a:extLst>
          </p:cNvPr>
          <p:cNvSpPr/>
          <p:nvPr/>
        </p:nvSpPr>
        <p:spPr>
          <a:xfrm>
            <a:off x="8909194" y="5199488"/>
            <a:ext cx="2743200" cy="274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35</a:t>
            </a:fld>
            <a:endParaRPr lang="en-US" dirty="0"/>
          </a:p>
        </p:txBody>
      </p:sp>
    </p:spTree>
    <p:extLst>
      <p:ext uri="{BB962C8B-B14F-4D97-AF65-F5344CB8AC3E}">
        <p14:creationId xmlns:p14="http://schemas.microsoft.com/office/powerpoint/2010/main" val="2379205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Posting Incoming Payment</a:t>
            </a:r>
          </a:p>
        </p:txBody>
      </p:sp>
      <p:sp>
        <p:nvSpPr>
          <p:cNvPr id="6" name="TextBox 5">
            <a:extLst>
              <a:ext uri="{FF2B5EF4-FFF2-40B4-BE49-F238E27FC236}">
                <a16:creationId xmlns:a16="http://schemas.microsoft.com/office/drawing/2014/main" id="{A762EF91-90B8-35CD-FBE9-17F8DB5ECD85}"/>
              </a:ext>
            </a:extLst>
          </p:cNvPr>
          <p:cNvSpPr txBox="1"/>
          <p:nvPr/>
        </p:nvSpPr>
        <p:spPr>
          <a:xfrm>
            <a:off x="537919" y="1650285"/>
            <a:ext cx="4548432" cy="1384995"/>
          </a:xfrm>
          <a:prstGeom prst="rect">
            <a:avLst/>
          </a:prstGeom>
          <a:noFill/>
        </p:spPr>
        <p:txBody>
          <a:bodyPr wrap="square" lIns="91440" tIns="45720" rIns="91440" bIns="45720" anchor="t">
            <a:spAutoFit/>
          </a:bodyPr>
          <a:lstStyle/>
          <a:p>
            <a:pPr>
              <a:defRPr/>
            </a:pPr>
            <a:r>
              <a:rPr lang="en-US" sz="2800" kern="100" dirty="0">
                <a:solidFill>
                  <a:prstClr val="black"/>
                </a:solidFill>
                <a:latin typeface="Calibri" panose="020F0502020204030204"/>
                <a:cs typeface="Times New Roman"/>
              </a:rPr>
              <a:t>Press the </a:t>
            </a:r>
            <a:r>
              <a:rPr lang="en-US" sz="2800" b="1" kern="100" dirty="0">
                <a:solidFill>
                  <a:prstClr val="black"/>
                </a:solidFill>
                <a:latin typeface="Calibri" panose="020F0502020204030204"/>
                <a:cs typeface="Times New Roman"/>
              </a:rPr>
              <a:t>Enter</a:t>
            </a:r>
            <a:r>
              <a:rPr lang="en-US" sz="2800" kern="100" dirty="0">
                <a:solidFill>
                  <a:prstClr val="black"/>
                </a:solidFill>
                <a:latin typeface="Calibri" panose="020F0502020204030204"/>
                <a:cs typeface="Times New Roman"/>
              </a:rPr>
              <a:t> key to accept any warnings at the bottom of the screen.</a:t>
            </a:r>
            <a:endParaRPr lang="en-US" dirty="0">
              <a:solidFill>
                <a:prstClr val="black"/>
              </a:solidFill>
            </a:endParaRP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36</a:t>
            </a:fld>
            <a:endParaRPr lang="en-US" dirty="0"/>
          </a:p>
        </p:txBody>
      </p:sp>
      <p:pic>
        <p:nvPicPr>
          <p:cNvPr id="5" name="Content Placeholder 4" descr="Screenshot of post incoming payments app">
            <a:extLst>
              <a:ext uri="{FF2B5EF4-FFF2-40B4-BE49-F238E27FC236}">
                <a16:creationId xmlns:a16="http://schemas.microsoft.com/office/drawing/2014/main" id="{D8B36D6C-4F16-E231-FA15-2281BB759432}"/>
              </a:ext>
            </a:extLst>
          </p:cNvPr>
          <p:cNvPicPr>
            <a:picLocks noGrp="1" noChangeAspect="1"/>
          </p:cNvPicPr>
          <p:nvPr>
            <p:ph idx="1"/>
          </p:nvPr>
        </p:nvPicPr>
        <p:blipFill rotWithShape="1">
          <a:blip r:embed="rId3"/>
          <a:srcRect t="571" r="46176" b="333"/>
          <a:stretch/>
        </p:blipFill>
        <p:spPr>
          <a:xfrm>
            <a:off x="5347648" y="1140273"/>
            <a:ext cx="6006152" cy="5398639"/>
          </a:xfrm>
          <a:prstGeom prst="rect">
            <a:avLst/>
          </a:prstGeom>
          <a:ln w="19050">
            <a:solidFill>
              <a:schemeClr val="accent1"/>
            </a:solidFill>
          </a:ln>
        </p:spPr>
      </p:pic>
      <p:grpSp>
        <p:nvGrpSpPr>
          <p:cNvPr id="12" name="Group 11">
            <a:extLst>
              <a:ext uri="{FF2B5EF4-FFF2-40B4-BE49-F238E27FC236}">
                <a16:creationId xmlns:a16="http://schemas.microsoft.com/office/drawing/2014/main" id="{ADB80AE2-AC7D-B6F9-95D8-E16ADE272A26}"/>
              </a:ext>
              <a:ext uri="{C183D7F6-B498-43B3-948B-1728B52AA6E4}">
                <adec:decorative xmlns:adec="http://schemas.microsoft.com/office/drawing/2017/decorative" val="1"/>
              </a:ext>
            </a:extLst>
          </p:cNvPr>
          <p:cNvGrpSpPr/>
          <p:nvPr/>
        </p:nvGrpSpPr>
        <p:grpSpPr>
          <a:xfrm>
            <a:off x="3383280" y="3035280"/>
            <a:ext cx="5439088" cy="3503632"/>
            <a:chOff x="3383280" y="3035280"/>
            <a:chExt cx="5439088" cy="3503632"/>
          </a:xfrm>
        </p:grpSpPr>
        <p:sp>
          <p:nvSpPr>
            <p:cNvPr id="3" name="Rectangle 2">
              <a:extLst>
                <a:ext uri="{FF2B5EF4-FFF2-40B4-BE49-F238E27FC236}">
                  <a16:creationId xmlns:a16="http://schemas.microsoft.com/office/drawing/2014/main" id="{65AB5025-A8FA-8617-FC16-D4402F0AC206}"/>
                </a:ext>
                <a:ext uri="{C183D7F6-B498-43B3-948B-1728B52AA6E4}">
                  <adec:decorative xmlns:adec="http://schemas.microsoft.com/office/drawing/2017/decorative" val="1"/>
                </a:ext>
              </a:extLst>
            </p:cNvPr>
            <p:cNvSpPr/>
            <p:nvPr/>
          </p:nvSpPr>
          <p:spPr>
            <a:xfrm>
              <a:off x="5347648" y="6264592"/>
              <a:ext cx="3474720" cy="274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F430C4AB-BF7F-B323-2193-CA3CBCAE5AC3}"/>
                </a:ext>
              </a:extLst>
            </p:cNvPr>
            <p:cNvCxnSpPr>
              <a:cxnSpLocks/>
            </p:cNvCxnSpPr>
            <p:nvPr/>
          </p:nvCxnSpPr>
          <p:spPr>
            <a:xfrm>
              <a:off x="3383280" y="3035280"/>
              <a:ext cx="1805940" cy="31254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0062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Posting Incoming Payment (cont’d)</a:t>
            </a:r>
          </a:p>
        </p:txBody>
      </p:sp>
      <p:pic>
        <p:nvPicPr>
          <p:cNvPr id="5" name="Content Placeholder 4" descr="screenshot of post incoming payments app">
            <a:extLst>
              <a:ext uri="{FF2B5EF4-FFF2-40B4-BE49-F238E27FC236}">
                <a16:creationId xmlns:a16="http://schemas.microsoft.com/office/drawing/2014/main" id="{45000B6D-E7AE-3679-F7D0-3C2698D86109}"/>
              </a:ext>
            </a:extLst>
          </p:cNvPr>
          <p:cNvPicPr>
            <a:picLocks noGrp="1" noChangeAspect="1"/>
          </p:cNvPicPr>
          <p:nvPr>
            <p:ph idx="1"/>
          </p:nvPr>
        </p:nvPicPr>
        <p:blipFill rotWithShape="1">
          <a:blip r:embed="rId3"/>
          <a:srcRect t="553" r="47051"/>
          <a:stretch/>
        </p:blipFill>
        <p:spPr>
          <a:xfrm>
            <a:off x="1122057" y="1267427"/>
            <a:ext cx="5624627" cy="5326369"/>
          </a:xfrm>
          <a:prstGeom prst="rect">
            <a:avLst/>
          </a:prstGeom>
          <a:ln w="19050">
            <a:solidFill>
              <a:schemeClr val="accent1"/>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37</a:t>
            </a:fld>
            <a:endParaRPr lang="en-US" dirty="0"/>
          </a:p>
        </p:txBody>
      </p:sp>
      <p:sp>
        <p:nvSpPr>
          <p:cNvPr id="7" name="Rectangle 6">
            <a:extLst>
              <a:ext uri="{FF2B5EF4-FFF2-40B4-BE49-F238E27FC236}">
                <a16:creationId xmlns:a16="http://schemas.microsoft.com/office/drawing/2014/main" id="{A2656A1B-130A-9011-3709-745BA7A3F92D}"/>
              </a:ext>
              <a:ext uri="{C183D7F6-B498-43B3-948B-1728B52AA6E4}">
                <adec:decorative xmlns:adec="http://schemas.microsoft.com/office/drawing/2017/decorative" val="1"/>
              </a:ext>
            </a:extLst>
          </p:cNvPr>
          <p:cNvSpPr/>
          <p:nvPr/>
        </p:nvSpPr>
        <p:spPr>
          <a:xfrm>
            <a:off x="5864770" y="4452311"/>
            <a:ext cx="4255655" cy="32311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ED64293-AEF9-3676-6745-200B41AE2D94}"/>
              </a:ext>
              <a:ext uri="{C183D7F6-B498-43B3-948B-1728B52AA6E4}">
                <adec:decorative xmlns:adec="http://schemas.microsoft.com/office/drawing/2017/decorative" val="1"/>
              </a:ext>
            </a:extLst>
          </p:cNvPr>
          <p:cNvGrpSpPr/>
          <p:nvPr/>
        </p:nvGrpSpPr>
        <p:grpSpPr>
          <a:xfrm>
            <a:off x="3934370" y="4452311"/>
            <a:ext cx="6186056" cy="1991019"/>
            <a:chOff x="3934370" y="4452311"/>
            <a:chExt cx="6186056" cy="1991019"/>
          </a:xfrm>
        </p:grpSpPr>
        <p:pic>
          <p:nvPicPr>
            <p:cNvPr id="6" name="Picture 5">
              <a:extLst>
                <a:ext uri="{FF2B5EF4-FFF2-40B4-BE49-F238E27FC236}">
                  <a16:creationId xmlns:a16="http://schemas.microsoft.com/office/drawing/2014/main" id="{A0BA7678-1098-19AF-74D1-FE647F291C9E}"/>
                </a:ext>
              </a:extLst>
            </p:cNvPr>
            <p:cNvPicPr>
              <a:picLocks noChangeAspect="1"/>
            </p:cNvPicPr>
            <p:nvPr/>
          </p:nvPicPr>
          <p:blipFill>
            <a:blip r:embed="rId4"/>
            <a:stretch>
              <a:fillRect/>
            </a:stretch>
          </p:blipFill>
          <p:spPr>
            <a:xfrm>
              <a:off x="5797987" y="4452311"/>
              <a:ext cx="4322439" cy="323116"/>
            </a:xfrm>
            <a:prstGeom prst="rect">
              <a:avLst/>
            </a:prstGeom>
            <a:ln w="28575">
              <a:solidFill>
                <a:srgbClr val="FF0000"/>
              </a:solidFill>
            </a:ln>
          </p:spPr>
        </p:pic>
        <p:cxnSp>
          <p:nvCxnSpPr>
            <p:cNvPr id="9" name="Straight Arrow Connector 8">
              <a:extLst>
                <a:ext uri="{FF2B5EF4-FFF2-40B4-BE49-F238E27FC236}">
                  <a16:creationId xmlns:a16="http://schemas.microsoft.com/office/drawing/2014/main" id="{431A2F0B-ECD5-8206-CBE9-82DDA192E1E5}"/>
                </a:ext>
              </a:extLst>
            </p:cNvPr>
            <p:cNvCxnSpPr>
              <a:cxnSpLocks/>
            </p:cNvCxnSpPr>
            <p:nvPr/>
          </p:nvCxnSpPr>
          <p:spPr>
            <a:xfrm flipV="1">
              <a:off x="3934370" y="4875085"/>
              <a:ext cx="1863617" cy="15682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D83F4CA8-F348-9540-7472-434C26FD181A}"/>
              </a:ext>
            </a:extLst>
          </p:cNvPr>
          <p:cNvSpPr txBox="1"/>
          <p:nvPr/>
        </p:nvSpPr>
        <p:spPr>
          <a:xfrm>
            <a:off x="6936232" y="1397326"/>
            <a:ext cx="4133711" cy="954107"/>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The document has been posted successfully.</a:t>
            </a:r>
            <a:endParaRPr lang="en-US" sz="2800" b="1"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51450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Clearing Document</a:t>
            </a:r>
          </a:p>
        </p:txBody>
      </p:sp>
      <p:sp>
        <p:nvSpPr>
          <p:cNvPr id="3" name="TextBox 2">
            <a:extLst>
              <a:ext uri="{FF2B5EF4-FFF2-40B4-BE49-F238E27FC236}">
                <a16:creationId xmlns:a16="http://schemas.microsoft.com/office/drawing/2014/main" id="{8D827210-0657-08F1-D5CE-C9CBA1786B3E}"/>
              </a:ext>
            </a:extLst>
          </p:cNvPr>
          <p:cNvSpPr txBox="1"/>
          <p:nvPr/>
        </p:nvSpPr>
        <p:spPr>
          <a:xfrm>
            <a:off x="1050324" y="1095318"/>
            <a:ext cx="10813838" cy="892552"/>
          </a:xfrm>
          <a:prstGeom prst="rect">
            <a:avLst/>
          </a:prstGeom>
          <a:noFill/>
        </p:spPr>
        <p:txBody>
          <a:bodyPr wrap="square" lIns="91440" tIns="45720" rIns="91440" bIns="45720" anchor="t">
            <a:spAutoFit/>
          </a:bodyPr>
          <a:lstStyle/>
          <a:p>
            <a:pPr>
              <a:spcAft>
                <a:spcPts val="800"/>
              </a:spcAft>
            </a:pPr>
            <a:r>
              <a:rPr lang="en-US" sz="2600" kern="100" dirty="0">
                <a:ea typeface="Aptos" panose="020B0004020202020204" pitchFamily="34" charset="0"/>
                <a:cs typeface="Times New Roman"/>
              </a:rPr>
              <a:t>The Vendor Line Item Display screen shows the payment has been successfully applied and becomes the Clearing Document for the KG Document.</a:t>
            </a:r>
            <a:endParaRPr lang="en-US" sz="2600" b="1" kern="100" dirty="0">
              <a:ea typeface="Aptos" panose="020B0004020202020204" pitchFamily="34" charset="0"/>
              <a:cs typeface="Times New Roman" panose="02020603050405020304" pitchFamily="18" charset="0"/>
            </a:endParaRPr>
          </a:p>
        </p:txBody>
      </p:sp>
      <p:pic>
        <p:nvPicPr>
          <p:cNvPr id="6" name="Content Placeholder 5" descr="screenshot of post incoming payment app">
            <a:extLst>
              <a:ext uri="{FF2B5EF4-FFF2-40B4-BE49-F238E27FC236}">
                <a16:creationId xmlns:a16="http://schemas.microsoft.com/office/drawing/2014/main" id="{0F194024-3D22-91B4-23A8-4F4D445716A6}"/>
              </a:ext>
            </a:extLst>
          </p:cNvPr>
          <p:cNvPicPr>
            <a:picLocks noGrp="1" noChangeAspect="1"/>
          </p:cNvPicPr>
          <p:nvPr>
            <p:ph idx="1"/>
          </p:nvPr>
        </p:nvPicPr>
        <p:blipFill>
          <a:blip r:embed="rId3"/>
          <a:stretch>
            <a:fillRect/>
          </a:stretch>
        </p:blipFill>
        <p:spPr>
          <a:xfrm>
            <a:off x="500832" y="2109105"/>
            <a:ext cx="11536325" cy="3530009"/>
          </a:xfrm>
          <a:ln w="19050">
            <a:solidFill>
              <a:schemeClr val="accent1"/>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38</a:t>
            </a:fld>
            <a:endParaRPr lang="en-US" dirty="0"/>
          </a:p>
        </p:txBody>
      </p:sp>
    </p:spTree>
    <p:extLst>
      <p:ext uri="{BB962C8B-B14F-4D97-AF65-F5344CB8AC3E}">
        <p14:creationId xmlns:p14="http://schemas.microsoft.com/office/powerpoint/2010/main" val="1286321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8089-A22C-1880-D5C5-B3D9DD6722B0}"/>
              </a:ext>
            </a:extLst>
          </p:cNvPr>
          <p:cNvSpPr>
            <a:spLocks noGrp="1"/>
          </p:cNvSpPr>
          <p:nvPr>
            <p:ph type="title"/>
          </p:nvPr>
        </p:nvSpPr>
        <p:spPr>
          <a:xfrm>
            <a:off x="838200" y="576263"/>
            <a:ext cx="10515600" cy="2852737"/>
          </a:xfrm>
        </p:spPr>
        <p:txBody>
          <a:bodyPr/>
          <a:lstStyle/>
          <a:p>
            <a:r>
              <a:rPr lang="en-US" dirty="0"/>
              <a:t>Reset Cleared Items</a:t>
            </a:r>
          </a:p>
        </p:txBody>
      </p:sp>
      <p:sp>
        <p:nvSpPr>
          <p:cNvPr id="3" name="Text Placeholder 2">
            <a:extLst>
              <a:ext uri="{FF2B5EF4-FFF2-40B4-BE49-F238E27FC236}">
                <a16:creationId xmlns:a16="http://schemas.microsoft.com/office/drawing/2014/main" id="{ED90CFB4-2E59-A21C-F985-EDAA5C35F84D}"/>
              </a:ext>
            </a:extLst>
          </p:cNvPr>
          <p:cNvSpPr>
            <a:spLocks noGrp="1"/>
          </p:cNvSpPr>
          <p:nvPr>
            <p:ph type="body" idx="1"/>
          </p:nvPr>
        </p:nvSpPr>
        <p:spPr>
          <a:xfrm>
            <a:off x="935476" y="3429000"/>
            <a:ext cx="10515600" cy="1500187"/>
          </a:xfrm>
        </p:spPr>
        <p:txBody>
          <a:bodyPr/>
          <a:lstStyle/>
          <a:p>
            <a:r>
              <a:rPr lang="en-US" dirty="0"/>
              <a:t>Using the Reset Cleared Items Fiori App</a:t>
            </a:r>
          </a:p>
        </p:txBody>
      </p:sp>
      <p:sp>
        <p:nvSpPr>
          <p:cNvPr id="4" name="Slide Number Placeholder 3">
            <a:extLst>
              <a:ext uri="{FF2B5EF4-FFF2-40B4-BE49-F238E27FC236}">
                <a16:creationId xmlns:a16="http://schemas.microsoft.com/office/drawing/2014/main" id="{C2829008-2947-CE7A-8182-B80EBA80F6EC}"/>
              </a:ext>
            </a:extLst>
          </p:cNvPr>
          <p:cNvSpPr>
            <a:spLocks noGrp="1"/>
          </p:cNvSpPr>
          <p:nvPr>
            <p:ph type="sldNum" sz="quarter" idx="12"/>
          </p:nvPr>
        </p:nvSpPr>
        <p:spPr/>
        <p:txBody>
          <a:bodyPr/>
          <a:lstStyle/>
          <a:p>
            <a:fld id="{D74DC2E0-E28C-44A5-89B3-2B91385C7BB1}" type="slidenum">
              <a:rPr lang="en-US" smtClean="0"/>
              <a:t>39</a:t>
            </a:fld>
            <a:endParaRPr lang="en-US" dirty="0"/>
          </a:p>
        </p:txBody>
      </p:sp>
    </p:spTree>
    <p:extLst>
      <p:ext uri="{BB962C8B-B14F-4D97-AF65-F5344CB8AC3E}">
        <p14:creationId xmlns:p14="http://schemas.microsoft.com/office/powerpoint/2010/main" val="182749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87F0-8F6F-8484-B0EB-3B3A22D38E21}"/>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8347CF11-8CEC-B91C-8ED0-31B488E4B570}"/>
              </a:ext>
            </a:extLst>
          </p:cNvPr>
          <p:cNvSpPr>
            <a:spLocks noGrp="1"/>
          </p:cNvSpPr>
          <p:nvPr>
            <p:ph idx="1"/>
          </p:nvPr>
        </p:nvSpPr>
        <p:spPr>
          <a:xfrm>
            <a:off x="838200" y="1445741"/>
            <a:ext cx="10515600" cy="4731222"/>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This training session is being recorded. </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In the event of an audio interruption, please turn on captioning. (More &gt; Language and Speech &gt; Turn on Live Captioning)</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Presenters will address questions at the end of their presentation. You may submit questions in the Chat at any time during the presentation. </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ea typeface="Times New Roman" panose="02020603050405020304" pitchFamily="18" charset="0"/>
                <a:cs typeface="Aptos" panose="020B0004020202020204" pitchFamily="34" charset="0"/>
              </a:rPr>
              <a:t>Please keep your microphone muted unless you are recognized to ask a question.</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If possible, use a headset with microphone when speaking to reduce echoes and feedback.</a:t>
            </a:r>
          </a:p>
          <a:p>
            <a:pPr marL="342900" indent="-342900">
              <a:spcBef>
                <a:spcPts val="0"/>
              </a:spcBef>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The AgLearn survey is NOT available until after the class has completed. </a:t>
            </a:r>
          </a:p>
          <a:p>
            <a:pPr marL="342900" indent="-342900">
              <a:spcBef>
                <a:spcPts val="0"/>
              </a:spcBef>
              <a:buSzPts val="1000"/>
              <a:buFont typeface="Symbol" panose="05050102010706020507" pitchFamily="18" charset="2"/>
              <a:buChar char=""/>
              <a:tabLst>
                <a:tab pos="457200" algn="l"/>
              </a:tabLst>
            </a:pPr>
            <a:endParaRPr lang="en-US" dirty="0">
              <a:effectLst/>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dirty="0">
              <a:effectLst/>
              <a:ea typeface="Times New Roman" panose="02020603050405020304" pitchFamily="18" charset="0"/>
              <a:cs typeface="Aptos" panose="020B0004020202020204" pitchFamily="34" charset="0"/>
            </a:endParaRPr>
          </a:p>
        </p:txBody>
      </p:sp>
      <p:sp>
        <p:nvSpPr>
          <p:cNvPr id="4" name="Slide Number Placeholder 3">
            <a:extLst>
              <a:ext uri="{FF2B5EF4-FFF2-40B4-BE49-F238E27FC236}">
                <a16:creationId xmlns:a16="http://schemas.microsoft.com/office/drawing/2014/main" id="{3800024C-DC92-41B1-A93E-CBB53A81F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4DC2E0-E28C-44A5-89B3-2B91385C7BB1}" type="slidenum">
              <a:rPr lang="en-US" smtClean="0"/>
              <a:pPr/>
              <a:t>4</a:t>
            </a:fld>
            <a:endParaRPr lang="en-US" dirty="0"/>
          </a:p>
        </p:txBody>
      </p:sp>
    </p:spTree>
    <p:extLst>
      <p:ext uri="{BB962C8B-B14F-4D97-AF65-F5344CB8AC3E}">
        <p14:creationId xmlns:p14="http://schemas.microsoft.com/office/powerpoint/2010/main" val="1025730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Reset Cleared Items – Step One</a:t>
            </a:r>
          </a:p>
        </p:txBody>
      </p:sp>
      <p:sp>
        <p:nvSpPr>
          <p:cNvPr id="3" name="TextBox 2">
            <a:extLst>
              <a:ext uri="{FF2B5EF4-FFF2-40B4-BE49-F238E27FC236}">
                <a16:creationId xmlns:a16="http://schemas.microsoft.com/office/drawing/2014/main" id="{F1C5A978-83FF-2D0E-3A39-B3D841C550D7}"/>
              </a:ext>
            </a:extLst>
          </p:cNvPr>
          <p:cNvSpPr txBox="1"/>
          <p:nvPr/>
        </p:nvSpPr>
        <p:spPr>
          <a:xfrm>
            <a:off x="1130855" y="1163735"/>
            <a:ext cx="10458633" cy="954107"/>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To reset cleared items, enter the document number in </a:t>
            </a:r>
            <a:r>
              <a:rPr lang="en-US" sz="2800" b="1" kern="100" dirty="0">
                <a:ea typeface="Aptos" panose="020B0004020202020204" pitchFamily="34" charset="0"/>
                <a:cs typeface="Times New Roman" panose="02020603050405020304" pitchFamily="18" charset="0"/>
              </a:rPr>
              <a:t>Clearing Journal Entry</a:t>
            </a:r>
            <a:r>
              <a:rPr lang="en-US" sz="2800" kern="100" dirty="0">
                <a:ea typeface="Aptos" panose="020B0004020202020204" pitchFamily="34" charset="0"/>
                <a:cs typeface="Times New Roman" panose="02020603050405020304" pitchFamily="18" charset="0"/>
              </a:rPr>
              <a:t>*, then click the </a:t>
            </a:r>
            <a:r>
              <a:rPr lang="en-US" sz="2800" b="1" kern="100" dirty="0">
                <a:ea typeface="Aptos" panose="020B0004020202020204" pitchFamily="34" charset="0"/>
                <a:cs typeface="Times New Roman" panose="02020603050405020304" pitchFamily="18" charset="0"/>
              </a:rPr>
              <a:t>&gt;</a:t>
            </a:r>
            <a:r>
              <a:rPr lang="en-US" sz="2800" kern="100" dirty="0">
                <a:ea typeface="Aptos" panose="020B0004020202020204" pitchFamily="34" charset="0"/>
                <a:cs typeface="Times New Roman" panose="02020603050405020304" pitchFamily="18" charset="0"/>
              </a:rPr>
              <a:t> arrow.</a:t>
            </a:r>
          </a:p>
        </p:txBody>
      </p:sp>
      <p:pic>
        <p:nvPicPr>
          <p:cNvPr id="6" name="Content Placeholder 5" descr="screenshot of reset cleared items app">
            <a:extLst>
              <a:ext uri="{FF2B5EF4-FFF2-40B4-BE49-F238E27FC236}">
                <a16:creationId xmlns:a16="http://schemas.microsoft.com/office/drawing/2014/main" id="{FBA0745A-6905-39AD-4A26-9BAF4F90B7D9}"/>
              </a:ext>
            </a:extLst>
          </p:cNvPr>
          <p:cNvPicPr>
            <a:picLocks noGrp="1" noChangeAspect="1"/>
          </p:cNvPicPr>
          <p:nvPr>
            <p:ph idx="1"/>
          </p:nvPr>
        </p:nvPicPr>
        <p:blipFill rotWithShape="1">
          <a:blip r:embed="rId3"/>
          <a:srcRect t="1309" r="1865" b="965"/>
          <a:stretch/>
        </p:blipFill>
        <p:spPr>
          <a:xfrm>
            <a:off x="579252" y="2615878"/>
            <a:ext cx="11033495" cy="2342065"/>
          </a:xfrm>
          <a:ln w="19050">
            <a:solidFill>
              <a:schemeClr val="accent1"/>
            </a:solidFill>
          </a:ln>
        </p:spPr>
      </p:pic>
      <p:sp>
        <p:nvSpPr>
          <p:cNvPr id="7" name="Rectangle 6">
            <a:extLst>
              <a:ext uri="{FF2B5EF4-FFF2-40B4-BE49-F238E27FC236}">
                <a16:creationId xmlns:a16="http://schemas.microsoft.com/office/drawing/2014/main" id="{FFA34FD8-10AC-3640-8D60-0A0A36518001}"/>
              </a:ext>
              <a:ext uri="{C183D7F6-B498-43B3-948B-1728B52AA6E4}">
                <adec:decorative xmlns:adec="http://schemas.microsoft.com/office/drawing/2017/decorative" val="1"/>
              </a:ext>
            </a:extLst>
          </p:cNvPr>
          <p:cNvSpPr/>
          <p:nvPr/>
        </p:nvSpPr>
        <p:spPr>
          <a:xfrm>
            <a:off x="9006663" y="4613273"/>
            <a:ext cx="314325" cy="2762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D973EF0-A21C-0417-3312-AD7AD298D17C}"/>
              </a:ext>
            </a:extLst>
          </p:cNvPr>
          <p:cNvSpPr txBox="1"/>
          <p:nvPr/>
        </p:nvSpPr>
        <p:spPr>
          <a:xfrm>
            <a:off x="708725" y="5455979"/>
            <a:ext cx="10774548" cy="830997"/>
          </a:xfrm>
          <a:prstGeom prst="rect">
            <a:avLst/>
          </a:prstGeom>
          <a:noFill/>
          <a:ln w="19050">
            <a:solidFill>
              <a:schemeClr val="accent2"/>
            </a:solidFill>
          </a:ln>
          <a:effectLst>
            <a:glow rad="63500">
              <a:schemeClr val="accent2">
                <a:satMod val="175000"/>
                <a:alpha val="40000"/>
              </a:schemeClr>
            </a:glow>
          </a:effectLst>
        </p:spPr>
        <p:txBody>
          <a:bodyPr wrap="square">
            <a:spAutoFit/>
          </a:bodyPr>
          <a:lstStyle/>
          <a:p>
            <a:pPr algn="ctr"/>
            <a:r>
              <a:rPr kumimoji="0" lang="en-US" sz="24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*Note that the </a:t>
            </a:r>
            <a:r>
              <a:rPr kumimoji="0" lang="en-US" sz="24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Clearing Document </a:t>
            </a:r>
            <a:r>
              <a:rPr kumimoji="0" lang="en-US" sz="24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field has been </a:t>
            </a:r>
            <a:r>
              <a:rPr kumimoji="0" lang="en-US" sz="2400" b="0" i="1"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renamed</a:t>
            </a:r>
            <a:r>
              <a:rPr kumimoji="0" lang="en-US" sz="24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to </a:t>
            </a:r>
            <a:r>
              <a:rPr kumimoji="0" lang="en-US" sz="24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Clearing Journal Entry </a:t>
            </a:r>
            <a:r>
              <a:rPr kumimoji="0" lang="en-US" sz="24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in the upgraded version of FMMI.</a:t>
            </a:r>
            <a:endParaRPr lang="en-US" sz="1600"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40</a:t>
            </a:fld>
            <a:endParaRPr lang="en-US" dirty="0"/>
          </a:p>
        </p:txBody>
      </p:sp>
    </p:spTree>
    <p:extLst>
      <p:ext uri="{BB962C8B-B14F-4D97-AF65-F5344CB8AC3E}">
        <p14:creationId xmlns:p14="http://schemas.microsoft.com/office/powerpoint/2010/main" val="509408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Reset Cleared Items (Cont’d)</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41</a:t>
            </a:fld>
            <a:endParaRPr lang="en-US" dirty="0"/>
          </a:p>
        </p:txBody>
      </p:sp>
      <p:pic>
        <p:nvPicPr>
          <p:cNvPr id="9" name="Content Placeholder 8" descr="screenshot of reset cleared items app">
            <a:extLst>
              <a:ext uri="{FF2B5EF4-FFF2-40B4-BE49-F238E27FC236}">
                <a16:creationId xmlns:a16="http://schemas.microsoft.com/office/drawing/2014/main" id="{F748997C-2604-7491-AF3B-47999ED9ED9F}"/>
              </a:ext>
            </a:extLst>
          </p:cNvPr>
          <p:cNvPicPr>
            <a:picLocks noGrp="1" noChangeAspect="1"/>
          </p:cNvPicPr>
          <p:nvPr>
            <p:ph idx="1"/>
          </p:nvPr>
        </p:nvPicPr>
        <p:blipFill>
          <a:blip r:embed="rId3"/>
          <a:stretch>
            <a:fillRect/>
          </a:stretch>
        </p:blipFill>
        <p:spPr>
          <a:xfrm>
            <a:off x="804999" y="1625984"/>
            <a:ext cx="10582002" cy="5122070"/>
          </a:xfrm>
          <a:ln w="19050">
            <a:solidFill>
              <a:schemeClr val="accent1"/>
            </a:solidFill>
          </a:ln>
        </p:spPr>
      </p:pic>
      <p:sp>
        <p:nvSpPr>
          <p:cNvPr id="7" name="Rectangle 6">
            <a:extLst>
              <a:ext uri="{FF2B5EF4-FFF2-40B4-BE49-F238E27FC236}">
                <a16:creationId xmlns:a16="http://schemas.microsoft.com/office/drawing/2014/main" id="{FFA34FD8-10AC-3640-8D60-0A0A36518001}"/>
              </a:ext>
              <a:ext uri="{C183D7F6-B498-43B3-948B-1728B52AA6E4}">
                <adec:decorative xmlns:adec="http://schemas.microsoft.com/office/drawing/2017/decorative" val="1"/>
              </a:ext>
            </a:extLst>
          </p:cNvPr>
          <p:cNvSpPr/>
          <p:nvPr/>
        </p:nvSpPr>
        <p:spPr>
          <a:xfrm>
            <a:off x="10512025" y="6506548"/>
            <a:ext cx="880425" cy="24252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A02180B-F648-F8AF-A206-59F2E4BD3E77}"/>
              </a:ext>
            </a:extLst>
          </p:cNvPr>
          <p:cNvSpPr txBox="1"/>
          <p:nvPr/>
        </p:nvSpPr>
        <p:spPr>
          <a:xfrm>
            <a:off x="1130855" y="1021152"/>
            <a:ext cx="10458633" cy="523220"/>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The query results are displayed. Click </a:t>
            </a:r>
            <a:r>
              <a:rPr lang="en-US" sz="2800" b="1" kern="100" dirty="0">
                <a:ea typeface="Aptos" panose="020B0004020202020204" pitchFamily="34" charset="0"/>
                <a:cs typeface="Times New Roman" panose="02020603050405020304" pitchFamily="18" charset="0"/>
              </a:rPr>
              <a:t>Reset and Reverse.</a:t>
            </a:r>
          </a:p>
        </p:txBody>
      </p:sp>
    </p:spTree>
    <p:extLst>
      <p:ext uri="{BB962C8B-B14F-4D97-AF65-F5344CB8AC3E}">
        <p14:creationId xmlns:p14="http://schemas.microsoft.com/office/powerpoint/2010/main" val="3125600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128725" y="329689"/>
            <a:ext cx="9073402" cy="866024"/>
          </a:xfrm>
        </p:spPr>
        <p:txBody>
          <a:bodyPr>
            <a:normAutofit fontScale="90000"/>
          </a:bodyPr>
          <a:lstStyle/>
          <a:p>
            <a:r>
              <a:rPr lang="en-US" dirty="0"/>
              <a:t>Reset Cleared Items – Reverse Journal Entry</a:t>
            </a:r>
          </a:p>
        </p:txBody>
      </p:sp>
      <p:sp>
        <p:nvSpPr>
          <p:cNvPr id="3" name="TextBox 2">
            <a:extLst>
              <a:ext uri="{FF2B5EF4-FFF2-40B4-BE49-F238E27FC236}">
                <a16:creationId xmlns:a16="http://schemas.microsoft.com/office/drawing/2014/main" id="{F19A1A2F-E5F5-5E7D-E17F-7B1F11401626}"/>
              </a:ext>
            </a:extLst>
          </p:cNvPr>
          <p:cNvSpPr txBox="1"/>
          <p:nvPr/>
        </p:nvSpPr>
        <p:spPr>
          <a:xfrm>
            <a:off x="851455" y="1849309"/>
            <a:ext cx="5041345" cy="1815882"/>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In the </a:t>
            </a:r>
            <a:r>
              <a:rPr lang="en-US" sz="2800" b="1" kern="100" dirty="0">
                <a:ea typeface="Aptos" panose="020B0004020202020204" pitchFamily="34" charset="0"/>
                <a:cs typeface="Times New Roman" panose="02020603050405020304" pitchFamily="18" charset="0"/>
              </a:rPr>
              <a:t>Reverse Journal Entry </a:t>
            </a:r>
            <a:r>
              <a:rPr lang="en-US" sz="2800" kern="100" dirty="0">
                <a:ea typeface="Aptos" panose="020B0004020202020204" pitchFamily="34" charset="0"/>
                <a:cs typeface="Times New Roman" panose="02020603050405020304" pitchFamily="18" charset="0"/>
              </a:rPr>
              <a:t>dialog box, enter </a:t>
            </a:r>
            <a:r>
              <a:rPr lang="en-US" sz="2800" i="1" kern="100" dirty="0">
                <a:ea typeface="Aptos" panose="020B0004020202020204" pitchFamily="34" charset="0"/>
                <a:cs typeface="Times New Roman" panose="02020603050405020304" pitchFamily="18" charset="0"/>
              </a:rPr>
              <a:t>Reversal Reason </a:t>
            </a:r>
            <a:r>
              <a:rPr lang="en-US" sz="2800" kern="100" dirty="0">
                <a:ea typeface="Aptos" panose="020B0004020202020204" pitchFamily="34" charset="0"/>
                <a:cs typeface="Times New Roman" panose="02020603050405020304" pitchFamily="18" charset="0"/>
              </a:rPr>
              <a:t>and </a:t>
            </a:r>
            <a:r>
              <a:rPr lang="en-US" sz="2800" i="1" kern="100" dirty="0">
                <a:ea typeface="Aptos" panose="020B0004020202020204" pitchFamily="34" charset="0"/>
                <a:cs typeface="Times New Roman" panose="02020603050405020304" pitchFamily="18" charset="0"/>
              </a:rPr>
              <a:t>Posting Date </a:t>
            </a:r>
            <a:r>
              <a:rPr lang="en-US" sz="2800" kern="100" dirty="0">
                <a:ea typeface="Aptos" panose="020B0004020202020204" pitchFamily="34" charset="0"/>
                <a:cs typeface="Times New Roman" panose="02020603050405020304" pitchFamily="18" charset="0"/>
              </a:rPr>
              <a:t>according to agency procedure then click </a:t>
            </a:r>
            <a:r>
              <a:rPr lang="en-US" sz="2800" b="1" kern="100" dirty="0">
                <a:ea typeface="Aptos" panose="020B0004020202020204" pitchFamily="34" charset="0"/>
                <a:cs typeface="Times New Roman" panose="02020603050405020304" pitchFamily="18" charset="0"/>
              </a:rPr>
              <a:t>OK.</a:t>
            </a:r>
          </a:p>
        </p:txBody>
      </p:sp>
      <p:pic>
        <p:nvPicPr>
          <p:cNvPr id="6" name="Content Placeholder 5" descr="screenshot of reverse journal entry dialog box">
            <a:extLst>
              <a:ext uri="{FF2B5EF4-FFF2-40B4-BE49-F238E27FC236}">
                <a16:creationId xmlns:a16="http://schemas.microsoft.com/office/drawing/2014/main" id="{3AA65135-7E8B-20CB-5873-9FED6A27FF68}"/>
              </a:ext>
            </a:extLst>
          </p:cNvPr>
          <p:cNvPicPr>
            <a:picLocks noGrp="1" noChangeAspect="1"/>
          </p:cNvPicPr>
          <p:nvPr>
            <p:ph idx="1"/>
          </p:nvPr>
        </p:nvPicPr>
        <p:blipFill rotWithShape="1">
          <a:blip r:embed="rId3"/>
          <a:srcRect l="32205" t="21783" r="32705" b="20314"/>
          <a:stretch/>
        </p:blipFill>
        <p:spPr>
          <a:xfrm>
            <a:off x="6046560" y="1508291"/>
            <a:ext cx="5585279" cy="4684426"/>
          </a:xfrm>
          <a:ln w="19050">
            <a:solidFill>
              <a:schemeClr val="accent1"/>
            </a:solidFill>
          </a:ln>
        </p:spPr>
      </p:pic>
      <p:sp>
        <p:nvSpPr>
          <p:cNvPr id="8" name="Rectangle 7">
            <a:extLst>
              <a:ext uri="{FF2B5EF4-FFF2-40B4-BE49-F238E27FC236}">
                <a16:creationId xmlns:a16="http://schemas.microsoft.com/office/drawing/2014/main" id="{33A1D804-BFAE-2B8B-728B-B79525A4650D}"/>
              </a:ext>
              <a:ext uri="{C183D7F6-B498-43B3-948B-1728B52AA6E4}">
                <adec:decorative xmlns:adec="http://schemas.microsoft.com/office/drawing/2017/decorative" val="1"/>
              </a:ext>
            </a:extLst>
          </p:cNvPr>
          <p:cNvSpPr/>
          <p:nvPr/>
        </p:nvSpPr>
        <p:spPr>
          <a:xfrm>
            <a:off x="9851932" y="5413170"/>
            <a:ext cx="457200" cy="24911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42</a:t>
            </a:fld>
            <a:endParaRPr lang="en-US" dirty="0"/>
          </a:p>
        </p:txBody>
      </p:sp>
    </p:spTree>
    <p:extLst>
      <p:ext uri="{BB962C8B-B14F-4D97-AF65-F5344CB8AC3E}">
        <p14:creationId xmlns:p14="http://schemas.microsoft.com/office/powerpoint/2010/main" val="1906726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145578" y="293133"/>
            <a:ext cx="8836622" cy="913342"/>
          </a:xfrm>
        </p:spPr>
        <p:txBody>
          <a:bodyPr/>
          <a:lstStyle/>
          <a:p>
            <a:r>
              <a:rPr lang="en-US" dirty="0"/>
              <a:t>Reset Cleared Items </a:t>
            </a:r>
            <a:r>
              <a:rPr lang="en-US" dirty="0" err="1"/>
              <a:t>Sucessfully</a:t>
            </a:r>
            <a:endParaRPr lang="en-US" dirty="0"/>
          </a:p>
        </p:txBody>
      </p:sp>
      <p:sp>
        <p:nvSpPr>
          <p:cNvPr id="3" name="TextBox 2">
            <a:extLst>
              <a:ext uri="{FF2B5EF4-FFF2-40B4-BE49-F238E27FC236}">
                <a16:creationId xmlns:a16="http://schemas.microsoft.com/office/drawing/2014/main" id="{3937935E-4634-5C61-B9E9-0FF9EBE71635}"/>
              </a:ext>
            </a:extLst>
          </p:cNvPr>
          <p:cNvSpPr txBox="1"/>
          <p:nvPr/>
        </p:nvSpPr>
        <p:spPr>
          <a:xfrm>
            <a:off x="735679" y="2570649"/>
            <a:ext cx="5041345" cy="954107"/>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The </a:t>
            </a:r>
            <a:r>
              <a:rPr lang="en-US" sz="2800" b="1" kern="100" dirty="0">
                <a:ea typeface="Aptos" panose="020B0004020202020204" pitchFamily="34" charset="0"/>
                <a:cs typeface="Times New Roman" panose="02020603050405020304" pitchFamily="18" charset="0"/>
              </a:rPr>
              <a:t>Success</a:t>
            </a:r>
            <a:r>
              <a:rPr lang="en-US" sz="2800" kern="100" dirty="0">
                <a:ea typeface="Aptos" panose="020B0004020202020204" pitchFamily="34" charset="0"/>
                <a:cs typeface="Times New Roman" panose="02020603050405020304" pitchFamily="18" charset="0"/>
              </a:rPr>
              <a:t> dialog box appears. Click </a:t>
            </a:r>
            <a:r>
              <a:rPr lang="en-US" sz="2800" b="1" kern="100" dirty="0">
                <a:ea typeface="Aptos" panose="020B0004020202020204" pitchFamily="34" charset="0"/>
                <a:cs typeface="Times New Roman" panose="02020603050405020304" pitchFamily="18" charset="0"/>
              </a:rPr>
              <a:t>OK.</a:t>
            </a:r>
          </a:p>
        </p:txBody>
      </p:sp>
      <p:pic>
        <p:nvPicPr>
          <p:cNvPr id="9" name="Content Placeholder 8" descr="screenshot of success dialog box">
            <a:extLst>
              <a:ext uri="{FF2B5EF4-FFF2-40B4-BE49-F238E27FC236}">
                <a16:creationId xmlns:a16="http://schemas.microsoft.com/office/drawing/2014/main" id="{420097EA-4AF4-184B-DEE3-01029F5C013F}"/>
              </a:ext>
            </a:extLst>
          </p:cNvPr>
          <p:cNvPicPr>
            <a:picLocks noGrp="1" noChangeAspect="1"/>
          </p:cNvPicPr>
          <p:nvPr>
            <p:ph idx="1"/>
          </p:nvPr>
        </p:nvPicPr>
        <p:blipFill rotWithShape="1">
          <a:blip r:embed="rId3"/>
          <a:srcRect l="34504" t="34792" r="36322" b="35341"/>
          <a:stretch/>
        </p:blipFill>
        <p:spPr>
          <a:xfrm>
            <a:off x="5918200" y="2458475"/>
            <a:ext cx="5384799" cy="2538888"/>
          </a:xfrm>
          <a:ln w="19050">
            <a:solidFill>
              <a:schemeClr val="accent1"/>
            </a:solidFill>
          </a:ln>
        </p:spPr>
      </p:pic>
      <p:sp>
        <p:nvSpPr>
          <p:cNvPr id="8" name="Rectangle 7">
            <a:extLst>
              <a:ext uri="{FF2B5EF4-FFF2-40B4-BE49-F238E27FC236}">
                <a16:creationId xmlns:a16="http://schemas.microsoft.com/office/drawing/2014/main" id="{33A1D804-BFAE-2B8B-728B-B79525A4650D}"/>
              </a:ext>
              <a:ext uri="{C183D7F6-B498-43B3-948B-1728B52AA6E4}">
                <adec:decorative xmlns:adec="http://schemas.microsoft.com/office/drawing/2017/decorative" val="1"/>
              </a:ext>
            </a:extLst>
          </p:cNvPr>
          <p:cNvSpPr/>
          <p:nvPr/>
        </p:nvSpPr>
        <p:spPr>
          <a:xfrm>
            <a:off x="9855629" y="3991443"/>
            <a:ext cx="822960" cy="3651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43</a:t>
            </a:fld>
            <a:endParaRPr lang="en-US" dirty="0"/>
          </a:p>
        </p:txBody>
      </p:sp>
    </p:spTree>
    <p:extLst>
      <p:ext uri="{BB962C8B-B14F-4D97-AF65-F5344CB8AC3E}">
        <p14:creationId xmlns:p14="http://schemas.microsoft.com/office/powerpoint/2010/main" val="1257863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Reset Cleared Items Display</a:t>
            </a:r>
          </a:p>
        </p:txBody>
      </p:sp>
      <p:sp>
        <p:nvSpPr>
          <p:cNvPr id="3" name="TextBox 2">
            <a:extLst>
              <a:ext uri="{FF2B5EF4-FFF2-40B4-BE49-F238E27FC236}">
                <a16:creationId xmlns:a16="http://schemas.microsoft.com/office/drawing/2014/main" id="{B8CBAD9E-FBAD-1D18-056F-3F9D099E26D6}"/>
              </a:ext>
            </a:extLst>
          </p:cNvPr>
          <p:cNvSpPr txBox="1"/>
          <p:nvPr/>
        </p:nvSpPr>
        <p:spPr>
          <a:xfrm>
            <a:off x="1130855" y="1097352"/>
            <a:ext cx="10458633" cy="523220"/>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The successfully reset cleared item is displayed, as indicated here.</a:t>
            </a:r>
            <a:endParaRPr lang="en-US" sz="2800" b="1" kern="100" dirty="0">
              <a:ea typeface="Aptos" panose="020B0004020202020204" pitchFamily="34" charset="0"/>
              <a:cs typeface="Times New Roman" panose="02020603050405020304" pitchFamily="18" charset="0"/>
            </a:endParaRPr>
          </a:p>
        </p:txBody>
      </p:sp>
      <p:pic>
        <p:nvPicPr>
          <p:cNvPr id="7" name="Content Placeholder 6" descr="screenshot of reset cleared items app">
            <a:extLst>
              <a:ext uri="{FF2B5EF4-FFF2-40B4-BE49-F238E27FC236}">
                <a16:creationId xmlns:a16="http://schemas.microsoft.com/office/drawing/2014/main" id="{34113484-2705-2F99-ED8C-FB274E89E747}"/>
              </a:ext>
            </a:extLst>
          </p:cNvPr>
          <p:cNvPicPr>
            <a:picLocks noGrp="1" noChangeAspect="1"/>
          </p:cNvPicPr>
          <p:nvPr>
            <p:ph idx="1"/>
          </p:nvPr>
        </p:nvPicPr>
        <p:blipFill rotWithShape="1">
          <a:blip r:embed="rId3"/>
          <a:srcRect r="1351" b="2014"/>
          <a:stretch/>
        </p:blipFill>
        <p:spPr>
          <a:xfrm>
            <a:off x="676935" y="1818044"/>
            <a:ext cx="10838129" cy="4475037"/>
          </a:xfrm>
          <a:ln w="19050">
            <a:solidFill>
              <a:schemeClr val="accent1"/>
            </a:solidFill>
          </a:ln>
        </p:spPr>
      </p:pic>
      <p:grpSp>
        <p:nvGrpSpPr>
          <p:cNvPr id="9" name="Group 8">
            <a:extLst>
              <a:ext uri="{FF2B5EF4-FFF2-40B4-BE49-F238E27FC236}">
                <a16:creationId xmlns:a16="http://schemas.microsoft.com/office/drawing/2014/main" id="{8E6A293C-BF28-B087-0812-93F47CAAA402}"/>
              </a:ext>
              <a:ext uri="{C183D7F6-B498-43B3-948B-1728B52AA6E4}">
                <adec:decorative xmlns:adec="http://schemas.microsoft.com/office/drawing/2017/decorative" val="1"/>
              </a:ext>
            </a:extLst>
          </p:cNvPr>
          <p:cNvGrpSpPr/>
          <p:nvPr/>
        </p:nvGrpSpPr>
        <p:grpSpPr>
          <a:xfrm>
            <a:off x="4682834" y="1538868"/>
            <a:ext cx="6328065" cy="4070907"/>
            <a:chOff x="4682834" y="1538868"/>
            <a:chExt cx="6328065" cy="4070907"/>
          </a:xfrm>
        </p:grpSpPr>
        <p:sp>
          <p:nvSpPr>
            <p:cNvPr id="10" name="Rectangle 9">
              <a:extLst>
                <a:ext uri="{FF2B5EF4-FFF2-40B4-BE49-F238E27FC236}">
                  <a16:creationId xmlns:a16="http://schemas.microsoft.com/office/drawing/2014/main" id="{E290F4DB-DB3D-56F5-4104-A6F315F6E005}"/>
                </a:ext>
              </a:extLst>
            </p:cNvPr>
            <p:cNvSpPr/>
            <p:nvPr/>
          </p:nvSpPr>
          <p:spPr>
            <a:xfrm>
              <a:off x="4682834" y="4969695"/>
              <a:ext cx="6328065" cy="6400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75300769-2CE0-4B69-A206-A25665648160}"/>
                </a:ext>
              </a:extLst>
            </p:cNvPr>
            <p:cNvCxnSpPr>
              <a:cxnSpLocks/>
            </p:cNvCxnSpPr>
            <p:nvPr/>
          </p:nvCxnSpPr>
          <p:spPr>
            <a:xfrm flipH="1">
              <a:off x="8352263" y="1538868"/>
              <a:ext cx="1720089" cy="33453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44</a:t>
            </a:fld>
            <a:endParaRPr lang="en-US" dirty="0"/>
          </a:p>
        </p:txBody>
      </p:sp>
    </p:spTree>
    <p:extLst>
      <p:ext uri="{BB962C8B-B14F-4D97-AF65-F5344CB8AC3E}">
        <p14:creationId xmlns:p14="http://schemas.microsoft.com/office/powerpoint/2010/main" val="510281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8089-A22C-1880-D5C5-B3D9DD6722B0}"/>
              </a:ext>
            </a:extLst>
          </p:cNvPr>
          <p:cNvSpPr>
            <a:spLocks noGrp="1"/>
          </p:cNvSpPr>
          <p:nvPr>
            <p:ph type="title"/>
          </p:nvPr>
        </p:nvSpPr>
        <p:spPr>
          <a:xfrm>
            <a:off x="838200" y="576263"/>
            <a:ext cx="10515600" cy="2852737"/>
          </a:xfrm>
        </p:spPr>
        <p:txBody>
          <a:bodyPr/>
          <a:lstStyle/>
          <a:p>
            <a:r>
              <a:rPr lang="en-US" dirty="0"/>
              <a:t>Reverse FI Document</a:t>
            </a:r>
          </a:p>
        </p:txBody>
      </p:sp>
      <p:sp>
        <p:nvSpPr>
          <p:cNvPr id="3" name="Text Placeholder 2">
            <a:extLst>
              <a:ext uri="{FF2B5EF4-FFF2-40B4-BE49-F238E27FC236}">
                <a16:creationId xmlns:a16="http://schemas.microsoft.com/office/drawing/2014/main" id="{ED90CFB4-2E59-A21C-F985-EDAA5C35F84D}"/>
              </a:ext>
            </a:extLst>
          </p:cNvPr>
          <p:cNvSpPr>
            <a:spLocks noGrp="1"/>
          </p:cNvSpPr>
          <p:nvPr>
            <p:ph type="body" idx="1"/>
          </p:nvPr>
        </p:nvSpPr>
        <p:spPr>
          <a:xfrm>
            <a:off x="838200" y="3266501"/>
            <a:ext cx="10515600" cy="1500187"/>
          </a:xfrm>
        </p:spPr>
        <p:txBody>
          <a:bodyPr/>
          <a:lstStyle/>
          <a:p>
            <a:r>
              <a:rPr lang="en-US" dirty="0"/>
              <a:t>Using the Manage Journal Entries Fiori App</a:t>
            </a:r>
          </a:p>
        </p:txBody>
      </p:sp>
      <p:sp>
        <p:nvSpPr>
          <p:cNvPr id="4" name="Slide Number Placeholder 3">
            <a:extLst>
              <a:ext uri="{FF2B5EF4-FFF2-40B4-BE49-F238E27FC236}">
                <a16:creationId xmlns:a16="http://schemas.microsoft.com/office/drawing/2014/main" id="{C2829008-2947-CE7A-8182-B80EBA80F6EC}"/>
              </a:ext>
            </a:extLst>
          </p:cNvPr>
          <p:cNvSpPr>
            <a:spLocks noGrp="1"/>
          </p:cNvSpPr>
          <p:nvPr>
            <p:ph type="sldNum" sz="quarter" idx="12"/>
          </p:nvPr>
        </p:nvSpPr>
        <p:spPr/>
        <p:txBody>
          <a:bodyPr/>
          <a:lstStyle/>
          <a:p>
            <a:fld id="{D74DC2E0-E28C-44A5-89B3-2B91385C7BB1}" type="slidenum">
              <a:rPr lang="en-US" smtClean="0"/>
              <a:t>45</a:t>
            </a:fld>
            <a:endParaRPr lang="en-US" dirty="0"/>
          </a:p>
        </p:txBody>
      </p:sp>
    </p:spTree>
    <p:extLst>
      <p:ext uri="{BB962C8B-B14F-4D97-AF65-F5344CB8AC3E}">
        <p14:creationId xmlns:p14="http://schemas.microsoft.com/office/powerpoint/2010/main" val="1406720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Reverse Document</a:t>
            </a:r>
          </a:p>
        </p:txBody>
      </p:sp>
      <p:sp>
        <p:nvSpPr>
          <p:cNvPr id="6" name="TextBox 5">
            <a:extLst>
              <a:ext uri="{FF2B5EF4-FFF2-40B4-BE49-F238E27FC236}">
                <a16:creationId xmlns:a16="http://schemas.microsoft.com/office/drawing/2014/main" id="{D3F82C8B-D145-2491-7258-98C95D30B49E}"/>
              </a:ext>
            </a:extLst>
          </p:cNvPr>
          <p:cNvSpPr txBox="1"/>
          <p:nvPr/>
        </p:nvSpPr>
        <p:spPr>
          <a:xfrm>
            <a:off x="723480" y="1205805"/>
            <a:ext cx="10745040" cy="1200329"/>
          </a:xfrm>
          <a:prstGeom prst="rect">
            <a:avLst/>
          </a:prstGeom>
          <a:noFill/>
        </p:spPr>
        <p:txBody>
          <a:bodyPr wrap="square">
            <a:spAutoFit/>
          </a:bodyPr>
          <a:lstStyle/>
          <a:p>
            <a:pPr marR="0">
              <a:spcBef>
                <a:spcPts val="0"/>
              </a:spcBef>
              <a:spcAft>
                <a:spcPts val="800"/>
              </a:spcAft>
            </a:pPr>
            <a:r>
              <a:rPr lang="en-US" sz="2400" kern="100" dirty="0">
                <a:ea typeface="Aptos" panose="020B0004020202020204" pitchFamily="34" charset="0"/>
                <a:cs typeface="Times New Roman" panose="02020603050405020304" pitchFamily="18" charset="0"/>
              </a:rPr>
              <a:t>Notice that the </a:t>
            </a:r>
            <a:r>
              <a:rPr lang="en-US" sz="2400" b="1" kern="100" dirty="0">
                <a:ea typeface="Aptos" panose="020B0004020202020204" pitchFamily="34" charset="0"/>
                <a:cs typeface="Times New Roman" panose="02020603050405020304" pitchFamily="18" charset="0"/>
              </a:rPr>
              <a:t>Reverse</a:t>
            </a:r>
            <a:r>
              <a:rPr lang="en-US" sz="2400" kern="100" dirty="0">
                <a:ea typeface="Aptos" panose="020B0004020202020204" pitchFamily="34" charset="0"/>
                <a:cs typeface="Times New Roman" panose="02020603050405020304" pitchFamily="18" charset="0"/>
              </a:rPr>
              <a:t> button is unavailable unless a document is selected. Select a document by checking the box to the left of the document number or by double-clicking the document number.</a:t>
            </a:r>
            <a:endParaRPr lang="en-US" sz="2400" b="1" kern="100" dirty="0">
              <a:ea typeface="Aptos" panose="020B0004020202020204" pitchFamily="34" charset="0"/>
              <a:cs typeface="Times New Roman" panose="02020603050405020304" pitchFamily="18" charset="0"/>
            </a:endParaRPr>
          </a:p>
        </p:txBody>
      </p:sp>
      <p:pic>
        <p:nvPicPr>
          <p:cNvPr id="8" name="Content Placeholder 7" descr="Screenshot of Manage journal entries app">
            <a:extLst>
              <a:ext uri="{FF2B5EF4-FFF2-40B4-BE49-F238E27FC236}">
                <a16:creationId xmlns:a16="http://schemas.microsoft.com/office/drawing/2014/main" id="{3F729D5E-4400-81C1-EC4E-9D9AB6BBA1C3}"/>
              </a:ext>
            </a:extLst>
          </p:cNvPr>
          <p:cNvPicPr>
            <a:picLocks noGrp="1" noChangeAspect="1"/>
          </p:cNvPicPr>
          <p:nvPr>
            <p:ph idx="1"/>
          </p:nvPr>
        </p:nvPicPr>
        <p:blipFill rotWithShape="1">
          <a:blip r:embed="rId3"/>
          <a:srcRect r="1108" b="43305"/>
          <a:stretch/>
        </p:blipFill>
        <p:spPr>
          <a:xfrm>
            <a:off x="723480" y="2774950"/>
            <a:ext cx="10745040" cy="3213100"/>
          </a:xfrm>
          <a:ln w="19050">
            <a:solidFill>
              <a:schemeClr val="accent1"/>
            </a:solidFill>
          </a:ln>
        </p:spPr>
      </p:pic>
      <p:grpSp>
        <p:nvGrpSpPr>
          <p:cNvPr id="3" name="Group 2">
            <a:extLst>
              <a:ext uri="{FF2B5EF4-FFF2-40B4-BE49-F238E27FC236}">
                <a16:creationId xmlns:a16="http://schemas.microsoft.com/office/drawing/2014/main" id="{271B14B5-689B-CCC2-00E0-A0C364A9A09C}"/>
              </a:ext>
              <a:ext uri="{C183D7F6-B498-43B3-948B-1728B52AA6E4}">
                <adec:decorative xmlns:adec="http://schemas.microsoft.com/office/drawing/2017/decorative" val="1"/>
              </a:ext>
            </a:extLst>
          </p:cNvPr>
          <p:cNvGrpSpPr/>
          <p:nvPr/>
        </p:nvGrpSpPr>
        <p:grpSpPr>
          <a:xfrm>
            <a:off x="827049" y="5056149"/>
            <a:ext cx="10920450" cy="1300201"/>
            <a:chOff x="827049" y="5056149"/>
            <a:chExt cx="10920450" cy="1300201"/>
          </a:xfrm>
        </p:grpSpPr>
        <p:pic>
          <p:nvPicPr>
            <p:cNvPr id="5" name="Picture 4">
              <a:extLst>
                <a:ext uri="{FF2B5EF4-FFF2-40B4-BE49-F238E27FC236}">
                  <a16:creationId xmlns:a16="http://schemas.microsoft.com/office/drawing/2014/main" id="{CD1A11F4-72CB-FFB9-4823-F88012942222}"/>
                </a:ext>
              </a:extLst>
            </p:cNvPr>
            <p:cNvPicPr>
              <a:picLocks noChangeAspect="1"/>
            </p:cNvPicPr>
            <p:nvPr/>
          </p:nvPicPr>
          <p:blipFill rotWithShape="1">
            <a:blip r:embed="rId4"/>
            <a:srcRect l="7420" t="13296" r="8873" b="13115"/>
            <a:stretch/>
          </p:blipFill>
          <p:spPr>
            <a:xfrm>
              <a:off x="10528300" y="5796626"/>
              <a:ext cx="1219199" cy="559724"/>
            </a:xfrm>
            <a:prstGeom prst="rect">
              <a:avLst/>
            </a:prstGeom>
            <a:ln w="28575">
              <a:solidFill>
                <a:srgbClr val="FF0000"/>
              </a:solidFill>
            </a:ln>
          </p:spPr>
        </p:pic>
        <p:sp>
          <p:nvSpPr>
            <p:cNvPr id="7" name="Rectangle 6">
              <a:extLst>
                <a:ext uri="{FF2B5EF4-FFF2-40B4-BE49-F238E27FC236}">
                  <a16:creationId xmlns:a16="http://schemas.microsoft.com/office/drawing/2014/main" id="{D0ABA579-4F30-21D9-EEF6-2FAA17117BFE}"/>
                </a:ext>
              </a:extLst>
            </p:cNvPr>
            <p:cNvSpPr/>
            <p:nvPr/>
          </p:nvSpPr>
          <p:spPr>
            <a:xfrm>
              <a:off x="827049" y="5056149"/>
              <a:ext cx="320040" cy="274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46</a:t>
            </a:fld>
            <a:endParaRPr lang="en-US" dirty="0"/>
          </a:p>
        </p:txBody>
      </p:sp>
    </p:spTree>
    <p:extLst>
      <p:ext uri="{BB962C8B-B14F-4D97-AF65-F5344CB8AC3E}">
        <p14:creationId xmlns:p14="http://schemas.microsoft.com/office/powerpoint/2010/main" val="1348356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Document Reversed </a:t>
            </a:r>
          </a:p>
        </p:txBody>
      </p:sp>
      <p:sp>
        <p:nvSpPr>
          <p:cNvPr id="7" name="TextBox 6">
            <a:extLst>
              <a:ext uri="{FF2B5EF4-FFF2-40B4-BE49-F238E27FC236}">
                <a16:creationId xmlns:a16="http://schemas.microsoft.com/office/drawing/2014/main" id="{1ACD9725-D2A2-3AB4-B7D1-21B0D431758B}"/>
              </a:ext>
            </a:extLst>
          </p:cNvPr>
          <p:cNvSpPr txBox="1"/>
          <p:nvPr/>
        </p:nvSpPr>
        <p:spPr>
          <a:xfrm>
            <a:off x="723480" y="1289748"/>
            <a:ext cx="10745040" cy="1384995"/>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Once a document is selected, the </a:t>
            </a:r>
            <a:r>
              <a:rPr lang="en-US" sz="2800" b="1" kern="100" dirty="0">
                <a:ea typeface="Aptos" panose="020B0004020202020204" pitchFamily="34" charset="0"/>
                <a:cs typeface="Times New Roman" panose="02020603050405020304" pitchFamily="18" charset="0"/>
              </a:rPr>
              <a:t>Reverse</a:t>
            </a:r>
            <a:r>
              <a:rPr lang="en-US" sz="2800" kern="100" dirty="0">
                <a:ea typeface="Aptos" panose="020B0004020202020204" pitchFamily="34" charset="0"/>
                <a:cs typeface="Times New Roman" panose="02020603050405020304" pitchFamily="18" charset="0"/>
              </a:rPr>
              <a:t> button is available. Upon clicking Reverse, a quick message appears to indicate the document has been reversed.</a:t>
            </a:r>
            <a:endParaRPr lang="en-US" sz="2800" b="1" kern="100" dirty="0">
              <a:ea typeface="Aptos" panose="020B0004020202020204" pitchFamily="34" charset="0"/>
              <a:cs typeface="Times New Roman" panose="02020603050405020304" pitchFamily="18" charset="0"/>
            </a:endParaRPr>
          </a:p>
        </p:txBody>
      </p:sp>
      <p:grpSp>
        <p:nvGrpSpPr>
          <p:cNvPr id="3" name="Group 2" descr="screenshot of manage journal entries app">
            <a:extLst>
              <a:ext uri="{FF2B5EF4-FFF2-40B4-BE49-F238E27FC236}">
                <a16:creationId xmlns:a16="http://schemas.microsoft.com/office/drawing/2014/main" id="{A0561A79-F03C-2E52-BD2B-CEACCC4A8736}"/>
              </a:ext>
            </a:extLst>
          </p:cNvPr>
          <p:cNvGrpSpPr/>
          <p:nvPr/>
        </p:nvGrpSpPr>
        <p:grpSpPr>
          <a:xfrm>
            <a:off x="499527" y="2907044"/>
            <a:ext cx="11192945" cy="3217004"/>
            <a:chOff x="403788" y="2871537"/>
            <a:chExt cx="11512637" cy="3217004"/>
          </a:xfrm>
        </p:grpSpPr>
        <p:pic>
          <p:nvPicPr>
            <p:cNvPr id="6" name="Picture 5">
              <a:extLst>
                <a:ext uri="{FF2B5EF4-FFF2-40B4-BE49-F238E27FC236}">
                  <a16:creationId xmlns:a16="http://schemas.microsoft.com/office/drawing/2014/main" id="{0732D44A-FF20-5F76-5EC4-E7D6B3A16F30}"/>
                </a:ext>
              </a:extLst>
            </p:cNvPr>
            <p:cNvPicPr>
              <a:picLocks noChangeAspect="1"/>
            </p:cNvPicPr>
            <p:nvPr/>
          </p:nvPicPr>
          <p:blipFill rotWithShape="1">
            <a:blip r:embed="rId3"/>
            <a:srcRect t="1" r="2186" b="44734"/>
            <a:stretch/>
          </p:blipFill>
          <p:spPr>
            <a:xfrm>
              <a:off x="403788" y="2871537"/>
              <a:ext cx="11384423" cy="2965366"/>
            </a:xfrm>
            <a:prstGeom prst="rect">
              <a:avLst/>
            </a:prstGeom>
            <a:ln w="19050">
              <a:solidFill>
                <a:schemeClr val="accent1"/>
              </a:solidFill>
            </a:ln>
          </p:spPr>
        </p:pic>
        <p:pic>
          <p:nvPicPr>
            <p:cNvPr id="5" name="Picture 4">
              <a:extLst>
                <a:ext uri="{FF2B5EF4-FFF2-40B4-BE49-F238E27FC236}">
                  <a16:creationId xmlns:a16="http://schemas.microsoft.com/office/drawing/2014/main" id="{F87C6152-FB65-79E8-BB27-DD6A23F85DB3}"/>
                </a:ext>
              </a:extLst>
            </p:cNvPr>
            <p:cNvPicPr>
              <a:picLocks noChangeAspect="1"/>
            </p:cNvPicPr>
            <p:nvPr/>
          </p:nvPicPr>
          <p:blipFill rotWithShape="1">
            <a:blip r:embed="rId4"/>
            <a:srcRect l="6542" t="14925" r="7769" b="16756"/>
            <a:stretch/>
          </p:blipFill>
          <p:spPr>
            <a:xfrm>
              <a:off x="10791175" y="5585264"/>
              <a:ext cx="1125250" cy="503277"/>
            </a:xfrm>
            <a:prstGeom prst="rect">
              <a:avLst/>
            </a:prstGeom>
            <a:ln w="28575">
              <a:solidFill>
                <a:srgbClr val="FF0000"/>
              </a:solidFill>
            </a:ln>
          </p:spPr>
        </p:pic>
        <p:sp>
          <p:nvSpPr>
            <p:cNvPr id="8" name="Rectangle 7">
              <a:extLst>
                <a:ext uri="{FF2B5EF4-FFF2-40B4-BE49-F238E27FC236}">
                  <a16:creationId xmlns:a16="http://schemas.microsoft.com/office/drawing/2014/main" id="{16CC4259-F4F2-BD3F-1E0A-E32D59D6D24E}"/>
                </a:ext>
              </a:extLst>
            </p:cNvPr>
            <p:cNvSpPr/>
            <p:nvPr/>
          </p:nvSpPr>
          <p:spPr>
            <a:xfrm>
              <a:off x="446838" y="5023732"/>
              <a:ext cx="274320" cy="274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47</a:t>
            </a:fld>
            <a:endParaRPr lang="en-US" dirty="0"/>
          </a:p>
        </p:txBody>
      </p:sp>
    </p:spTree>
    <p:extLst>
      <p:ext uri="{BB962C8B-B14F-4D97-AF65-F5344CB8AC3E}">
        <p14:creationId xmlns:p14="http://schemas.microsoft.com/office/powerpoint/2010/main" val="2308443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Document Reversed (Cont’d) </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48</a:t>
            </a:fld>
            <a:endParaRPr lang="en-US" dirty="0"/>
          </a:p>
        </p:txBody>
      </p:sp>
      <p:grpSp>
        <p:nvGrpSpPr>
          <p:cNvPr id="13" name="Group 12" descr="screenshot of manage journal entries app">
            <a:extLst>
              <a:ext uri="{FF2B5EF4-FFF2-40B4-BE49-F238E27FC236}">
                <a16:creationId xmlns:a16="http://schemas.microsoft.com/office/drawing/2014/main" id="{3C4DAF59-FC0C-654D-BBC6-CD660F365838}"/>
              </a:ext>
            </a:extLst>
          </p:cNvPr>
          <p:cNvGrpSpPr/>
          <p:nvPr/>
        </p:nvGrpSpPr>
        <p:grpSpPr>
          <a:xfrm>
            <a:off x="618837" y="2170558"/>
            <a:ext cx="10954327" cy="2731112"/>
            <a:chOff x="618837" y="2750417"/>
            <a:chExt cx="10954327" cy="2731112"/>
          </a:xfrm>
        </p:grpSpPr>
        <p:pic>
          <p:nvPicPr>
            <p:cNvPr id="5" name="Picture 4">
              <a:extLst>
                <a:ext uri="{FF2B5EF4-FFF2-40B4-BE49-F238E27FC236}">
                  <a16:creationId xmlns:a16="http://schemas.microsoft.com/office/drawing/2014/main" id="{EEF614A5-4E6A-9F97-697A-967F23F12862}"/>
                </a:ext>
              </a:extLst>
            </p:cNvPr>
            <p:cNvPicPr>
              <a:picLocks noChangeAspect="1"/>
            </p:cNvPicPr>
            <p:nvPr/>
          </p:nvPicPr>
          <p:blipFill>
            <a:blip r:embed="rId3"/>
            <a:stretch>
              <a:fillRect/>
            </a:stretch>
          </p:blipFill>
          <p:spPr>
            <a:xfrm>
              <a:off x="618837" y="2750417"/>
              <a:ext cx="10954327" cy="2731112"/>
            </a:xfrm>
            <a:prstGeom prst="rect">
              <a:avLst/>
            </a:prstGeom>
            <a:ln w="19050">
              <a:solidFill>
                <a:schemeClr val="accent1"/>
              </a:solidFill>
            </a:ln>
          </p:spPr>
        </p:pic>
        <p:sp>
          <p:nvSpPr>
            <p:cNvPr id="7" name="Rectangle 6">
              <a:extLst>
                <a:ext uri="{FF2B5EF4-FFF2-40B4-BE49-F238E27FC236}">
                  <a16:creationId xmlns:a16="http://schemas.microsoft.com/office/drawing/2014/main" id="{EE74F9BC-3A86-45F2-1E5F-AD318B9A5AA4}"/>
                </a:ext>
              </a:extLst>
            </p:cNvPr>
            <p:cNvSpPr/>
            <p:nvPr/>
          </p:nvSpPr>
          <p:spPr>
            <a:xfrm>
              <a:off x="6862619" y="4848231"/>
              <a:ext cx="785091" cy="37638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A5CE2A-F252-D93B-48B8-2C5731991D90}"/>
                </a:ext>
              </a:extLst>
            </p:cNvPr>
            <p:cNvSpPr/>
            <p:nvPr/>
          </p:nvSpPr>
          <p:spPr>
            <a:xfrm>
              <a:off x="10537903" y="4527395"/>
              <a:ext cx="274320" cy="274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B33B5F74-CDD0-BBE9-3067-4CE005D71168}"/>
                </a:ext>
              </a:extLst>
            </p:cNvPr>
            <p:cNvCxnSpPr/>
            <p:nvPr/>
          </p:nvCxnSpPr>
          <p:spPr>
            <a:xfrm flipH="1">
              <a:off x="7817005" y="4716966"/>
              <a:ext cx="2609385" cy="278780"/>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C980253E-3783-76FA-9094-7062DCC8A46B}"/>
              </a:ext>
            </a:extLst>
          </p:cNvPr>
          <p:cNvSpPr txBox="1"/>
          <p:nvPr/>
        </p:nvSpPr>
        <p:spPr>
          <a:xfrm>
            <a:off x="723480" y="1289748"/>
            <a:ext cx="10745040" cy="523220"/>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Click the </a:t>
            </a:r>
            <a:r>
              <a:rPr lang="en-US" sz="2800" b="1" kern="100" dirty="0">
                <a:ea typeface="Aptos" panose="020B0004020202020204" pitchFamily="34" charset="0"/>
                <a:cs typeface="Times New Roman" panose="02020603050405020304" pitchFamily="18" charset="0"/>
              </a:rPr>
              <a:t>gear</a:t>
            </a:r>
            <a:r>
              <a:rPr lang="en-US" sz="2800" kern="100" dirty="0">
                <a:ea typeface="Aptos" panose="020B0004020202020204" pitchFamily="34" charset="0"/>
                <a:cs typeface="Times New Roman" panose="02020603050405020304" pitchFamily="18" charset="0"/>
              </a:rPr>
              <a:t> icon to add the </a:t>
            </a:r>
            <a:r>
              <a:rPr lang="en-US" sz="2800" b="1" kern="100" dirty="0">
                <a:ea typeface="Aptos" panose="020B0004020202020204" pitchFamily="34" charset="0"/>
                <a:cs typeface="Times New Roman" panose="02020603050405020304" pitchFamily="18" charset="0"/>
              </a:rPr>
              <a:t>Reversed With </a:t>
            </a:r>
            <a:r>
              <a:rPr lang="en-US" sz="2800" kern="100" dirty="0">
                <a:ea typeface="Aptos" panose="020B0004020202020204" pitchFamily="34" charset="0"/>
                <a:cs typeface="Times New Roman" panose="02020603050405020304" pitchFamily="18" charset="0"/>
              </a:rPr>
              <a:t>field.</a:t>
            </a:r>
            <a:endParaRPr lang="en-US" sz="2800" b="1"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65369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Reversed Document</a:t>
            </a:r>
          </a:p>
        </p:txBody>
      </p:sp>
      <p:sp>
        <p:nvSpPr>
          <p:cNvPr id="5" name="TextBox 4">
            <a:extLst>
              <a:ext uri="{FF2B5EF4-FFF2-40B4-BE49-F238E27FC236}">
                <a16:creationId xmlns:a16="http://schemas.microsoft.com/office/drawing/2014/main" id="{8760B3AF-5542-86B8-577E-9CB5233E990A}"/>
              </a:ext>
            </a:extLst>
          </p:cNvPr>
          <p:cNvSpPr txBox="1"/>
          <p:nvPr/>
        </p:nvSpPr>
        <p:spPr>
          <a:xfrm>
            <a:off x="723480" y="1200540"/>
            <a:ext cx="10745040" cy="523220"/>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The document now shows as reversed, as indicated here.</a:t>
            </a:r>
            <a:endParaRPr lang="en-US" sz="2800" b="1" kern="100" dirty="0">
              <a:ea typeface="Aptos" panose="020B0004020202020204" pitchFamily="34" charset="0"/>
              <a:cs typeface="Times New Roman" panose="02020603050405020304" pitchFamily="18" charset="0"/>
            </a:endParaRPr>
          </a:p>
        </p:txBody>
      </p:sp>
      <p:grpSp>
        <p:nvGrpSpPr>
          <p:cNvPr id="11" name="Group 10" descr="screenshot of manage journal entries app">
            <a:extLst>
              <a:ext uri="{FF2B5EF4-FFF2-40B4-BE49-F238E27FC236}">
                <a16:creationId xmlns:a16="http://schemas.microsoft.com/office/drawing/2014/main" id="{2F40B5CB-7DFA-7637-2ECF-06AE6A242387}"/>
              </a:ext>
            </a:extLst>
          </p:cNvPr>
          <p:cNvGrpSpPr/>
          <p:nvPr/>
        </p:nvGrpSpPr>
        <p:grpSpPr>
          <a:xfrm>
            <a:off x="628073" y="1616926"/>
            <a:ext cx="10935854" cy="2274849"/>
            <a:chOff x="711198" y="1561171"/>
            <a:chExt cx="10935854" cy="2274849"/>
          </a:xfrm>
        </p:grpSpPr>
        <p:pic>
          <p:nvPicPr>
            <p:cNvPr id="6" name="Picture 5">
              <a:extLst>
                <a:ext uri="{FF2B5EF4-FFF2-40B4-BE49-F238E27FC236}">
                  <a16:creationId xmlns:a16="http://schemas.microsoft.com/office/drawing/2014/main" id="{D3251243-7D1E-4711-7E84-A72D1C43938D}"/>
                </a:ext>
              </a:extLst>
            </p:cNvPr>
            <p:cNvPicPr>
              <a:picLocks noChangeAspect="1"/>
            </p:cNvPicPr>
            <p:nvPr/>
          </p:nvPicPr>
          <p:blipFill rotWithShape="1">
            <a:blip r:embed="rId3"/>
            <a:srcRect b="59686"/>
            <a:stretch/>
          </p:blipFill>
          <p:spPr>
            <a:xfrm>
              <a:off x="711198" y="1793116"/>
              <a:ext cx="10935854" cy="2042904"/>
            </a:xfrm>
            <a:prstGeom prst="rect">
              <a:avLst/>
            </a:prstGeom>
            <a:ln w="19050">
              <a:solidFill>
                <a:schemeClr val="accent1"/>
              </a:solidFill>
            </a:ln>
          </p:spPr>
        </p:pic>
        <p:sp>
          <p:nvSpPr>
            <p:cNvPr id="7" name="Rectangle 6">
              <a:extLst>
                <a:ext uri="{FF2B5EF4-FFF2-40B4-BE49-F238E27FC236}">
                  <a16:creationId xmlns:a16="http://schemas.microsoft.com/office/drawing/2014/main" id="{EE74F9BC-3A86-45F2-1E5F-AD318B9A5AA4}"/>
                </a:ext>
              </a:extLst>
            </p:cNvPr>
            <p:cNvSpPr/>
            <p:nvPr/>
          </p:nvSpPr>
          <p:spPr>
            <a:xfrm>
              <a:off x="9287261" y="2251641"/>
              <a:ext cx="1731721" cy="2124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0B2E3F5E-8CF2-0E20-44BE-3CA88D82658F}"/>
                </a:ext>
              </a:extLst>
            </p:cNvPr>
            <p:cNvCxnSpPr>
              <a:cxnSpLocks/>
            </p:cNvCxnSpPr>
            <p:nvPr/>
          </p:nvCxnSpPr>
          <p:spPr>
            <a:xfrm>
              <a:off x="8693725" y="1561171"/>
              <a:ext cx="494880" cy="690470"/>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49</a:t>
            </a:fld>
            <a:endParaRPr lang="en-US" dirty="0"/>
          </a:p>
        </p:txBody>
      </p:sp>
    </p:spTree>
    <p:extLst>
      <p:ext uri="{BB962C8B-B14F-4D97-AF65-F5344CB8AC3E}">
        <p14:creationId xmlns:p14="http://schemas.microsoft.com/office/powerpoint/2010/main" val="249416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BCA10-302B-4F28-B672-B502CE3F991A}"/>
              </a:ext>
            </a:extLst>
          </p:cNvPr>
          <p:cNvSpPr>
            <a:spLocks noGrp="1"/>
          </p:cNvSpPr>
          <p:nvPr>
            <p:ph type="title"/>
          </p:nvPr>
        </p:nvSpPr>
        <p:spPr/>
        <p:txBody>
          <a:bodyPr/>
          <a:lstStyle/>
          <a:p>
            <a:r>
              <a:rPr lang="en-US" b="1" dirty="0"/>
              <a:t>NASBA CPE Credit Guidelines</a:t>
            </a:r>
            <a:endParaRPr lang="en-US" dirty="0"/>
          </a:p>
        </p:txBody>
      </p:sp>
      <p:sp>
        <p:nvSpPr>
          <p:cNvPr id="7" name="TextBox 6" descr="Gunnar Sandine's Bio">
            <a:extLst>
              <a:ext uri="{FF2B5EF4-FFF2-40B4-BE49-F238E27FC236}">
                <a16:creationId xmlns:a16="http://schemas.microsoft.com/office/drawing/2014/main" id="{F322A9C7-65EE-4660-8863-AED45E582259}"/>
              </a:ext>
            </a:extLst>
          </p:cNvPr>
          <p:cNvSpPr txBox="1"/>
          <p:nvPr/>
        </p:nvSpPr>
        <p:spPr>
          <a:xfrm>
            <a:off x="1231641" y="1419978"/>
            <a:ext cx="10122159" cy="4401205"/>
          </a:xfrm>
          <a:prstGeom prst="rect">
            <a:avLst/>
          </a:prstGeom>
          <a:noFill/>
        </p:spPr>
        <p:txBody>
          <a:bodyPr wrap="square" rtlCol="0">
            <a:spAutoFit/>
          </a:bodyPr>
          <a:lstStyle/>
          <a:p>
            <a:r>
              <a:rPr lang="en-US" sz="2800" dirty="0"/>
              <a:t>The Directives and Training Branch will be using MS Teams’ polling feature to capture engagement metrics during each training session. Four polls will be launched at random intervals within each hour of the class. Each poll will remain open for 60 seconds and, per NASBA requirements, attendees must respond to </a:t>
            </a:r>
            <a:r>
              <a:rPr lang="en-US" sz="2800" b="1" dirty="0"/>
              <a:t>at least three </a:t>
            </a:r>
            <a:r>
              <a:rPr lang="en-US" sz="2800" dirty="0"/>
              <a:t>of the four polls to receive CPE credit for that hour. Partial credit will not be issued. Two-hour training sessions are not designed to include breaks, therefore, please plan accordingly.</a:t>
            </a:r>
          </a:p>
          <a:p>
            <a:r>
              <a:rPr lang="en-US" sz="2800" dirty="0">
                <a:effectLst/>
                <a:highlight>
                  <a:srgbClr val="FFFF00"/>
                </a:highlight>
                <a:ea typeface="Times New Roman" panose="02020603050405020304" pitchFamily="18" charset="0"/>
                <a:cs typeface="Aptos" panose="020B0004020202020204" pitchFamily="34" charset="0"/>
              </a:rPr>
              <a:t>Polls will appear in either the Chat box or the main presentation area of your screen.</a:t>
            </a:r>
          </a:p>
        </p:txBody>
      </p:sp>
      <p:sp>
        <p:nvSpPr>
          <p:cNvPr id="4" name="Slide Number Placeholder 3">
            <a:extLst>
              <a:ext uri="{FF2B5EF4-FFF2-40B4-BE49-F238E27FC236}">
                <a16:creationId xmlns:a16="http://schemas.microsoft.com/office/drawing/2014/main" id="{B1BCC0EA-D08F-43C3-99FA-41F471FB36E4}"/>
              </a:ext>
            </a:extLst>
          </p:cNvPr>
          <p:cNvSpPr>
            <a:spLocks noGrp="1"/>
          </p:cNvSpPr>
          <p:nvPr>
            <p:ph type="sldNum" sz="quarter" idx="12"/>
          </p:nvPr>
        </p:nvSpPr>
        <p:spPr/>
        <p:txBody>
          <a:bodyPr/>
          <a:lstStyle/>
          <a:p>
            <a:fld id="{D74DC2E0-E28C-44A5-89B3-2B91385C7BB1}" type="slidenum">
              <a:rPr lang="en-US" smtClean="0"/>
              <a:t>5</a:t>
            </a:fld>
            <a:endParaRPr lang="en-US" dirty="0"/>
          </a:p>
        </p:txBody>
      </p:sp>
    </p:spTree>
    <p:extLst>
      <p:ext uri="{BB962C8B-B14F-4D97-AF65-F5344CB8AC3E}">
        <p14:creationId xmlns:p14="http://schemas.microsoft.com/office/powerpoint/2010/main" val="2223288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Reversed Document (cont’d)</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50</a:t>
            </a:fld>
            <a:endParaRPr lang="en-US" dirty="0"/>
          </a:p>
        </p:txBody>
      </p:sp>
      <p:grpSp>
        <p:nvGrpSpPr>
          <p:cNvPr id="3" name="Group 2" descr="screenshot of reverse document app">
            <a:extLst>
              <a:ext uri="{FF2B5EF4-FFF2-40B4-BE49-F238E27FC236}">
                <a16:creationId xmlns:a16="http://schemas.microsoft.com/office/drawing/2014/main" id="{F3678CCF-B054-E77E-76CD-7B9252324DD5}"/>
              </a:ext>
            </a:extLst>
          </p:cNvPr>
          <p:cNvGrpSpPr/>
          <p:nvPr/>
        </p:nvGrpSpPr>
        <p:grpSpPr>
          <a:xfrm>
            <a:off x="582500" y="2354708"/>
            <a:ext cx="11027001" cy="3310110"/>
            <a:chOff x="518450" y="1228436"/>
            <a:chExt cx="11027001" cy="4179209"/>
          </a:xfrm>
        </p:grpSpPr>
        <p:pic>
          <p:nvPicPr>
            <p:cNvPr id="5" name="Picture 4">
              <a:extLst>
                <a:ext uri="{FF2B5EF4-FFF2-40B4-BE49-F238E27FC236}">
                  <a16:creationId xmlns:a16="http://schemas.microsoft.com/office/drawing/2014/main" id="{C180C66F-7D51-387A-5B64-E4BBEC1BBBED}"/>
                </a:ext>
              </a:extLst>
            </p:cNvPr>
            <p:cNvPicPr>
              <a:picLocks noChangeAspect="1"/>
            </p:cNvPicPr>
            <p:nvPr/>
          </p:nvPicPr>
          <p:blipFill>
            <a:blip r:embed="rId3"/>
            <a:stretch>
              <a:fillRect/>
            </a:stretch>
          </p:blipFill>
          <p:spPr>
            <a:xfrm>
              <a:off x="518450" y="1228436"/>
              <a:ext cx="11027001" cy="4179209"/>
            </a:xfrm>
            <a:prstGeom prst="rect">
              <a:avLst/>
            </a:prstGeom>
            <a:ln w="19050">
              <a:solidFill>
                <a:schemeClr val="accent1"/>
              </a:solidFill>
            </a:ln>
          </p:spPr>
        </p:pic>
        <p:sp>
          <p:nvSpPr>
            <p:cNvPr id="7" name="Rectangle 6">
              <a:extLst>
                <a:ext uri="{FF2B5EF4-FFF2-40B4-BE49-F238E27FC236}">
                  <a16:creationId xmlns:a16="http://schemas.microsoft.com/office/drawing/2014/main" id="{EE74F9BC-3A86-45F2-1E5F-AD318B9A5AA4}"/>
                </a:ext>
              </a:extLst>
            </p:cNvPr>
            <p:cNvSpPr/>
            <p:nvPr/>
          </p:nvSpPr>
          <p:spPr>
            <a:xfrm>
              <a:off x="4485575" y="4169994"/>
              <a:ext cx="4747296" cy="4618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72D54FBD-1409-6671-C3BB-A46A6F5294D2}"/>
              </a:ext>
            </a:extLst>
          </p:cNvPr>
          <p:cNvSpPr txBox="1"/>
          <p:nvPr/>
        </p:nvSpPr>
        <p:spPr>
          <a:xfrm>
            <a:off x="723480" y="1178238"/>
            <a:ext cx="10745040" cy="954107"/>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Display of the original document and the reversed document from the Vendor Line Item view.</a:t>
            </a:r>
            <a:endParaRPr lang="en-US" sz="2800" b="1"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4238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8089-A22C-1880-D5C5-B3D9DD6722B0}"/>
              </a:ext>
            </a:extLst>
          </p:cNvPr>
          <p:cNvSpPr>
            <a:spLocks noGrp="1"/>
          </p:cNvSpPr>
          <p:nvPr>
            <p:ph type="title"/>
          </p:nvPr>
        </p:nvSpPr>
        <p:spPr>
          <a:xfrm>
            <a:off x="838200" y="576263"/>
            <a:ext cx="10515600" cy="2852737"/>
          </a:xfrm>
        </p:spPr>
        <p:txBody>
          <a:bodyPr/>
          <a:lstStyle/>
          <a:p>
            <a:r>
              <a:rPr lang="en-US" dirty="0"/>
              <a:t>Clear Vendor Items</a:t>
            </a:r>
          </a:p>
        </p:txBody>
      </p:sp>
      <p:sp>
        <p:nvSpPr>
          <p:cNvPr id="3" name="Text Placeholder 2">
            <a:extLst>
              <a:ext uri="{FF2B5EF4-FFF2-40B4-BE49-F238E27FC236}">
                <a16:creationId xmlns:a16="http://schemas.microsoft.com/office/drawing/2014/main" id="{ED90CFB4-2E59-A21C-F985-EDAA5C35F84D}"/>
              </a:ext>
            </a:extLst>
          </p:cNvPr>
          <p:cNvSpPr>
            <a:spLocks noGrp="1"/>
          </p:cNvSpPr>
          <p:nvPr>
            <p:ph type="body" idx="1"/>
          </p:nvPr>
        </p:nvSpPr>
        <p:spPr>
          <a:xfrm>
            <a:off x="838200" y="3295685"/>
            <a:ext cx="10515600" cy="1500187"/>
          </a:xfrm>
        </p:spPr>
        <p:txBody>
          <a:bodyPr/>
          <a:lstStyle/>
          <a:p>
            <a:r>
              <a:rPr lang="en-US" dirty="0"/>
              <a:t>Using the Vendor Line Item Display Fiori App</a:t>
            </a:r>
          </a:p>
        </p:txBody>
      </p:sp>
      <p:sp>
        <p:nvSpPr>
          <p:cNvPr id="4" name="Slide Number Placeholder 3">
            <a:extLst>
              <a:ext uri="{FF2B5EF4-FFF2-40B4-BE49-F238E27FC236}">
                <a16:creationId xmlns:a16="http://schemas.microsoft.com/office/drawing/2014/main" id="{C2829008-2947-CE7A-8182-B80EBA80F6EC}"/>
              </a:ext>
            </a:extLst>
          </p:cNvPr>
          <p:cNvSpPr>
            <a:spLocks noGrp="1"/>
          </p:cNvSpPr>
          <p:nvPr>
            <p:ph type="sldNum" sz="quarter" idx="12"/>
          </p:nvPr>
        </p:nvSpPr>
        <p:spPr/>
        <p:txBody>
          <a:bodyPr/>
          <a:lstStyle/>
          <a:p>
            <a:fld id="{D74DC2E0-E28C-44A5-89B3-2B91385C7BB1}" type="slidenum">
              <a:rPr lang="en-US" smtClean="0"/>
              <a:t>51</a:t>
            </a:fld>
            <a:endParaRPr lang="en-US" dirty="0"/>
          </a:p>
        </p:txBody>
      </p:sp>
    </p:spTree>
    <p:extLst>
      <p:ext uri="{BB962C8B-B14F-4D97-AF65-F5344CB8AC3E}">
        <p14:creationId xmlns:p14="http://schemas.microsoft.com/office/powerpoint/2010/main" val="4099055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fontScale="90000"/>
          </a:bodyPr>
          <a:lstStyle/>
          <a:p>
            <a:r>
              <a:rPr lang="en-US" dirty="0"/>
              <a:t>Clear Vendor Items – Multiple Documents</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52</a:t>
            </a:fld>
            <a:endParaRPr lang="en-US" dirty="0"/>
          </a:p>
        </p:txBody>
      </p:sp>
      <p:pic>
        <p:nvPicPr>
          <p:cNvPr id="8" name="Picture 7" descr="screenshot of clear vendor items app">
            <a:extLst>
              <a:ext uri="{FF2B5EF4-FFF2-40B4-BE49-F238E27FC236}">
                <a16:creationId xmlns:a16="http://schemas.microsoft.com/office/drawing/2014/main" id="{17F03BE6-6149-0B89-B238-DA1D3CE79345}"/>
              </a:ext>
            </a:extLst>
          </p:cNvPr>
          <p:cNvPicPr>
            <a:picLocks noChangeAspect="1"/>
          </p:cNvPicPr>
          <p:nvPr/>
        </p:nvPicPr>
        <p:blipFill rotWithShape="1">
          <a:blip r:embed="rId3"/>
          <a:srcRect r="1720" b="2334"/>
          <a:stretch/>
        </p:blipFill>
        <p:spPr>
          <a:xfrm>
            <a:off x="461818" y="2085278"/>
            <a:ext cx="11074508" cy="3794528"/>
          </a:xfrm>
          <a:prstGeom prst="rect">
            <a:avLst/>
          </a:prstGeom>
          <a:ln w="19050">
            <a:solidFill>
              <a:schemeClr val="accent1"/>
            </a:solidFill>
          </a:ln>
        </p:spPr>
      </p:pic>
      <p:sp>
        <p:nvSpPr>
          <p:cNvPr id="3" name="TextBox 2">
            <a:extLst>
              <a:ext uri="{FF2B5EF4-FFF2-40B4-BE49-F238E27FC236}">
                <a16:creationId xmlns:a16="http://schemas.microsoft.com/office/drawing/2014/main" id="{90F4D474-9D74-6229-4011-012728348E5B}"/>
              </a:ext>
            </a:extLst>
          </p:cNvPr>
          <p:cNvSpPr txBox="1"/>
          <p:nvPr/>
        </p:nvSpPr>
        <p:spPr>
          <a:xfrm>
            <a:off x="1235730" y="1330773"/>
            <a:ext cx="9668490" cy="523220"/>
          </a:xfrm>
          <a:prstGeom prst="rect">
            <a:avLst/>
          </a:prstGeom>
          <a:noFill/>
        </p:spPr>
        <p:txBody>
          <a:bodyPr wrap="square" lIns="91440" tIns="45720" rIns="91440" bIns="45720" anchor="t">
            <a:spAutoFit/>
          </a:bodyPr>
          <a:lstStyle/>
          <a:p>
            <a:pPr>
              <a:defRPr/>
            </a:pPr>
            <a:r>
              <a:rPr lang="en-US" sz="2800" kern="100" dirty="0">
                <a:solidFill>
                  <a:prstClr val="black"/>
                </a:solidFill>
                <a:latin typeface="Calibri" panose="020F0502020204030204"/>
                <a:cs typeface="Times New Roman"/>
              </a:rPr>
              <a:t>Clear multiple documents that are open and net to zero.</a:t>
            </a:r>
          </a:p>
        </p:txBody>
      </p:sp>
    </p:spTree>
    <p:extLst>
      <p:ext uri="{BB962C8B-B14F-4D97-AF65-F5344CB8AC3E}">
        <p14:creationId xmlns:p14="http://schemas.microsoft.com/office/powerpoint/2010/main" val="4089730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Search for Vendor Item to Clear</a:t>
            </a:r>
          </a:p>
        </p:txBody>
      </p:sp>
      <p:sp>
        <p:nvSpPr>
          <p:cNvPr id="3" name="TextBox 2">
            <a:extLst>
              <a:ext uri="{FF2B5EF4-FFF2-40B4-BE49-F238E27FC236}">
                <a16:creationId xmlns:a16="http://schemas.microsoft.com/office/drawing/2014/main" id="{67461B34-2395-FDDA-5576-D9512CC14B0F}"/>
              </a:ext>
            </a:extLst>
          </p:cNvPr>
          <p:cNvSpPr txBox="1"/>
          <p:nvPr/>
        </p:nvSpPr>
        <p:spPr>
          <a:xfrm>
            <a:off x="579488" y="1270545"/>
            <a:ext cx="4038091" cy="5242461"/>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To search for a vendor item to clear, enter the following:</a:t>
            </a:r>
          </a:p>
          <a:p>
            <a:pPr marL="457200" marR="0" indent="-457200">
              <a:spcBef>
                <a:spcPts val="0"/>
              </a:spcBef>
              <a:spcAft>
                <a:spcPts val="800"/>
              </a:spcAft>
              <a:buFont typeface="Arial" panose="020B0604020202020204" pitchFamily="34" charset="0"/>
              <a:buChar char="•"/>
            </a:pPr>
            <a:r>
              <a:rPr lang="en-US" sz="2800" kern="100" dirty="0">
                <a:ea typeface="Aptos" panose="020B0004020202020204" pitchFamily="34" charset="0"/>
                <a:cs typeface="Times New Roman" panose="02020603050405020304" pitchFamily="18" charset="0"/>
              </a:rPr>
              <a:t>Account number</a:t>
            </a:r>
          </a:p>
          <a:p>
            <a:pPr marL="457200" marR="0" indent="-457200">
              <a:spcBef>
                <a:spcPts val="0"/>
              </a:spcBef>
              <a:spcAft>
                <a:spcPts val="800"/>
              </a:spcAft>
              <a:buFont typeface="Arial" panose="020B0604020202020204" pitchFamily="34" charset="0"/>
              <a:buChar char="•"/>
            </a:pPr>
            <a:r>
              <a:rPr lang="en-US" sz="2800" kern="100" dirty="0">
                <a:ea typeface="Aptos" panose="020B0004020202020204" pitchFamily="34" charset="0"/>
                <a:cs typeface="Times New Roman" panose="02020603050405020304" pitchFamily="18" charset="0"/>
              </a:rPr>
              <a:t>Special G/L Indicator: frat</a:t>
            </a:r>
          </a:p>
          <a:p>
            <a:pPr marL="457200" marR="0" indent="-457200">
              <a:spcBef>
                <a:spcPts val="0"/>
              </a:spcBef>
              <a:spcAft>
                <a:spcPts val="800"/>
              </a:spcAft>
              <a:buFont typeface="Arial" panose="020B0604020202020204" pitchFamily="34" charset="0"/>
              <a:buChar char="•"/>
            </a:pPr>
            <a:r>
              <a:rPr lang="en-US" sz="2800" kern="100" dirty="0">
                <a:ea typeface="Aptos" panose="020B0004020202020204" pitchFamily="34" charset="0"/>
                <a:cs typeface="Times New Roman" panose="02020603050405020304" pitchFamily="18" charset="0"/>
              </a:rPr>
              <a:t>Select Document Number from the </a:t>
            </a:r>
            <a:r>
              <a:rPr lang="en-US" sz="2800" i="1" kern="100" dirty="0">
                <a:ea typeface="Aptos" panose="020B0004020202020204" pitchFamily="34" charset="0"/>
                <a:cs typeface="Times New Roman" panose="02020603050405020304" pitchFamily="18" charset="0"/>
              </a:rPr>
              <a:t>Additional Selections </a:t>
            </a:r>
            <a:r>
              <a:rPr lang="en-US" sz="2800" kern="100" dirty="0">
                <a:ea typeface="Aptos" panose="020B0004020202020204" pitchFamily="34" charset="0"/>
                <a:cs typeface="Times New Roman" panose="02020603050405020304" pitchFamily="18" charset="0"/>
              </a:rPr>
              <a:t>section.</a:t>
            </a:r>
          </a:p>
          <a:p>
            <a:pPr marR="0">
              <a:spcBef>
                <a:spcPts val="0"/>
              </a:spcBef>
              <a:spcAft>
                <a:spcPts val="800"/>
              </a:spcAft>
            </a:pPr>
            <a:r>
              <a:rPr lang="en-US" sz="2800" kern="100" dirty="0">
                <a:ea typeface="Aptos" panose="020B0004020202020204" pitchFamily="34" charset="0"/>
                <a:cs typeface="Times New Roman" panose="02020603050405020304" pitchFamily="18" charset="0"/>
              </a:rPr>
              <a:t>Then click </a:t>
            </a:r>
            <a:r>
              <a:rPr lang="en-US" sz="2800" b="1" kern="100" dirty="0">
                <a:ea typeface="Aptos" panose="020B0004020202020204" pitchFamily="34" charset="0"/>
                <a:cs typeface="Times New Roman" panose="02020603050405020304" pitchFamily="18" charset="0"/>
              </a:rPr>
              <a:t>Post.</a:t>
            </a:r>
          </a:p>
        </p:txBody>
      </p:sp>
      <p:grpSp>
        <p:nvGrpSpPr>
          <p:cNvPr id="10" name="Group 9" descr="screenshot of clear vendor items app">
            <a:extLst>
              <a:ext uri="{FF2B5EF4-FFF2-40B4-BE49-F238E27FC236}">
                <a16:creationId xmlns:a16="http://schemas.microsoft.com/office/drawing/2014/main" id="{4903FF76-4D68-FCB6-51AC-37ECA634244B}"/>
              </a:ext>
            </a:extLst>
          </p:cNvPr>
          <p:cNvGrpSpPr/>
          <p:nvPr/>
        </p:nvGrpSpPr>
        <p:grpSpPr>
          <a:xfrm>
            <a:off x="4725418" y="1470945"/>
            <a:ext cx="6850941" cy="4807157"/>
            <a:chOff x="4725418" y="1470945"/>
            <a:chExt cx="6850941" cy="4807157"/>
          </a:xfrm>
        </p:grpSpPr>
        <p:pic>
          <p:nvPicPr>
            <p:cNvPr id="6" name="Picture 5">
              <a:extLst>
                <a:ext uri="{FF2B5EF4-FFF2-40B4-BE49-F238E27FC236}">
                  <a16:creationId xmlns:a16="http://schemas.microsoft.com/office/drawing/2014/main" id="{6685CF83-D545-65C9-7778-852BF5F06642}"/>
                </a:ext>
              </a:extLst>
            </p:cNvPr>
            <p:cNvPicPr>
              <a:picLocks noChangeAspect="1"/>
            </p:cNvPicPr>
            <p:nvPr/>
          </p:nvPicPr>
          <p:blipFill rotWithShape="1">
            <a:blip r:embed="rId3"/>
            <a:srcRect t="15492" r="49852" b="10309"/>
            <a:stretch/>
          </p:blipFill>
          <p:spPr>
            <a:xfrm>
              <a:off x="4725418" y="1470945"/>
              <a:ext cx="6743102" cy="4657932"/>
            </a:xfrm>
            <a:prstGeom prst="rect">
              <a:avLst/>
            </a:prstGeom>
            <a:ln w="19050">
              <a:solidFill>
                <a:schemeClr val="accent1"/>
              </a:solidFill>
            </a:ln>
          </p:spPr>
        </p:pic>
        <p:pic>
          <p:nvPicPr>
            <p:cNvPr id="8" name="Picture 7">
              <a:extLst>
                <a:ext uri="{FF2B5EF4-FFF2-40B4-BE49-F238E27FC236}">
                  <a16:creationId xmlns:a16="http://schemas.microsoft.com/office/drawing/2014/main" id="{DEAAF853-4C41-C1E1-62EE-26E9064AE6B8}"/>
                </a:ext>
              </a:extLst>
            </p:cNvPr>
            <p:cNvPicPr>
              <a:picLocks noChangeAspect="1"/>
            </p:cNvPicPr>
            <p:nvPr/>
          </p:nvPicPr>
          <p:blipFill>
            <a:blip r:embed="rId4"/>
            <a:stretch>
              <a:fillRect/>
            </a:stretch>
          </p:blipFill>
          <p:spPr>
            <a:xfrm>
              <a:off x="10852459" y="5763752"/>
              <a:ext cx="723900" cy="514350"/>
            </a:xfrm>
            <a:prstGeom prst="rect">
              <a:avLst/>
            </a:prstGeom>
            <a:ln w="28575">
              <a:solidFill>
                <a:srgbClr val="FF0000"/>
              </a:solidFill>
            </a:ln>
          </p:spPr>
        </p:pic>
        <p:sp>
          <p:nvSpPr>
            <p:cNvPr id="9" name="Rectangle 8">
              <a:extLst>
                <a:ext uri="{FF2B5EF4-FFF2-40B4-BE49-F238E27FC236}">
                  <a16:creationId xmlns:a16="http://schemas.microsoft.com/office/drawing/2014/main" id="{93C5F46E-8BD8-4016-41BA-B66F696FB350}"/>
                </a:ext>
              </a:extLst>
            </p:cNvPr>
            <p:cNvSpPr/>
            <p:nvPr/>
          </p:nvSpPr>
          <p:spPr>
            <a:xfrm>
              <a:off x="4906537" y="3646449"/>
              <a:ext cx="1371600" cy="24532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53</a:t>
            </a:fld>
            <a:endParaRPr lang="en-US" dirty="0"/>
          </a:p>
        </p:txBody>
      </p:sp>
    </p:spTree>
    <p:extLst>
      <p:ext uri="{BB962C8B-B14F-4D97-AF65-F5344CB8AC3E}">
        <p14:creationId xmlns:p14="http://schemas.microsoft.com/office/powerpoint/2010/main" val="1541779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fontScale="90000"/>
          </a:bodyPr>
          <a:lstStyle/>
          <a:p>
            <a:r>
              <a:rPr lang="en-US" dirty="0"/>
              <a:t>Clear Vendor Items – Document Number</a:t>
            </a:r>
          </a:p>
        </p:txBody>
      </p:sp>
      <p:sp>
        <p:nvSpPr>
          <p:cNvPr id="6" name="TextBox 5">
            <a:extLst>
              <a:ext uri="{FF2B5EF4-FFF2-40B4-BE49-F238E27FC236}">
                <a16:creationId xmlns:a16="http://schemas.microsoft.com/office/drawing/2014/main" id="{5C41E1E5-EAE3-74CC-4EFA-B9DAC5FACC74}"/>
              </a:ext>
            </a:extLst>
          </p:cNvPr>
          <p:cNvSpPr txBox="1"/>
          <p:nvPr/>
        </p:nvSpPr>
        <p:spPr>
          <a:xfrm>
            <a:off x="723480" y="1470945"/>
            <a:ext cx="4038091" cy="1815882"/>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Next enter the document number to be cleared in the </a:t>
            </a:r>
            <a:r>
              <a:rPr lang="en-US" sz="2800" b="1" kern="100" dirty="0">
                <a:ea typeface="Aptos" panose="020B0004020202020204" pitchFamily="34" charset="0"/>
                <a:cs typeface="Times New Roman" panose="02020603050405020304" pitchFamily="18" charset="0"/>
              </a:rPr>
              <a:t>From</a:t>
            </a:r>
            <a:r>
              <a:rPr lang="en-US" sz="2800" kern="100" dirty="0">
                <a:ea typeface="Aptos" panose="020B0004020202020204" pitchFamily="34" charset="0"/>
                <a:cs typeface="Times New Roman" panose="02020603050405020304" pitchFamily="18" charset="0"/>
              </a:rPr>
              <a:t> column. Then click </a:t>
            </a:r>
            <a:r>
              <a:rPr lang="en-US" sz="2800" b="1" kern="100" dirty="0">
                <a:ea typeface="Aptos" panose="020B0004020202020204" pitchFamily="34" charset="0"/>
                <a:cs typeface="Times New Roman" panose="02020603050405020304" pitchFamily="18" charset="0"/>
              </a:rPr>
              <a:t>Post </a:t>
            </a:r>
            <a:r>
              <a:rPr lang="en-US" sz="2800" kern="100" dirty="0">
                <a:ea typeface="Aptos" panose="020B0004020202020204" pitchFamily="34" charset="0"/>
                <a:cs typeface="Times New Roman" panose="02020603050405020304" pitchFamily="18" charset="0"/>
              </a:rPr>
              <a:t>again.</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54</a:t>
            </a:fld>
            <a:endParaRPr lang="en-US" dirty="0"/>
          </a:p>
        </p:txBody>
      </p:sp>
      <p:grpSp>
        <p:nvGrpSpPr>
          <p:cNvPr id="8" name="Group 7" descr="screenshot of clear vendor items app">
            <a:extLst>
              <a:ext uri="{FF2B5EF4-FFF2-40B4-BE49-F238E27FC236}">
                <a16:creationId xmlns:a16="http://schemas.microsoft.com/office/drawing/2014/main" id="{70785523-1905-0F4F-93E8-F5C552B7D08E}"/>
              </a:ext>
            </a:extLst>
          </p:cNvPr>
          <p:cNvGrpSpPr/>
          <p:nvPr/>
        </p:nvGrpSpPr>
        <p:grpSpPr>
          <a:xfrm>
            <a:off x="5148591" y="1316192"/>
            <a:ext cx="6561983" cy="5297333"/>
            <a:chOff x="5148591" y="1316192"/>
            <a:chExt cx="6561983" cy="5297333"/>
          </a:xfrm>
        </p:grpSpPr>
        <p:pic>
          <p:nvPicPr>
            <p:cNvPr id="5" name="Picture 4">
              <a:extLst>
                <a:ext uri="{FF2B5EF4-FFF2-40B4-BE49-F238E27FC236}">
                  <a16:creationId xmlns:a16="http://schemas.microsoft.com/office/drawing/2014/main" id="{7F587E18-5A80-31EA-8E70-FBB0546D80BC}"/>
                </a:ext>
              </a:extLst>
            </p:cNvPr>
            <p:cNvPicPr>
              <a:picLocks noChangeAspect="1"/>
            </p:cNvPicPr>
            <p:nvPr/>
          </p:nvPicPr>
          <p:blipFill rotWithShape="1">
            <a:blip r:embed="rId3"/>
            <a:srcRect r="45759" b="8614"/>
            <a:stretch/>
          </p:blipFill>
          <p:spPr>
            <a:xfrm>
              <a:off x="5148591" y="1316192"/>
              <a:ext cx="6319929" cy="5151168"/>
            </a:xfrm>
            <a:prstGeom prst="rect">
              <a:avLst/>
            </a:prstGeom>
            <a:ln w="19050">
              <a:solidFill>
                <a:schemeClr val="accent1"/>
              </a:solidFill>
            </a:ln>
          </p:spPr>
        </p:pic>
        <p:pic>
          <p:nvPicPr>
            <p:cNvPr id="3" name="Picture 2">
              <a:extLst>
                <a:ext uri="{FF2B5EF4-FFF2-40B4-BE49-F238E27FC236}">
                  <a16:creationId xmlns:a16="http://schemas.microsoft.com/office/drawing/2014/main" id="{19CD0E68-8122-7FC4-AA68-4C89D96C8441}"/>
                </a:ext>
              </a:extLst>
            </p:cNvPr>
            <p:cNvPicPr>
              <a:picLocks noChangeAspect="1"/>
            </p:cNvPicPr>
            <p:nvPr/>
          </p:nvPicPr>
          <p:blipFill>
            <a:blip r:embed="rId4"/>
            <a:stretch>
              <a:fillRect/>
            </a:stretch>
          </p:blipFill>
          <p:spPr>
            <a:xfrm>
              <a:off x="10986674" y="6099175"/>
              <a:ext cx="723900" cy="514350"/>
            </a:xfrm>
            <a:prstGeom prst="rect">
              <a:avLst/>
            </a:prstGeom>
            <a:ln w="28575">
              <a:solidFill>
                <a:srgbClr val="FF0000"/>
              </a:solidFill>
            </a:ln>
          </p:spPr>
        </p:pic>
        <p:sp>
          <p:nvSpPr>
            <p:cNvPr id="7" name="Rectangle 6">
              <a:extLst>
                <a:ext uri="{FF2B5EF4-FFF2-40B4-BE49-F238E27FC236}">
                  <a16:creationId xmlns:a16="http://schemas.microsoft.com/office/drawing/2014/main" id="{F84C9DF3-B07F-8D3B-304E-85DB1438741D}"/>
                </a:ext>
              </a:extLst>
            </p:cNvPr>
            <p:cNvSpPr/>
            <p:nvPr/>
          </p:nvSpPr>
          <p:spPr>
            <a:xfrm>
              <a:off x="5296830" y="3925230"/>
              <a:ext cx="903248" cy="43489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45075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089814" y="290719"/>
            <a:ext cx="9416057" cy="850432"/>
          </a:xfrm>
        </p:spPr>
        <p:txBody>
          <a:bodyPr>
            <a:noAutofit/>
          </a:bodyPr>
          <a:lstStyle/>
          <a:p>
            <a:r>
              <a:rPr lang="en-US" sz="3800" dirty="0"/>
              <a:t>Clear Vendor Items – Process Open Item Screen</a:t>
            </a:r>
          </a:p>
        </p:txBody>
      </p:sp>
      <p:sp>
        <p:nvSpPr>
          <p:cNvPr id="3" name="TextBox 2">
            <a:extLst>
              <a:ext uri="{FF2B5EF4-FFF2-40B4-BE49-F238E27FC236}">
                <a16:creationId xmlns:a16="http://schemas.microsoft.com/office/drawing/2014/main" id="{62D0C89E-426F-D082-5A94-FDF912EB907D}"/>
              </a:ext>
            </a:extLst>
          </p:cNvPr>
          <p:cNvSpPr txBox="1"/>
          <p:nvPr/>
        </p:nvSpPr>
        <p:spPr>
          <a:xfrm>
            <a:off x="389910" y="1504606"/>
            <a:ext cx="3690600" cy="3970318"/>
          </a:xfrm>
          <a:prstGeom prst="rect">
            <a:avLst/>
          </a:prstGeom>
          <a:noFill/>
        </p:spPr>
        <p:txBody>
          <a:bodyPr wrap="square" lIns="91440" tIns="45720" rIns="91440" bIns="45720" anchor="t">
            <a:spAutoFit/>
          </a:bodyPr>
          <a:lstStyle/>
          <a:p>
            <a:pPr>
              <a:defRPr/>
            </a:pPr>
            <a:r>
              <a:rPr lang="en-US" sz="2800" kern="100" dirty="0">
                <a:solidFill>
                  <a:prstClr val="black"/>
                </a:solidFill>
                <a:latin typeface="Calibri" panose="020F0502020204030204"/>
                <a:ea typeface="Aptos" panose="020B0004020202020204" pitchFamily="34" charset="0"/>
                <a:cs typeface="Calibri"/>
              </a:rPr>
              <a:t>View of </a:t>
            </a:r>
            <a:r>
              <a:rPr lang="en-US" sz="2800" b="1" kern="100" dirty="0">
                <a:solidFill>
                  <a:prstClr val="black"/>
                </a:solidFill>
                <a:latin typeface="Calibri" panose="020F0502020204030204"/>
                <a:ea typeface="Aptos" panose="020B0004020202020204" pitchFamily="34" charset="0"/>
                <a:cs typeface="Calibri"/>
              </a:rPr>
              <a:t>Process Open Item</a:t>
            </a:r>
            <a:r>
              <a:rPr lang="en-US" sz="2800" kern="100" dirty="0">
                <a:solidFill>
                  <a:prstClr val="black"/>
                </a:solidFill>
                <a:latin typeface="Calibri" panose="020F0502020204030204"/>
                <a:ea typeface="Aptos" panose="020B0004020202020204" pitchFamily="34" charset="0"/>
                <a:cs typeface="Calibri"/>
              </a:rPr>
              <a:t> screen showing to which billing document that collection is being applied. There is no remaining amount in the </a:t>
            </a:r>
            <a:r>
              <a:rPr lang="en-US" sz="2800" b="1" kern="100" dirty="0">
                <a:solidFill>
                  <a:prstClr val="black"/>
                </a:solidFill>
                <a:latin typeface="Calibri" panose="020F0502020204030204"/>
                <a:ea typeface="Aptos" panose="020B0004020202020204" pitchFamily="34" charset="0"/>
                <a:cs typeface="Calibri"/>
              </a:rPr>
              <a:t>Not Assigned</a:t>
            </a:r>
            <a:r>
              <a:rPr lang="en-US" sz="2800" kern="100" dirty="0">
                <a:solidFill>
                  <a:prstClr val="black"/>
                </a:solidFill>
                <a:latin typeface="Calibri" panose="020F0502020204030204"/>
                <a:ea typeface="Aptos" panose="020B0004020202020204" pitchFamily="34" charset="0"/>
                <a:cs typeface="Calibri"/>
              </a:rPr>
              <a:t> field. </a:t>
            </a:r>
          </a:p>
          <a:p>
            <a:pPr marL="0" marR="0" lvl="0" indent="0" algn="l" defTabSz="914400">
              <a:lnSpc>
                <a:spcPct val="100000"/>
              </a:lnSpc>
              <a:spcBef>
                <a:spcPts val="0"/>
              </a:spcBef>
              <a:buClrTx/>
              <a:buSzTx/>
              <a:buFontTx/>
              <a:buNone/>
              <a:tabLst/>
              <a:defRPr/>
            </a:pPr>
            <a:endParaRPr lang="en-US" sz="280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pic>
        <p:nvPicPr>
          <p:cNvPr id="5" name="Picture 4" descr="screenshot of clear vendor items app">
            <a:extLst>
              <a:ext uri="{FF2B5EF4-FFF2-40B4-BE49-F238E27FC236}">
                <a16:creationId xmlns:a16="http://schemas.microsoft.com/office/drawing/2014/main" id="{8AC341C9-11F7-72EF-6936-D676776457E1}"/>
              </a:ext>
            </a:extLst>
          </p:cNvPr>
          <p:cNvPicPr>
            <a:picLocks noChangeAspect="1"/>
          </p:cNvPicPr>
          <p:nvPr/>
        </p:nvPicPr>
        <p:blipFill rotWithShape="1">
          <a:blip r:embed="rId3"/>
          <a:srcRect r="30636"/>
          <a:stretch/>
        </p:blipFill>
        <p:spPr>
          <a:xfrm>
            <a:off x="4309111" y="1228362"/>
            <a:ext cx="7589520" cy="5380582"/>
          </a:xfrm>
          <a:prstGeom prst="rect">
            <a:avLst/>
          </a:prstGeom>
          <a:ln w="19050">
            <a:solidFill>
              <a:schemeClr val="accent1"/>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55</a:t>
            </a:fld>
            <a:endParaRPr lang="en-US" dirty="0"/>
          </a:p>
        </p:txBody>
      </p:sp>
    </p:spTree>
    <p:extLst>
      <p:ext uri="{BB962C8B-B14F-4D97-AF65-F5344CB8AC3E}">
        <p14:creationId xmlns:p14="http://schemas.microsoft.com/office/powerpoint/2010/main" val="38314964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145578" y="290243"/>
            <a:ext cx="8836622" cy="913342"/>
          </a:xfrm>
        </p:spPr>
        <p:txBody>
          <a:bodyPr>
            <a:normAutofit fontScale="90000"/>
          </a:bodyPr>
          <a:lstStyle/>
          <a:p>
            <a:r>
              <a:rPr lang="en-US" dirty="0"/>
              <a:t>Clear Vendor Items – Posted </a:t>
            </a:r>
            <a:r>
              <a:rPr lang="en-US" dirty="0" err="1"/>
              <a:t>Sucessfully</a:t>
            </a:r>
            <a:endParaRPr lang="en-US" dirty="0"/>
          </a:p>
        </p:txBody>
      </p:sp>
      <p:grpSp>
        <p:nvGrpSpPr>
          <p:cNvPr id="3" name="Group 2" descr="screenshot of clear vendor items app">
            <a:extLst>
              <a:ext uri="{FF2B5EF4-FFF2-40B4-BE49-F238E27FC236}">
                <a16:creationId xmlns:a16="http://schemas.microsoft.com/office/drawing/2014/main" id="{23052EBD-1541-A6B5-6899-48292F0A0BB4}"/>
              </a:ext>
            </a:extLst>
          </p:cNvPr>
          <p:cNvGrpSpPr/>
          <p:nvPr/>
        </p:nvGrpSpPr>
        <p:grpSpPr>
          <a:xfrm>
            <a:off x="1087843" y="1376787"/>
            <a:ext cx="8386762" cy="5162125"/>
            <a:chOff x="1152525" y="1194225"/>
            <a:chExt cx="8386762" cy="5162125"/>
          </a:xfrm>
        </p:grpSpPr>
        <p:pic>
          <p:nvPicPr>
            <p:cNvPr id="6" name="Picture 5">
              <a:extLst>
                <a:ext uri="{FF2B5EF4-FFF2-40B4-BE49-F238E27FC236}">
                  <a16:creationId xmlns:a16="http://schemas.microsoft.com/office/drawing/2014/main" id="{DE595847-03DB-1E4E-3D4B-D312F9D7227F}"/>
                </a:ext>
              </a:extLst>
            </p:cNvPr>
            <p:cNvPicPr>
              <a:picLocks noChangeAspect="1"/>
            </p:cNvPicPr>
            <p:nvPr/>
          </p:nvPicPr>
          <p:blipFill rotWithShape="1">
            <a:blip r:embed="rId3"/>
            <a:srcRect r="49215"/>
            <a:stretch/>
          </p:blipFill>
          <p:spPr>
            <a:xfrm>
              <a:off x="1152525" y="1194225"/>
              <a:ext cx="5291951" cy="5162125"/>
            </a:xfrm>
            <a:prstGeom prst="rect">
              <a:avLst/>
            </a:prstGeom>
            <a:ln w="19050">
              <a:solidFill>
                <a:schemeClr val="accent1"/>
              </a:solidFill>
            </a:ln>
          </p:spPr>
        </p:pic>
        <p:pic>
          <p:nvPicPr>
            <p:cNvPr id="5" name="Picture 4">
              <a:extLst>
                <a:ext uri="{FF2B5EF4-FFF2-40B4-BE49-F238E27FC236}">
                  <a16:creationId xmlns:a16="http://schemas.microsoft.com/office/drawing/2014/main" id="{293B500C-E72E-EF9A-00F8-8E651A54175E}"/>
                </a:ext>
              </a:extLst>
            </p:cNvPr>
            <p:cNvPicPr>
              <a:picLocks noChangeAspect="1"/>
            </p:cNvPicPr>
            <p:nvPr/>
          </p:nvPicPr>
          <p:blipFill>
            <a:blip r:embed="rId4"/>
            <a:stretch>
              <a:fillRect/>
            </a:stretch>
          </p:blipFill>
          <p:spPr>
            <a:xfrm>
              <a:off x="5167312" y="4329112"/>
              <a:ext cx="4371975" cy="352425"/>
            </a:xfrm>
            <a:prstGeom prst="rect">
              <a:avLst/>
            </a:prstGeom>
          </p:spPr>
        </p:pic>
        <p:sp>
          <p:nvSpPr>
            <p:cNvPr id="7" name="Rectangle 6">
              <a:extLst>
                <a:ext uri="{FF2B5EF4-FFF2-40B4-BE49-F238E27FC236}">
                  <a16:creationId xmlns:a16="http://schemas.microsoft.com/office/drawing/2014/main" id="{2434AD61-A754-8931-945E-F77B838C8B36}"/>
                </a:ext>
              </a:extLst>
            </p:cNvPr>
            <p:cNvSpPr/>
            <p:nvPr/>
          </p:nvSpPr>
          <p:spPr>
            <a:xfrm>
              <a:off x="5167312" y="4329112"/>
              <a:ext cx="4371975" cy="3524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8D8C16AB-254C-6927-68EC-73F5DE5ECD93}"/>
                </a:ext>
              </a:extLst>
            </p:cNvPr>
            <p:cNvCxnSpPr/>
            <p:nvPr/>
          </p:nvCxnSpPr>
          <p:spPr>
            <a:xfrm flipV="1">
              <a:off x="3888509" y="4776274"/>
              <a:ext cx="1278803" cy="1328962"/>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56</a:t>
            </a:fld>
            <a:endParaRPr lang="en-US" dirty="0"/>
          </a:p>
        </p:txBody>
      </p:sp>
      <p:sp>
        <p:nvSpPr>
          <p:cNvPr id="8" name="TextBox 7">
            <a:extLst>
              <a:ext uri="{FF2B5EF4-FFF2-40B4-BE49-F238E27FC236}">
                <a16:creationId xmlns:a16="http://schemas.microsoft.com/office/drawing/2014/main" id="{9F72F363-FB9B-0330-F416-F94D0CD35D12}"/>
              </a:ext>
            </a:extLst>
          </p:cNvPr>
          <p:cNvSpPr txBox="1"/>
          <p:nvPr/>
        </p:nvSpPr>
        <p:spPr>
          <a:xfrm>
            <a:off x="6690232" y="1682288"/>
            <a:ext cx="4133712"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buClrTx/>
              <a:buSzTx/>
              <a:buFontTx/>
              <a:buNone/>
              <a:tabLst/>
              <a:defRPr/>
            </a:pPr>
            <a:r>
              <a:rPr lang="en-US" sz="2800" kern="100" dirty="0">
                <a:solidFill>
                  <a:prstClr val="black"/>
                </a:solidFill>
                <a:latin typeface="Calibri" panose="020F0502020204030204"/>
                <a:ea typeface="Aptos" panose="020B0004020202020204" pitchFamily="34" charset="0"/>
                <a:cs typeface="Times New Roman" panose="02020603050405020304" pitchFamily="18" charset="0"/>
              </a:rPr>
              <a:t>The document</a:t>
            </a:r>
            <a:r>
              <a:rPr kumimoji="0" lang="en-US" sz="2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has been posted successfully.</a:t>
            </a:r>
            <a:endParaRPr kumimoji="0" lang="en-US" sz="28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81249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fontScale="90000"/>
          </a:bodyPr>
          <a:lstStyle/>
          <a:p>
            <a:r>
              <a:rPr lang="en-US" dirty="0"/>
              <a:t>Clear Vendor Items – Cleared Document</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57</a:t>
            </a:fld>
            <a:endParaRPr lang="en-US" dirty="0"/>
          </a:p>
        </p:txBody>
      </p:sp>
      <p:grpSp>
        <p:nvGrpSpPr>
          <p:cNvPr id="3" name="Group 2" descr="screenshot of clear vendor items app">
            <a:extLst>
              <a:ext uri="{FF2B5EF4-FFF2-40B4-BE49-F238E27FC236}">
                <a16:creationId xmlns:a16="http://schemas.microsoft.com/office/drawing/2014/main" id="{A7645CA0-A41F-7699-1650-7E39489864DB}"/>
              </a:ext>
            </a:extLst>
          </p:cNvPr>
          <p:cNvGrpSpPr/>
          <p:nvPr/>
        </p:nvGrpSpPr>
        <p:grpSpPr>
          <a:xfrm>
            <a:off x="636979" y="2264735"/>
            <a:ext cx="10716821" cy="3556202"/>
            <a:chOff x="636979" y="1997147"/>
            <a:chExt cx="10716821" cy="3823790"/>
          </a:xfrm>
        </p:grpSpPr>
        <p:pic>
          <p:nvPicPr>
            <p:cNvPr id="8" name="Picture 7">
              <a:extLst>
                <a:ext uri="{FF2B5EF4-FFF2-40B4-BE49-F238E27FC236}">
                  <a16:creationId xmlns:a16="http://schemas.microsoft.com/office/drawing/2014/main" id="{F45DE783-6676-6DAA-9D45-D80B0D05EDDC}"/>
                </a:ext>
              </a:extLst>
            </p:cNvPr>
            <p:cNvPicPr>
              <a:picLocks noChangeAspect="1"/>
            </p:cNvPicPr>
            <p:nvPr/>
          </p:nvPicPr>
          <p:blipFill rotWithShape="1">
            <a:blip r:embed="rId3"/>
            <a:srcRect r="1843" b="4406"/>
            <a:stretch/>
          </p:blipFill>
          <p:spPr>
            <a:xfrm>
              <a:off x="636979" y="1997147"/>
              <a:ext cx="10716821" cy="3823790"/>
            </a:xfrm>
            <a:prstGeom prst="rect">
              <a:avLst/>
            </a:prstGeom>
            <a:ln w="19050">
              <a:solidFill>
                <a:schemeClr val="accent1"/>
              </a:solidFill>
            </a:ln>
          </p:spPr>
        </p:pic>
        <p:sp>
          <p:nvSpPr>
            <p:cNvPr id="7" name="Rectangle 6">
              <a:extLst>
                <a:ext uri="{FF2B5EF4-FFF2-40B4-BE49-F238E27FC236}">
                  <a16:creationId xmlns:a16="http://schemas.microsoft.com/office/drawing/2014/main" id="{2434AD61-A754-8931-945E-F77B838C8B36}"/>
                </a:ext>
              </a:extLst>
            </p:cNvPr>
            <p:cNvSpPr/>
            <p:nvPr/>
          </p:nvSpPr>
          <p:spPr>
            <a:xfrm>
              <a:off x="4696258" y="4646074"/>
              <a:ext cx="6091815" cy="9144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A586C812-893D-A1F0-0FA5-4B5FDE42A87D}"/>
              </a:ext>
            </a:extLst>
          </p:cNvPr>
          <p:cNvSpPr txBox="1"/>
          <p:nvPr/>
        </p:nvSpPr>
        <p:spPr>
          <a:xfrm>
            <a:off x="1235730" y="1330773"/>
            <a:ext cx="91735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buClrTx/>
              <a:buSzTx/>
              <a:buFontTx/>
              <a:buNone/>
              <a:tabLst/>
              <a:defRPr/>
            </a:pPr>
            <a:r>
              <a:rPr kumimoji="0" lang="en-US" sz="2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Display of the original document and the cleared document.</a:t>
            </a:r>
            <a:endParaRPr kumimoji="0" lang="en-US" sz="28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4388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D77301-7B8C-B5D2-2C9C-8561FF933E18}"/>
              </a:ext>
            </a:extLst>
          </p:cNvPr>
          <p:cNvSpPr>
            <a:spLocks noGrp="1"/>
          </p:cNvSpPr>
          <p:nvPr>
            <p:ph type="sldNum" sz="quarter" idx="12"/>
          </p:nvPr>
        </p:nvSpPr>
        <p:spPr/>
        <p:txBody>
          <a:bodyPr/>
          <a:lstStyle/>
          <a:p>
            <a:fld id="{D74DC2E0-E28C-44A5-89B3-2B91385C7BB1}" type="slidenum">
              <a:rPr lang="en-US" smtClean="0"/>
              <a:t>58</a:t>
            </a:fld>
            <a:endParaRPr lang="en-US" dirty="0"/>
          </a:p>
        </p:txBody>
      </p:sp>
      <p:sp>
        <p:nvSpPr>
          <p:cNvPr id="6" name="Title 5">
            <a:extLst>
              <a:ext uri="{FF2B5EF4-FFF2-40B4-BE49-F238E27FC236}">
                <a16:creationId xmlns:a16="http://schemas.microsoft.com/office/drawing/2014/main" id="{F52F3752-DE56-AC19-EA72-CB0AD15129D9}"/>
              </a:ext>
            </a:extLst>
          </p:cNvPr>
          <p:cNvSpPr>
            <a:spLocks noGrp="1"/>
          </p:cNvSpPr>
          <p:nvPr>
            <p:ph type="title" idx="4294967295"/>
          </p:nvPr>
        </p:nvSpPr>
        <p:spPr>
          <a:xfrm>
            <a:off x="0" y="6356350"/>
            <a:ext cx="12192000" cy="492711"/>
          </a:xfrm>
          <a:prstGeom prst="rect">
            <a:avLst/>
          </a:prstGeom>
          <a:solidFill>
            <a:srgbClr val="00C057"/>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Bahnschrift Light" panose="020B0502040204020203" pitchFamily="34" charset="0"/>
                <a:ea typeface="+mn-ea"/>
                <a:cs typeface="+mn-cs"/>
              </a:rPr>
              <a:t>FINANCIAL TRAINING FORUM                                                          JULY 2024</a:t>
            </a:r>
          </a:p>
        </p:txBody>
      </p:sp>
      <p:pic>
        <p:nvPicPr>
          <p:cNvPr id="7" name="Picture 6" descr="Decorative graphic with questions printed on it">
            <a:extLst>
              <a:ext uri="{FF2B5EF4-FFF2-40B4-BE49-F238E27FC236}">
                <a16:creationId xmlns:a16="http://schemas.microsoft.com/office/drawing/2014/main" id="{BC83F432-4E1C-21A9-F431-C859EC9AD923}"/>
              </a:ext>
            </a:extLst>
          </p:cNvPr>
          <p:cNvPicPr>
            <a:picLocks noChangeAspect="1"/>
          </p:cNvPicPr>
          <p:nvPr/>
        </p:nvPicPr>
        <p:blipFill>
          <a:blip r:embed="rId2"/>
          <a:stretch>
            <a:fillRect/>
          </a:stretch>
        </p:blipFill>
        <p:spPr>
          <a:xfrm>
            <a:off x="1828799" y="1295399"/>
            <a:ext cx="8534402" cy="4267201"/>
          </a:xfrm>
          <a:prstGeom prst="rect">
            <a:avLst/>
          </a:prstGeom>
        </p:spPr>
      </p:pic>
    </p:spTree>
    <p:extLst>
      <p:ext uri="{BB962C8B-B14F-4D97-AF65-F5344CB8AC3E}">
        <p14:creationId xmlns:p14="http://schemas.microsoft.com/office/powerpoint/2010/main" val="85560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889B-D7F0-09E1-BFF2-B3EE5B81BE10}"/>
              </a:ext>
            </a:extLst>
          </p:cNvPr>
          <p:cNvSpPr>
            <a:spLocks noGrp="1"/>
          </p:cNvSpPr>
          <p:nvPr>
            <p:ph type="title"/>
          </p:nvPr>
        </p:nvSpPr>
        <p:spPr/>
        <p:txBody>
          <a:bodyPr>
            <a:normAutofit/>
          </a:bodyPr>
          <a:lstStyle/>
          <a:p>
            <a:r>
              <a:rPr lang="en-US" dirty="0"/>
              <a:t>Presenter</a:t>
            </a:r>
          </a:p>
        </p:txBody>
      </p:sp>
      <p:sp>
        <p:nvSpPr>
          <p:cNvPr id="3" name="Content Placeholder 2">
            <a:extLst>
              <a:ext uri="{FF2B5EF4-FFF2-40B4-BE49-F238E27FC236}">
                <a16:creationId xmlns:a16="http://schemas.microsoft.com/office/drawing/2014/main" id="{E74FB7BE-B44A-7FFE-3B75-D590CF583FC5}"/>
              </a:ext>
            </a:extLst>
          </p:cNvPr>
          <p:cNvSpPr>
            <a:spLocks noGrp="1"/>
          </p:cNvSpPr>
          <p:nvPr>
            <p:ph idx="1"/>
          </p:nvPr>
        </p:nvSpPr>
        <p:spPr/>
        <p:txBody>
          <a:bodyPr vert="horz" lIns="91440" tIns="45720" rIns="91440" bIns="45720" rtlCol="0" anchor="t">
            <a:normAutofit/>
          </a:bodyPr>
          <a:lstStyle/>
          <a:p>
            <a:pPr marL="0" indent="0">
              <a:buNone/>
            </a:pPr>
            <a:r>
              <a:rPr lang="en-US" b="1" dirty="0"/>
              <a:t>Timothy “Tim” Ross</a:t>
            </a:r>
            <a:endParaRPr lang="en-US" b="1" dirty="0">
              <a:cs typeface="Calibri"/>
            </a:endParaRPr>
          </a:p>
          <a:p>
            <a:pPr marL="0" indent="0">
              <a:buNone/>
            </a:pPr>
            <a:endParaRPr lang="en-US" dirty="0"/>
          </a:p>
          <a:p>
            <a:pPr marL="0" indent="0">
              <a:buNone/>
            </a:pPr>
            <a:r>
              <a:rPr lang="en-US" dirty="0"/>
              <a:t>Tim is the Treasury Services Branch Chief and a Certified Government Financial Manager. The four sections in the Treasury Services Branch process the collections and disbursements for most USDA agencies and its federal and non-federal customers and vendors. Tim started with USDA in June 2015 and brought 25 years of accounting experience working for publicly traded and privately held companies.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B8D656C-8D40-A588-1E54-6C875766F0F1}"/>
              </a:ext>
            </a:extLst>
          </p:cNvPr>
          <p:cNvSpPr>
            <a:spLocks noGrp="1"/>
          </p:cNvSpPr>
          <p:nvPr>
            <p:ph type="sldNum" sz="quarter" idx="12"/>
          </p:nvPr>
        </p:nvSpPr>
        <p:spPr/>
        <p:txBody>
          <a:bodyPr/>
          <a:lstStyle/>
          <a:p>
            <a:fld id="{D74DC2E0-E28C-44A5-89B3-2B91385C7BB1}" type="slidenum">
              <a:rPr lang="en-US" smtClean="0"/>
              <a:t>6</a:t>
            </a:fld>
            <a:endParaRPr lang="en-US" dirty="0"/>
          </a:p>
        </p:txBody>
      </p:sp>
    </p:spTree>
    <p:extLst>
      <p:ext uri="{BB962C8B-B14F-4D97-AF65-F5344CB8AC3E}">
        <p14:creationId xmlns:p14="http://schemas.microsoft.com/office/powerpoint/2010/main" val="174657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Training Objectives</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838200" y="1283855"/>
            <a:ext cx="10515600" cy="4893108"/>
          </a:xfrm>
        </p:spPr>
        <p:txBody>
          <a:bodyPr>
            <a:normAutofit lnSpcReduction="10000"/>
          </a:bodyPr>
          <a:lstStyle/>
          <a:p>
            <a:pPr marL="0" marR="0" indent="0">
              <a:lnSpc>
                <a:spcPct val="107000"/>
              </a:lnSpc>
              <a:spcBef>
                <a:spcPts val="0"/>
              </a:spcBef>
              <a:spcAft>
                <a:spcPts val="800"/>
              </a:spcAft>
              <a:buNone/>
            </a:pPr>
            <a:r>
              <a:rPr lang="en-US" sz="2600" kern="100" dirty="0">
                <a:effectLst/>
                <a:ea typeface="Aptos" panose="020B0004020202020204" pitchFamily="34" charset="0"/>
                <a:cs typeface="Times New Roman" panose="02020603050405020304" pitchFamily="18" charset="0"/>
              </a:rPr>
              <a:t>Upon completion of this training, participants will be familiar with the following web-based Fiori applications:</a:t>
            </a:r>
          </a:p>
          <a:p>
            <a:pPr marL="914400" lvl="2">
              <a:lnSpc>
                <a:spcPct val="107000"/>
              </a:lnSpc>
              <a:spcBef>
                <a:spcPts val="0"/>
              </a:spcBef>
              <a:spcAft>
                <a:spcPts val="800"/>
              </a:spcAft>
            </a:pPr>
            <a:r>
              <a:rPr lang="en-US" sz="2400" kern="100" dirty="0">
                <a:effectLst/>
                <a:ea typeface="Aptos" panose="020B0004020202020204" pitchFamily="34" charset="0"/>
                <a:cs typeface="Times New Roman" panose="02020603050405020304" pitchFamily="18" charset="0"/>
              </a:rPr>
              <a:t>Vendor Line-Item Display</a:t>
            </a:r>
          </a:p>
          <a:p>
            <a:pPr marL="914400" lvl="2">
              <a:lnSpc>
                <a:spcPct val="107000"/>
              </a:lnSpc>
              <a:spcBef>
                <a:spcPts val="0"/>
              </a:spcBef>
              <a:spcAft>
                <a:spcPts val="800"/>
              </a:spcAft>
            </a:pPr>
            <a:r>
              <a:rPr lang="en-US" sz="2400" kern="100" dirty="0">
                <a:effectLst/>
                <a:ea typeface="Aptos" panose="020B0004020202020204" pitchFamily="34" charset="0"/>
                <a:cs typeface="Times New Roman" panose="02020603050405020304" pitchFamily="18" charset="0"/>
              </a:rPr>
              <a:t>Create &amp; Park a Vendor Invoice</a:t>
            </a:r>
          </a:p>
          <a:p>
            <a:pPr marL="914400" lvl="2">
              <a:lnSpc>
                <a:spcPct val="107000"/>
              </a:lnSpc>
              <a:spcBef>
                <a:spcPts val="0"/>
              </a:spcBef>
              <a:spcAft>
                <a:spcPts val="800"/>
              </a:spcAft>
            </a:pPr>
            <a:r>
              <a:rPr lang="en-US" sz="2400" kern="100" dirty="0">
                <a:effectLst/>
                <a:ea typeface="Aptos" panose="020B0004020202020204" pitchFamily="34" charset="0"/>
                <a:cs typeface="Times New Roman" panose="02020603050405020304" pitchFamily="18" charset="0"/>
              </a:rPr>
              <a:t>Post Parked Documents</a:t>
            </a:r>
          </a:p>
          <a:p>
            <a:pPr marL="914400" lvl="2">
              <a:lnSpc>
                <a:spcPct val="107000"/>
              </a:lnSpc>
              <a:spcBef>
                <a:spcPts val="0"/>
              </a:spcBef>
              <a:spcAft>
                <a:spcPts val="800"/>
              </a:spcAft>
            </a:pPr>
            <a:r>
              <a:rPr lang="en-US" sz="2400" kern="100" dirty="0">
                <a:ea typeface="Aptos" panose="020B0004020202020204" pitchFamily="34" charset="0"/>
                <a:cs typeface="Times New Roman" panose="02020603050405020304" pitchFamily="18" charset="0"/>
              </a:rPr>
              <a:t>Create &amp; Park a Vendor Credit Memo </a:t>
            </a:r>
            <a:endParaRPr lang="en-US" sz="2400" kern="100" dirty="0">
              <a:effectLst/>
              <a:ea typeface="Aptos" panose="020B0004020202020204" pitchFamily="34" charset="0"/>
              <a:cs typeface="Times New Roman" panose="02020603050405020304" pitchFamily="18" charset="0"/>
            </a:endParaRPr>
          </a:p>
          <a:p>
            <a:pPr marL="914400" lvl="2">
              <a:lnSpc>
                <a:spcPct val="107000"/>
              </a:lnSpc>
              <a:spcBef>
                <a:spcPts val="0"/>
              </a:spcBef>
              <a:spcAft>
                <a:spcPts val="800"/>
              </a:spcAft>
            </a:pPr>
            <a:r>
              <a:rPr lang="en-US" sz="2400" kern="100" dirty="0">
                <a:effectLst/>
                <a:ea typeface="Aptos" panose="020B0004020202020204" pitchFamily="34" charset="0"/>
                <a:cs typeface="Times New Roman" panose="02020603050405020304" pitchFamily="18" charset="0"/>
              </a:rPr>
              <a:t>Post Incoming Payment</a:t>
            </a:r>
          </a:p>
          <a:p>
            <a:pPr marL="914400" lvl="2">
              <a:lnSpc>
                <a:spcPct val="107000"/>
              </a:lnSpc>
              <a:spcBef>
                <a:spcPts val="0"/>
              </a:spcBef>
              <a:spcAft>
                <a:spcPts val="800"/>
              </a:spcAft>
            </a:pPr>
            <a:r>
              <a:rPr lang="en-US" sz="2400" kern="100" dirty="0">
                <a:effectLst/>
                <a:ea typeface="Aptos" panose="020B0004020202020204" pitchFamily="34" charset="0"/>
                <a:cs typeface="Times New Roman" panose="02020603050405020304" pitchFamily="18" charset="0"/>
              </a:rPr>
              <a:t>Reset Cleared Items</a:t>
            </a:r>
          </a:p>
          <a:p>
            <a:pPr marL="914400" lvl="2">
              <a:lnSpc>
                <a:spcPct val="107000"/>
              </a:lnSpc>
              <a:spcBef>
                <a:spcPts val="0"/>
              </a:spcBef>
              <a:spcAft>
                <a:spcPts val="800"/>
              </a:spcAft>
            </a:pPr>
            <a:r>
              <a:rPr lang="en-US" sz="2400" kern="100" dirty="0">
                <a:effectLst/>
                <a:ea typeface="Aptos" panose="020B0004020202020204" pitchFamily="34" charset="0"/>
                <a:cs typeface="Times New Roman" panose="02020603050405020304" pitchFamily="18" charset="0"/>
              </a:rPr>
              <a:t>Reverse FI Document</a:t>
            </a:r>
          </a:p>
          <a:p>
            <a:pPr marL="914400" lvl="2">
              <a:lnSpc>
                <a:spcPct val="107000"/>
              </a:lnSpc>
              <a:spcBef>
                <a:spcPts val="0"/>
              </a:spcBef>
              <a:spcAft>
                <a:spcPts val="800"/>
              </a:spcAft>
            </a:pPr>
            <a:r>
              <a:rPr lang="en-US" sz="2400" kern="100" dirty="0">
                <a:effectLst/>
                <a:ea typeface="Aptos" panose="020B0004020202020204" pitchFamily="34" charset="0"/>
                <a:cs typeface="Times New Roman" panose="02020603050405020304" pitchFamily="18" charset="0"/>
              </a:rPr>
              <a:t>Clear Vendor Items</a:t>
            </a:r>
          </a:p>
          <a:p>
            <a:endParaRPr lang="en-US"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7</a:t>
            </a:fld>
            <a:endParaRPr lang="en-US" dirty="0"/>
          </a:p>
        </p:txBody>
      </p:sp>
    </p:spTree>
    <p:extLst>
      <p:ext uri="{BB962C8B-B14F-4D97-AF65-F5344CB8AC3E}">
        <p14:creationId xmlns:p14="http://schemas.microsoft.com/office/powerpoint/2010/main" val="259029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E959-CA7A-8CD2-CFB9-3CD878EACD94}"/>
              </a:ext>
            </a:extLst>
          </p:cNvPr>
          <p:cNvSpPr>
            <a:spLocks noGrp="1"/>
          </p:cNvSpPr>
          <p:nvPr>
            <p:ph type="title"/>
          </p:nvPr>
        </p:nvSpPr>
        <p:spPr>
          <a:xfrm>
            <a:off x="917882" y="972319"/>
            <a:ext cx="10515600" cy="2852737"/>
          </a:xfrm>
        </p:spPr>
        <p:txBody>
          <a:bodyPr/>
          <a:lstStyle/>
          <a:p>
            <a:r>
              <a:rPr lang="en-US" dirty="0"/>
              <a:t>Vendor Line-Item Display</a:t>
            </a:r>
          </a:p>
        </p:txBody>
      </p:sp>
      <p:sp>
        <p:nvSpPr>
          <p:cNvPr id="3" name="Text Placeholder 2">
            <a:extLst>
              <a:ext uri="{FF2B5EF4-FFF2-40B4-BE49-F238E27FC236}">
                <a16:creationId xmlns:a16="http://schemas.microsoft.com/office/drawing/2014/main" id="{9B0D8D9D-AC41-42AB-5EC8-D3F177E20DE1}"/>
              </a:ext>
            </a:extLst>
          </p:cNvPr>
          <p:cNvSpPr>
            <a:spLocks noGrp="1"/>
          </p:cNvSpPr>
          <p:nvPr>
            <p:ph type="body" idx="1"/>
          </p:nvPr>
        </p:nvSpPr>
        <p:spPr>
          <a:xfrm>
            <a:off x="917882" y="3852044"/>
            <a:ext cx="10515600" cy="1500187"/>
          </a:xfrm>
        </p:spPr>
        <p:txBody>
          <a:bodyPr vert="horz" lIns="91440" tIns="45720" rIns="91440" bIns="45720" rtlCol="0" anchor="t">
            <a:normAutofit/>
          </a:bodyPr>
          <a:lstStyle/>
          <a:p>
            <a:r>
              <a:rPr lang="en-US" dirty="0"/>
              <a:t>Using the Vendor Line-Item Display Fiori App</a:t>
            </a:r>
          </a:p>
        </p:txBody>
      </p:sp>
      <p:sp>
        <p:nvSpPr>
          <p:cNvPr id="4" name="Slide Number Placeholder 3">
            <a:extLst>
              <a:ext uri="{FF2B5EF4-FFF2-40B4-BE49-F238E27FC236}">
                <a16:creationId xmlns:a16="http://schemas.microsoft.com/office/drawing/2014/main" id="{69C7FE4C-8B1E-48D6-5401-6AA02988D14F}"/>
              </a:ext>
            </a:extLst>
          </p:cNvPr>
          <p:cNvSpPr>
            <a:spLocks noGrp="1"/>
          </p:cNvSpPr>
          <p:nvPr>
            <p:ph type="sldNum" sz="quarter" idx="12"/>
          </p:nvPr>
        </p:nvSpPr>
        <p:spPr/>
        <p:txBody>
          <a:bodyPr/>
          <a:lstStyle/>
          <a:p>
            <a:fld id="{D74DC2E0-E28C-44A5-89B3-2B91385C7BB1}" type="slidenum">
              <a:rPr lang="en-US" smtClean="0"/>
              <a:t>8</a:t>
            </a:fld>
            <a:endParaRPr lang="en-US" dirty="0"/>
          </a:p>
        </p:txBody>
      </p:sp>
    </p:spTree>
    <p:extLst>
      <p:ext uri="{BB962C8B-B14F-4D97-AF65-F5344CB8AC3E}">
        <p14:creationId xmlns:p14="http://schemas.microsoft.com/office/powerpoint/2010/main" val="397693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dirty="0">
                <a:cs typeface="Times New Roman" panose="02020603050405020304" pitchFamily="18" charset="0"/>
              </a:rPr>
              <a:t>Vendor Line-Item Display </a:t>
            </a:r>
            <a:endParaRPr lang="en-US" dirty="0"/>
          </a:p>
        </p:txBody>
      </p:sp>
      <p:sp>
        <p:nvSpPr>
          <p:cNvPr id="5" name="TextBox 4">
            <a:extLst>
              <a:ext uri="{FF2B5EF4-FFF2-40B4-BE49-F238E27FC236}">
                <a16:creationId xmlns:a16="http://schemas.microsoft.com/office/drawing/2014/main" id="{8A950D39-7CFF-8303-710D-BB0DC92E2EE5}"/>
              </a:ext>
            </a:extLst>
          </p:cNvPr>
          <p:cNvSpPr txBox="1"/>
          <p:nvPr/>
        </p:nvSpPr>
        <p:spPr>
          <a:xfrm>
            <a:off x="510641" y="1436777"/>
            <a:ext cx="5173467" cy="3949799"/>
          </a:xfrm>
          <a:prstGeom prst="rect">
            <a:avLst/>
          </a:prstGeom>
          <a:noFill/>
        </p:spPr>
        <p:txBody>
          <a:bodyPr wrap="square">
            <a:spAutoFit/>
          </a:bodyPr>
          <a:lstStyle/>
          <a:p>
            <a:pPr marR="0">
              <a:spcBef>
                <a:spcPts val="0"/>
              </a:spcBef>
              <a:spcAft>
                <a:spcPts val="800"/>
              </a:spcAft>
            </a:pPr>
            <a:r>
              <a:rPr lang="en-US" sz="2800" kern="100" dirty="0">
                <a:ea typeface="Aptos" panose="020B0004020202020204" pitchFamily="34" charset="0"/>
                <a:cs typeface="Times New Roman" panose="02020603050405020304" pitchFamily="18" charset="0"/>
              </a:rPr>
              <a:t>Users may search for a vendor item using any of the </a:t>
            </a:r>
            <a:r>
              <a:rPr lang="en-US" sz="2800" kern="100">
                <a:ea typeface="Aptos" panose="020B0004020202020204" pitchFamily="34" charset="0"/>
                <a:cs typeface="Times New Roman" panose="02020603050405020304" pitchFamily="18" charset="0"/>
              </a:rPr>
              <a:t>following criteria:</a:t>
            </a:r>
            <a:endParaRPr lang="en-US" sz="2800" kern="100" dirty="0">
              <a:ea typeface="Aptos" panose="020B0004020202020204" pitchFamily="34" charset="0"/>
              <a:cs typeface="Times New Roman" panose="02020603050405020304" pitchFamily="18" charset="0"/>
            </a:endParaRPr>
          </a:p>
          <a:p>
            <a:pPr marL="457200" marR="0" indent="-457200">
              <a:spcBef>
                <a:spcPts val="0"/>
              </a:spcBef>
              <a:spcAft>
                <a:spcPts val="800"/>
              </a:spcAft>
              <a:buFont typeface="Arial" panose="020B0604020202020204" pitchFamily="34" charset="0"/>
              <a:buChar char="•"/>
            </a:pPr>
            <a:r>
              <a:rPr lang="en-US" sz="2800" kern="100" dirty="0">
                <a:ea typeface="Aptos" panose="020B0004020202020204" pitchFamily="34" charset="0"/>
                <a:cs typeface="Times New Roman" panose="02020603050405020304" pitchFamily="18" charset="0"/>
              </a:rPr>
              <a:t>Vendor Account number</a:t>
            </a:r>
          </a:p>
          <a:p>
            <a:pPr marL="457200" marR="0" indent="-457200">
              <a:spcBef>
                <a:spcPts val="0"/>
              </a:spcBef>
              <a:spcAft>
                <a:spcPts val="800"/>
              </a:spcAft>
              <a:buFont typeface="Arial" panose="020B0604020202020204" pitchFamily="34" charset="0"/>
              <a:buChar char="•"/>
            </a:pPr>
            <a:r>
              <a:rPr lang="en-US" sz="2800" kern="100" dirty="0">
                <a:ea typeface="Aptos" panose="020B0004020202020204" pitchFamily="34" charset="0"/>
                <a:cs typeface="Times New Roman" panose="02020603050405020304" pitchFamily="18" charset="0"/>
              </a:rPr>
              <a:t>Posting date</a:t>
            </a:r>
          </a:p>
          <a:p>
            <a:pPr marL="457200" marR="0" indent="-457200">
              <a:spcBef>
                <a:spcPts val="0"/>
              </a:spcBef>
              <a:spcAft>
                <a:spcPts val="800"/>
              </a:spcAft>
              <a:buFont typeface="Arial" panose="020B0604020202020204" pitchFamily="34" charset="0"/>
              <a:buChar char="•"/>
            </a:pPr>
            <a:r>
              <a:rPr lang="en-US" sz="2800" kern="100" dirty="0">
                <a:ea typeface="Aptos" panose="020B0004020202020204" pitchFamily="34" charset="0"/>
                <a:cs typeface="Times New Roman" panose="02020603050405020304" pitchFamily="18" charset="0"/>
              </a:rPr>
              <a:t>Select Type: Parked Items</a:t>
            </a:r>
          </a:p>
          <a:p>
            <a:pPr marR="0">
              <a:spcBef>
                <a:spcPts val="0"/>
              </a:spcBef>
              <a:spcAft>
                <a:spcPts val="800"/>
              </a:spcAft>
            </a:pPr>
            <a:r>
              <a:rPr lang="en-US" sz="2800" kern="100" dirty="0">
                <a:ea typeface="Aptos" panose="020B0004020202020204" pitchFamily="34" charset="0"/>
                <a:cs typeface="Times New Roman" panose="02020603050405020304" pitchFamily="18" charset="0"/>
              </a:rPr>
              <a:t>Then click </a:t>
            </a:r>
            <a:r>
              <a:rPr lang="en-US" sz="2800" b="1" kern="100" dirty="0">
                <a:ea typeface="Aptos" panose="020B0004020202020204" pitchFamily="34" charset="0"/>
                <a:cs typeface="Times New Roman" panose="02020603050405020304" pitchFamily="18" charset="0"/>
              </a:rPr>
              <a:t>Execute</a:t>
            </a:r>
            <a:r>
              <a:rPr lang="en-US" sz="2800" kern="100" dirty="0">
                <a:ea typeface="Aptos" panose="020B0004020202020204" pitchFamily="34" charset="0"/>
                <a:cs typeface="Times New Roman" panose="02020603050405020304" pitchFamily="18" charset="0"/>
              </a:rPr>
              <a:t> (button is at the bottom right of the screen)</a:t>
            </a:r>
            <a:endParaRPr lang="en-US" sz="2800" kern="100" dirty="0">
              <a:effectLst/>
              <a:ea typeface="Aptos" panose="020B0004020202020204" pitchFamily="34" charset="0"/>
              <a:cs typeface="Times New Roman" panose="02020603050405020304" pitchFamily="18" charset="0"/>
            </a:endParaRPr>
          </a:p>
        </p:txBody>
      </p:sp>
      <p:pic>
        <p:nvPicPr>
          <p:cNvPr id="6" name="Content Placeholder 5" descr="Screenshot of vendor line item display app">
            <a:extLst>
              <a:ext uri="{FF2B5EF4-FFF2-40B4-BE49-F238E27FC236}">
                <a16:creationId xmlns:a16="http://schemas.microsoft.com/office/drawing/2014/main" id="{D8F739D9-24BF-039A-9396-0192BAC911F9}"/>
              </a:ext>
            </a:extLst>
          </p:cNvPr>
          <p:cNvPicPr>
            <a:picLocks noGrp="1" noChangeAspect="1"/>
          </p:cNvPicPr>
          <p:nvPr>
            <p:ph idx="1"/>
          </p:nvPr>
        </p:nvPicPr>
        <p:blipFill rotWithShape="1">
          <a:blip r:embed="rId3"/>
          <a:srcRect l="2362" t="1675" r="28798" b="17888"/>
          <a:stretch/>
        </p:blipFill>
        <p:spPr>
          <a:xfrm>
            <a:off x="5776955" y="1071330"/>
            <a:ext cx="5403850" cy="5462772"/>
          </a:xfrm>
          <a:ln w="19050">
            <a:solidFill>
              <a:schemeClr val="accent1"/>
            </a:solidFill>
          </a:ln>
        </p:spPr>
      </p:pic>
      <p:pic>
        <p:nvPicPr>
          <p:cNvPr id="8" name="Picture 7" descr="Execute button">
            <a:extLst>
              <a:ext uri="{FF2B5EF4-FFF2-40B4-BE49-F238E27FC236}">
                <a16:creationId xmlns:a16="http://schemas.microsoft.com/office/drawing/2014/main" id="{753FEE9B-5618-CC4F-A2D9-1C8D59244B4E}"/>
              </a:ext>
            </a:extLst>
          </p:cNvPr>
          <p:cNvPicPr>
            <a:picLocks noChangeAspect="1"/>
          </p:cNvPicPr>
          <p:nvPr/>
        </p:nvPicPr>
        <p:blipFill rotWithShape="1">
          <a:blip r:embed="rId4"/>
          <a:srcRect l="4895" t="9973" r="5100" b="6588"/>
          <a:stretch/>
        </p:blipFill>
        <p:spPr>
          <a:xfrm>
            <a:off x="10512063" y="6251028"/>
            <a:ext cx="924709" cy="420826"/>
          </a:xfrm>
          <a:prstGeom prst="rect">
            <a:avLst/>
          </a:prstGeom>
          <a:ln w="28575">
            <a:solidFill>
              <a:srgbClr val="FF0000"/>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a:xfrm>
            <a:off x="9179011" y="6422623"/>
            <a:ext cx="2743200" cy="365125"/>
          </a:xfrm>
        </p:spPr>
        <p:txBody>
          <a:bodyPr/>
          <a:lstStyle/>
          <a:p>
            <a:fld id="{D74DC2E0-E28C-44A5-89B3-2B91385C7BB1}" type="slidenum">
              <a:rPr lang="en-US" smtClean="0"/>
              <a:t>9</a:t>
            </a:fld>
            <a:endParaRPr lang="en-US" dirty="0"/>
          </a:p>
        </p:txBody>
      </p:sp>
    </p:spTree>
    <p:extLst>
      <p:ext uri="{BB962C8B-B14F-4D97-AF65-F5344CB8AC3E}">
        <p14:creationId xmlns:p14="http://schemas.microsoft.com/office/powerpoint/2010/main" val="925397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F 2024 Presentation Template.potx" id="{4EE3E16B-2B01-466A-91D6-14E581747BAC}" vid="{6B8A8BD8-E183-4337-BEDD-417180EEB8B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F 2024 Presentation Template.potx" id="{79555038-5D6F-425F-99A2-1F99784FED4A}" vid="{B049FE1B-C38B-45CD-8EEA-9509BF32A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36b317d-4a66-454c-9b3c-0dd9d8697183">
      <UserInfo>
        <DisplayName>Martino, Rae Ann - OCFO-FMS, New Orleans, LA</DisplayName>
        <AccountId>14</AccountId>
        <AccountType/>
      </UserInfo>
      <UserInfo>
        <DisplayName>Wimberly, Tiffany - OCFO-FMS, New Orleans, LA</DisplayName>
        <AccountId>29</AccountId>
        <AccountType/>
      </UserInfo>
      <UserInfo>
        <DisplayName>Raymond, Donna - OCFO-FMS, New Orleans, LA</DisplayName>
        <AccountId>43</AccountId>
        <AccountType/>
      </UserInfo>
      <UserInfo>
        <DisplayName>Frye, Barbara - OCFO-FMS, New Orleans, LA</DisplayName>
        <AccountId>40</AccountId>
        <AccountType/>
      </UserInfo>
      <UserInfo>
        <DisplayName>Ross, Timothy - OCFO-FMS, New Orleans, LA</DisplayName>
        <AccountId>41</AccountId>
        <AccountType/>
      </UserInfo>
      <UserInfo>
        <DisplayName>Ingraham, Charles - OCFO-FMS, New Orleans, LA</DisplayName>
        <AccountId>42</AccountId>
        <AccountType/>
      </UserInfo>
      <UserInfo>
        <DisplayName>Edward, Arianne - OCFO-OCFO</DisplayName>
        <AccountId>38</AccountId>
        <AccountType/>
      </UserInfo>
      <UserInfo>
        <DisplayName>Brashear, Mike - OCFO-FMS, New Orleans, LA</DisplayName>
        <AccountId>39</AccountId>
        <AccountType/>
      </UserInfo>
      <UserInfo>
        <DisplayName>Hodo, Frank - OCFO-FMS, Washington, DC</DisplayName>
        <AccountId>30</AccountId>
        <AccountType/>
      </UserInfo>
      <UserInfo>
        <DisplayName>Wallace, Yolanda - OCFO-FMS, New Orleans, LA</DisplayName>
        <AccountId>53</AccountId>
        <AccountType/>
      </UserInfo>
    </SharedWithUsers>
    <TaxCatchAll xmlns="836b317d-4a66-454c-9b3c-0dd9d8697183" xsi:nil="true"/>
    <lcf76f155ced4ddcb4097134ff3c332f xmlns="696920a8-8206-4670-b766-55ac0f68597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5943295BEA1D469587225D134965E7" ma:contentTypeVersion="14" ma:contentTypeDescription="Create a new document." ma:contentTypeScope="" ma:versionID="8cbe383aebd6442003684c43df10dbc3">
  <xsd:schema xmlns:xsd="http://www.w3.org/2001/XMLSchema" xmlns:xs="http://www.w3.org/2001/XMLSchema" xmlns:p="http://schemas.microsoft.com/office/2006/metadata/properties" xmlns:ns2="696920a8-8206-4670-b766-55ac0f68597f" xmlns:ns3="836b317d-4a66-454c-9b3c-0dd9d8697183" targetNamespace="http://schemas.microsoft.com/office/2006/metadata/properties" ma:root="true" ma:fieldsID="7b53f3cb76569cef04b6ba5c3508124c" ns2:_="" ns3:_="">
    <xsd:import namespace="696920a8-8206-4670-b766-55ac0f68597f"/>
    <xsd:import namespace="836b317d-4a66-454c-9b3c-0dd9d86971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920a8-8206-4670-b766-55ac0f6859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6b317d-4a66-454c-9b3c-0dd9d869718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7848241-b0b4-4256-8d39-790f86a79c4c}" ma:internalName="TaxCatchAll" ma:showField="CatchAllData" ma:web="836b317d-4a66-454c-9b3c-0dd9d86971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1B1BB7-5A55-42E5-B331-00ABF2E230B5}">
  <ds:schemaRefs>
    <ds:schemaRef ds:uri="836b317d-4a66-454c-9b3c-0dd9d8697183"/>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dcmitype/"/>
    <ds:schemaRef ds:uri="696920a8-8206-4670-b766-55ac0f68597f"/>
    <ds:schemaRef ds:uri="http://www.w3.org/XML/1998/namespace"/>
    <ds:schemaRef ds:uri="http://purl.org/dc/elements/1.1/"/>
  </ds:schemaRefs>
</ds:datastoreItem>
</file>

<file path=customXml/itemProps2.xml><?xml version="1.0" encoding="utf-8"?>
<ds:datastoreItem xmlns:ds="http://schemas.openxmlformats.org/officeDocument/2006/customXml" ds:itemID="{4F315F24-C37E-486E-8FC6-580197914745}">
  <ds:schemaRefs>
    <ds:schemaRef ds:uri="http://schemas.microsoft.com/sharepoint/v3/contenttype/forms"/>
  </ds:schemaRefs>
</ds:datastoreItem>
</file>

<file path=customXml/itemProps3.xml><?xml version="1.0" encoding="utf-8"?>
<ds:datastoreItem xmlns:ds="http://schemas.openxmlformats.org/officeDocument/2006/customXml" ds:itemID="{F47FB585-3D0E-4AE1-86CF-479771CAD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920a8-8206-4670-b766-55ac0f68597f"/>
    <ds:schemaRef ds:uri="836b317d-4a66-454c-9b3c-0dd9d8697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FTF FIET 2024 Presentation Template</Template>
  <TotalTime>1369</TotalTime>
  <Words>2128</Words>
  <Application>Microsoft Office PowerPoint</Application>
  <PresentationFormat>Widescreen</PresentationFormat>
  <Paragraphs>297</Paragraphs>
  <Slides>58</Slides>
  <Notes>42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Aptos</vt:lpstr>
      <vt:lpstr>Arial</vt:lpstr>
      <vt:lpstr>Bahnschrift Light</vt:lpstr>
      <vt:lpstr>Calibri</vt:lpstr>
      <vt:lpstr>Calibri Light</vt:lpstr>
      <vt:lpstr>Symbol</vt:lpstr>
      <vt:lpstr>Times New Roman</vt:lpstr>
      <vt:lpstr>Office Theme</vt:lpstr>
      <vt:lpstr>1_Office Theme</vt:lpstr>
      <vt:lpstr>FINANCIAL TRAINING FORUM JULY 2024</vt:lpstr>
      <vt:lpstr>Welcome from the FMS Deputy Director</vt:lpstr>
      <vt:lpstr>Fiori App Demo:  Manage Journal Entries, Post Incoming Payment, and Reverse Items</vt:lpstr>
      <vt:lpstr>Housekeeping</vt:lpstr>
      <vt:lpstr>NASBA CPE Credit Guidelines</vt:lpstr>
      <vt:lpstr>Presenter</vt:lpstr>
      <vt:lpstr>Training Objectives</vt:lpstr>
      <vt:lpstr>Vendor Line-Item Display</vt:lpstr>
      <vt:lpstr>Vendor Line-Item Display </vt:lpstr>
      <vt:lpstr>Vendor Line-Item Display (cont’d)</vt:lpstr>
      <vt:lpstr>Create &amp; Park a Vendor Invoice</vt:lpstr>
      <vt:lpstr>KR Document – Park Vendor Invoice </vt:lpstr>
      <vt:lpstr>KR Document – Park Vendor Invoice (cont’d.)</vt:lpstr>
      <vt:lpstr>KR Document – Park Vendor Invoice Results</vt:lpstr>
      <vt:lpstr>KR Document – Saving Parked Documents</vt:lpstr>
      <vt:lpstr>KR Document – Successfully Parked Vendor Invoice </vt:lpstr>
      <vt:lpstr>Post Parked Documents</vt:lpstr>
      <vt:lpstr>Post Parked Document</vt:lpstr>
      <vt:lpstr>Post Parked Document (cont’d.)</vt:lpstr>
      <vt:lpstr>Post Parked Document Results</vt:lpstr>
      <vt:lpstr>Post Parked Document Process</vt:lpstr>
      <vt:lpstr>Post Parked Document Process (Cont’d)</vt:lpstr>
      <vt:lpstr>Post Parked Document Edit</vt:lpstr>
      <vt:lpstr>Post Parked Document Edit (cont’d)</vt:lpstr>
      <vt:lpstr>Create &amp; Park a Vendor Credit Memo</vt:lpstr>
      <vt:lpstr>Park Vendor Credit Memo</vt:lpstr>
      <vt:lpstr>Park Vendor Credit Memo (Cont’d)</vt:lpstr>
      <vt:lpstr>Park Vendor Credit Memo: Select Transaction Model</vt:lpstr>
      <vt:lpstr>Park Vendor Credit Memo –  Derived Accounting Elements</vt:lpstr>
      <vt:lpstr>Park Vendor Credit Memo – Save Parked Document</vt:lpstr>
      <vt:lpstr>Parked Vendor Credit Memo</vt:lpstr>
      <vt:lpstr>Post Incoming Payments</vt:lpstr>
      <vt:lpstr>Post Incoming Payment</vt:lpstr>
      <vt:lpstr>Post Incoming Payment (cont’d)</vt:lpstr>
      <vt:lpstr>Post Incoming Payment – Process Open Item</vt:lpstr>
      <vt:lpstr>Posting Incoming Payment</vt:lpstr>
      <vt:lpstr>Posting Incoming Payment (cont’d)</vt:lpstr>
      <vt:lpstr>Clearing Document</vt:lpstr>
      <vt:lpstr>Reset Cleared Items</vt:lpstr>
      <vt:lpstr>Reset Cleared Items – Step One</vt:lpstr>
      <vt:lpstr>Reset Cleared Items (Cont’d)</vt:lpstr>
      <vt:lpstr>Reset Cleared Items – Reverse Journal Entry</vt:lpstr>
      <vt:lpstr>Reset Cleared Items Sucessfully</vt:lpstr>
      <vt:lpstr>Reset Cleared Items Display</vt:lpstr>
      <vt:lpstr>Reverse FI Document</vt:lpstr>
      <vt:lpstr>Reverse Document</vt:lpstr>
      <vt:lpstr>Document Reversed </vt:lpstr>
      <vt:lpstr>Document Reversed (Cont’d) </vt:lpstr>
      <vt:lpstr>Reversed Document</vt:lpstr>
      <vt:lpstr>Reversed Document (cont’d)</vt:lpstr>
      <vt:lpstr>Clear Vendor Items</vt:lpstr>
      <vt:lpstr>Clear Vendor Items – Multiple Documents</vt:lpstr>
      <vt:lpstr>Search for Vendor Item to Clear</vt:lpstr>
      <vt:lpstr>Clear Vendor Items – Document Number</vt:lpstr>
      <vt:lpstr>Clear Vendor Items – Process Open Item Screen</vt:lpstr>
      <vt:lpstr>Clear Vendor Items – Posted Sucessfully</vt:lpstr>
      <vt:lpstr>Clear Vendor Items – Cleared Document</vt:lpstr>
      <vt:lpstr>FINANCIAL TRAINING FORUM                                                          JULY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Fiori App_Manage Journal Entries</dc:title>
  <dc:creator>Financial Management Services</dc:creator>
  <cp:lastModifiedBy>Erminger, Wyatt - OCFO-NFC</cp:lastModifiedBy>
  <cp:revision>13</cp:revision>
  <dcterms:created xsi:type="dcterms:W3CDTF">2024-06-26T13:24:25Z</dcterms:created>
  <dcterms:modified xsi:type="dcterms:W3CDTF">2024-08-27T19:38:27Z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0x010100AC5943295BEA1D469587225D134965E7</vt:lpwstr>
  </property>
  <property fmtid="{D5CDD505-2E9C-101B-9397-08002B2CF9AE}" pid="3" name="MediaServiceImageTags">
    <vt:lpwstr/>
  </property>
</Properties>
</file>