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sldIdLst>
    <p:sldId id="262" r:id="rId6"/>
    <p:sldId id="266" r:id="rId7"/>
    <p:sldId id="260" r:id="rId8"/>
    <p:sldId id="2321" r:id="rId9"/>
    <p:sldId id="263" r:id="rId10"/>
    <p:sldId id="2147468722" r:id="rId11"/>
    <p:sldId id="2147468723" r:id="rId12"/>
    <p:sldId id="2147468738" r:id="rId13"/>
    <p:sldId id="2147468782" r:id="rId14"/>
    <p:sldId id="2147468784" r:id="rId15"/>
    <p:sldId id="2147468750" r:id="rId16"/>
    <p:sldId id="2147468781" r:id="rId17"/>
    <p:sldId id="2147468835" r:id="rId18"/>
    <p:sldId id="2147468751" r:id="rId19"/>
    <p:sldId id="2147468834" r:id="rId20"/>
    <p:sldId id="2147468741" r:id="rId21"/>
    <p:sldId id="2147468788" r:id="rId22"/>
    <p:sldId id="2147468833" r:id="rId23"/>
    <p:sldId id="2147468789" r:id="rId24"/>
    <p:sldId id="2147468790" r:id="rId25"/>
    <p:sldId id="2147468791" r:id="rId26"/>
    <p:sldId id="2147468836" r:id="rId27"/>
    <p:sldId id="2147468752" r:id="rId28"/>
    <p:sldId id="2146847627" r:id="rId29"/>
    <p:sldId id="2147468756" r:id="rId30"/>
    <p:sldId id="2147468755" r:id="rId31"/>
    <p:sldId id="2147468764" r:id="rId32"/>
    <p:sldId id="2147468780" r:id="rId33"/>
    <p:sldId id="2147468822" r:id="rId34"/>
    <p:sldId id="2146847624" r:id="rId35"/>
    <p:sldId id="2147468826" r:id="rId36"/>
    <p:sldId id="2147468765" r:id="rId37"/>
    <p:sldId id="2147375060" r:id="rId38"/>
    <p:sldId id="2147468793" r:id="rId39"/>
    <p:sldId id="2147468825" r:id="rId40"/>
    <p:sldId id="2147468824" r:id="rId41"/>
    <p:sldId id="26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3B889-5A7C-75C7-85CC-A1F88211D535}" name="Anthony, Nina (CTR) - OCFO-FMS, Ashburn, VA" initials="NA" userId="S::Nina.Anthony@usda.gov::f97f954e-ae74-4120-86f3-56696957993d" providerId="AD"/>
  <p188:author id="{F9903B9F-0C04-7C82-A314-27A5FF7DFADD}" name="Peters, Kourtney - OCFO-FMS, New Orleans, LA" initials="PL" userId="S::kourtney.peters@usda.gov::5991cb82-c45c-4515-b937-8db88a1a2e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5FA5"/>
    <a:srgbClr val="DDE9F8"/>
    <a:srgbClr val="5592DB"/>
    <a:srgbClr val="16B58E"/>
    <a:srgbClr val="184272"/>
    <a:srgbClr val="D60093"/>
    <a:srgbClr val="EB9527"/>
    <a:srgbClr val="EBF2FB"/>
    <a:srgbClr val="AAC9ED"/>
    <a:srgbClr val="153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CFF8E-C85F-4872-BBB4-51740B55F5F5}" v="64" dt="2024-07-24T20:20:00.357"/>
    <p1510:client id="{FB181736-00AD-27CC-A323-ABB23F5E11D4}" v="815" dt="2024-07-24T19:57:29.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09" autoAdjust="0"/>
  </p:normalViewPr>
  <p:slideViewPr>
    <p:cSldViewPr snapToGrid="0">
      <p:cViewPr varScale="1">
        <p:scale>
          <a:sx n="107" d="100"/>
          <a:sy n="107" d="100"/>
        </p:scale>
        <p:origin x="16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436B5-4592-4836-9549-257F0DC08EE7}"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6A438-CDA4-48A5-B2EE-AA3E04398BE5}" type="slidenum">
              <a:rPr lang="en-US" smtClean="0"/>
              <a:t>‹#›</a:t>
            </a:fld>
            <a:endParaRPr lang="en-US"/>
          </a:p>
        </p:txBody>
      </p:sp>
    </p:spTree>
    <p:extLst>
      <p:ext uri="{BB962C8B-B14F-4D97-AF65-F5344CB8AC3E}">
        <p14:creationId xmlns:p14="http://schemas.microsoft.com/office/powerpoint/2010/main" val="179464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Ari</a:t>
            </a:r>
            <a:endParaRPr lang="en-US" dirty="0">
              <a:cs typeface="Calibri"/>
            </a:endParaRPr>
          </a:p>
          <a:p>
            <a:r>
              <a:rPr lang="en-US" dirty="0"/>
              <a:t>What is FIET? </a:t>
            </a:r>
            <a:endParaRPr lang="en-US" dirty="0">
              <a:cs typeface="Calibri"/>
            </a:endParaRPr>
          </a:p>
          <a:p>
            <a:r>
              <a:rPr lang="en-US" dirty="0"/>
              <a:t>Well let's start with what we know first. FMMI, </a:t>
            </a:r>
            <a:endParaRPr lang="en-US" dirty="0">
              <a:cs typeface="Calibri"/>
            </a:endParaRPr>
          </a:p>
          <a:p>
            <a:r>
              <a:rPr lang="en-US" dirty="0"/>
              <a:t>FMMI is our current Financial System, and we are in the process of migrating all FMMI's data into S4/HANA.</a:t>
            </a:r>
            <a:br>
              <a:rPr lang="en-US" dirty="0">
                <a:cs typeface="+mn-lt"/>
              </a:rPr>
            </a:br>
            <a:r>
              <a:rPr lang="en-US" dirty="0"/>
              <a:t>This Program is called FIET, Which stands for FMMI Intelligent Enterprise Transformation </a:t>
            </a:r>
            <a:endParaRPr lang="en-US" dirty="0">
              <a:cs typeface="Calibri"/>
            </a:endParaRPr>
          </a:p>
          <a:p>
            <a:r>
              <a:rPr lang="en-US" dirty="0"/>
              <a:t>It is our roadmap to our new Financial system. </a:t>
            </a:r>
            <a:endParaRPr lang="en-US" dirty="0">
              <a:cs typeface="Calibri"/>
            </a:endParaRPr>
          </a:p>
          <a:p>
            <a:r>
              <a:rPr lang="en-US" dirty="0"/>
              <a:t>So, FMMI 2.0 in a sense, but more accurately our FMMI SAP S/4 HANA version</a:t>
            </a:r>
            <a:br>
              <a:rPr lang="en-US" dirty="0">
                <a:cs typeface="+mn-lt"/>
              </a:rPr>
            </a:br>
            <a:r>
              <a:rPr lang="en-US" dirty="0">
                <a:cs typeface="Calibri"/>
              </a:rPr>
              <a:t>The FIET program is our initiative to get us to our upgraded financial home.</a:t>
            </a:r>
            <a:br>
              <a:rPr lang="en-US" dirty="0">
                <a:cs typeface="+mn-lt"/>
              </a:rPr>
            </a:br>
            <a:r>
              <a:rPr lang="en-US" dirty="0">
                <a:cs typeface="Calibri"/>
              </a:rPr>
              <a:t>Originally, we said that the new system will be called FIET but after some, analysis we decided to keep the System name as FMMI</a:t>
            </a:r>
          </a:p>
          <a:p>
            <a:endParaRPr lang="en-US" dirty="0"/>
          </a:p>
        </p:txBody>
      </p:sp>
      <p:sp>
        <p:nvSpPr>
          <p:cNvPr id="4" name="Slide Number Placeholder 3"/>
          <p:cNvSpPr>
            <a:spLocks noGrp="1"/>
          </p:cNvSpPr>
          <p:nvPr>
            <p:ph type="sldNum" sz="quarter" idx="5"/>
          </p:nvPr>
        </p:nvSpPr>
        <p:spPr/>
        <p:txBody>
          <a:bodyPr/>
          <a:lstStyle/>
          <a:p>
            <a:fld id="{B083EB8F-891A-4874-8B8C-B6F861E9751F}" type="slidenum">
              <a:rPr lang="en-US" smtClean="0"/>
              <a:t>8</a:t>
            </a:fld>
            <a:endParaRPr lang="en-US"/>
          </a:p>
        </p:txBody>
      </p:sp>
    </p:spTree>
    <p:extLst>
      <p:ext uri="{BB962C8B-B14F-4D97-AF65-F5344CB8AC3E}">
        <p14:creationId xmlns:p14="http://schemas.microsoft.com/office/powerpoint/2010/main" val="251895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image gives you a sneak peek of what Fiori will look like. It’s organized around spaces and pages.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Each of the spaces across the top of the screen are organized to reflect the same business areas that you see in Portal today (ex. Accounts Payable, Accounts Receivable, etc.)</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Then as you click on each space, you can click into a specific transaction that you’d like to complete.</a:t>
            </a:r>
          </a:p>
        </p:txBody>
      </p:sp>
      <p:sp>
        <p:nvSpPr>
          <p:cNvPr id="4" name="Slide Number Placeholder 3"/>
          <p:cNvSpPr>
            <a:spLocks noGrp="1"/>
          </p:cNvSpPr>
          <p:nvPr>
            <p:ph type="sldNum" sz="quarter" idx="5"/>
          </p:nvPr>
        </p:nvSpPr>
        <p:spPr/>
        <p:txBody>
          <a:bodyPr/>
          <a:lstStyle/>
          <a:p>
            <a:fld id="{5956A438-CDA4-48A5-B2EE-AA3E04398BE5}" type="slidenum">
              <a:rPr lang="en-US" smtClean="0"/>
              <a:t>18</a:t>
            </a:fld>
            <a:endParaRPr lang="en-US"/>
          </a:p>
        </p:txBody>
      </p:sp>
    </p:spTree>
    <p:extLst>
      <p:ext uri="{BB962C8B-B14F-4D97-AF65-F5344CB8AC3E}">
        <p14:creationId xmlns:p14="http://schemas.microsoft.com/office/powerpoint/2010/main" val="303726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Embedded Analytics is one of the key innovations of S/4HANA. It will Provide USDA with new reporting and analytics features and lay a platform for future innovations. </a:t>
            </a:r>
            <a:br>
              <a:rPr lang="en-US" i="1" dirty="0">
                <a:cs typeface="+mn-lt"/>
              </a:rPr>
            </a:br>
            <a:r>
              <a:rPr lang="en-US" i="1" dirty="0"/>
              <a:t>We are developing and deploying the embedded analytics as well as out of the box, standard Fiori apps for selected functional areas.</a:t>
            </a:r>
            <a:endParaRPr lang="en-US" dirty="0"/>
          </a:p>
          <a:p>
            <a:r>
              <a:rPr lang="en-US" i="1" dirty="0"/>
              <a:t> The CDS View introduces new Fiori analytics apps and new core data service (CDS) views for existing reporting requirements. These type of apps will be expanded as USDA grows into this new landscape in the coming years. </a:t>
            </a:r>
            <a:endParaRPr lang="en-US" dirty="0"/>
          </a:p>
          <a:p>
            <a:endParaRPr lang="en-US" i="1" dirty="0">
              <a:cs typeface="+mn-lt"/>
            </a:endParaRPr>
          </a:p>
          <a:p>
            <a:r>
              <a:rPr lang="en-US" dirty="0"/>
              <a:t>Essentially embedded analytics can give us a real-time view of financial reports. These analytics can be generated instantaneously and will allow users to make decisions based on the most up-to-date information.</a:t>
            </a:r>
            <a:endParaRPr lang="en-US" dirty="0">
              <a:cs typeface="Calibri"/>
            </a:endParaRPr>
          </a:p>
          <a:p>
            <a:endParaRPr lang="en-US" dirty="0"/>
          </a:p>
          <a:p>
            <a:endParaRPr lang="en-US" i="1" dirty="0">
              <a:cs typeface="+mn-lt"/>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19</a:t>
            </a:fld>
            <a:endParaRPr lang="en-US"/>
          </a:p>
        </p:txBody>
      </p:sp>
    </p:spTree>
    <p:extLst>
      <p:ext uri="{BB962C8B-B14F-4D97-AF65-F5344CB8AC3E}">
        <p14:creationId xmlns:p14="http://schemas.microsoft.com/office/powerpoint/2010/main" val="202791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 ERP systems often use complex, multi-layered table structures to manage transactional and historical data. S/4HANA simplifies these structures, reducing the number of tables and using advanced columnar storage techniques for faster access and processing.</a:t>
            </a:r>
          </a:p>
          <a:p>
            <a:endParaRPr lang="en-US">
              <a:cs typeface="Calibri"/>
            </a:endParaRPr>
          </a:p>
          <a:p>
            <a:r>
              <a:rPr lang="en-US"/>
              <a:t>One of the standout features of SAP S/4HANA's data model is the Universal Journal, which consolidates financial and managerial accounting data into a single table (ACDOCA). This is a central component within S/4HANA, designed to simplify financial reporting, improve data consistency, and provide real-time insights into an organization's financial performance. The Universal Journal will maintain many of the same benefits that users enjoy in ECC:</a:t>
            </a:r>
            <a:endParaRPr lang="en-US">
              <a:cs typeface="Calibri"/>
            </a:endParaRPr>
          </a:p>
          <a:p>
            <a:r>
              <a:rPr lang="en-US"/>
              <a:t>The new Universal Journal integrates financial and accounting elements, such as  federal ledger, accounts payable, accounts receivable, asset accounting into a single, unified data structure. This consolidation eliminates the need for separate tables and aggregates financial data in one place, providing a single source of truth for all financial transactions.</a:t>
            </a:r>
            <a:endParaRPr lang="en-US">
              <a:cs typeface="Calibri"/>
            </a:endParaRPr>
          </a:p>
          <a:p>
            <a:endParaRPr lang="en-US">
              <a:cs typeface="Calibri"/>
            </a:endParaRPr>
          </a:p>
          <a:p>
            <a:r>
              <a:rPr lang="en-US"/>
              <a:t>This simplified data model reduces main memory consumption, eliminates efforts in the maintenance of indices which in turn speeds up the overall query throughput.  Overall, we should see better performance and lower infrastructure costs.</a:t>
            </a:r>
          </a:p>
        </p:txBody>
      </p:sp>
      <p:sp>
        <p:nvSpPr>
          <p:cNvPr id="4" name="Slide Number Placeholder 3"/>
          <p:cNvSpPr>
            <a:spLocks noGrp="1"/>
          </p:cNvSpPr>
          <p:nvPr>
            <p:ph type="sldNum" sz="quarter" idx="5"/>
          </p:nvPr>
        </p:nvSpPr>
        <p:spPr/>
        <p:txBody>
          <a:bodyPr/>
          <a:lstStyle/>
          <a:p>
            <a:fld id="{B083EB8F-891A-4874-8B8C-B6F861E9751F}" type="slidenum">
              <a:rPr lang="en-US" smtClean="0"/>
              <a:t>20</a:t>
            </a:fld>
            <a:endParaRPr lang="en-US"/>
          </a:p>
        </p:txBody>
      </p:sp>
    </p:spTree>
    <p:extLst>
      <p:ext uri="{BB962C8B-B14F-4D97-AF65-F5344CB8AC3E}">
        <p14:creationId xmlns:p14="http://schemas.microsoft.com/office/powerpoint/2010/main" val="280102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third bucket of change that we want to discuss today is business partner records, which are introduced in S/4HANA. This is a new type of record that does not exist in ECC.</a:t>
            </a:r>
          </a:p>
          <a:p>
            <a:endParaRPr lang="en-US"/>
          </a:p>
          <a:p>
            <a:r>
              <a:rPr lang="en-US"/>
              <a:t>A business partner can refer to either a customer or a vendor. And a Business Partner Record will sit on top of each customer record and each vendor record. </a:t>
            </a:r>
          </a:p>
          <a:p>
            <a:endParaRPr lang="en-US"/>
          </a:p>
          <a:p>
            <a:r>
              <a:rPr lang="en-US"/>
              <a:t>With the introduction of this new record type, changes to customer and vendor data will be made at the business partner level. I won’t get into the details of this change, but I will use this as an opportunity to highlight </a:t>
            </a:r>
            <a:r>
              <a:rPr lang="en-US">
                <a:cs typeface="Calibri"/>
              </a:rPr>
              <a:t>the Introduction to Business Partner Records presentation being put on by Yolanda Wallace and Theresa Danner next week. If you are interested in learning more about business partner records, be sure to attend that presentation.</a:t>
            </a:r>
          </a:p>
          <a:p>
            <a:endParaRPr lang="en-US">
              <a:cs typeface="Calibri"/>
            </a:endParaRPr>
          </a:p>
          <a:p>
            <a:r>
              <a:rPr lang="en-US">
                <a:cs typeface="Calibri"/>
              </a:rPr>
              <a:t>Otherwise here are a few fast facts that you should know about business partner records:</a:t>
            </a:r>
            <a:endParaRPr lang="en-US"/>
          </a:p>
          <a:p>
            <a:pPr marL="171450" indent="-171450">
              <a:buFont typeface="Arial" panose="020B0604020202020204" pitchFamily="34" charset="0"/>
              <a:buChar char="•"/>
            </a:pPr>
            <a:r>
              <a:rPr lang="en-US"/>
              <a:t>Chuck Ingraham’s Customer &amp; Vendor Master Data Team will continue to maintain customer and vendor records, as well as business partner records</a:t>
            </a:r>
          </a:p>
          <a:p>
            <a:pPr marL="171450" indent="-171450">
              <a:buFont typeface="Arial" panose="020B0604020202020204" pitchFamily="34" charset="0"/>
              <a:buChar char="•"/>
            </a:pPr>
            <a:r>
              <a:rPr lang="en-US"/>
              <a:t>There will be no change to BPs in CRM. BPs will be created and updated in S/4HANA, similar to the current process in ECC.</a:t>
            </a:r>
          </a:p>
          <a:p>
            <a:pPr marL="171450" indent="-171450">
              <a:buFont typeface="Arial" panose="020B0604020202020204" pitchFamily="34" charset="0"/>
              <a:buChar char="•"/>
            </a:pPr>
            <a:r>
              <a:rPr lang="en-US">
                <a:cs typeface="Calibri"/>
              </a:rPr>
              <a:t>The </a:t>
            </a:r>
            <a:r>
              <a:rPr lang="en-US"/>
              <a:t>interfaces inbound to FMMI that create/change customer and vendor data will now create/change BP data instead. The BP data syncs to the customers and vendors. Interfaces that send customer and vendor data to agency systems will be unchanged.</a:t>
            </a:r>
          </a:p>
          <a:p>
            <a:pPr marL="171450" indent="-171450">
              <a:buFont typeface="Arial" panose="020B0604020202020204" pitchFamily="34" charset="0"/>
              <a:buChar char="•"/>
            </a:pPr>
            <a:r>
              <a:rPr lang="en-US">
                <a:cs typeface="Calibri"/>
              </a:rPr>
              <a:t>And finally, users will be able to search for </a:t>
            </a:r>
            <a:r>
              <a:rPr lang="en-US"/>
              <a:t>customers and vendors using </a:t>
            </a:r>
            <a:r>
              <a:rPr lang="en-US" i="1"/>
              <a:t>Business Partner </a:t>
            </a:r>
            <a:r>
              <a:rPr lang="en-US"/>
              <a:t>transaction.</a:t>
            </a:r>
            <a:endParaRPr lang="en-US">
              <a:cs typeface="Calibri"/>
            </a:endParaRPr>
          </a:p>
          <a:p>
            <a:endParaRPr lang="en-US">
              <a:cs typeface="Calibri"/>
            </a:endParaRPr>
          </a:p>
          <a:p>
            <a:r>
              <a:rPr lang="en-US">
                <a:cs typeface="Calibri"/>
              </a:rPr>
              <a:t>Again, for more information about Business Partner Records, be sure to attend the Introduction to Business Partner Records presentation being put on by Yolanda Wallace and Theresa Danner next week.</a:t>
            </a:r>
          </a:p>
        </p:txBody>
      </p:sp>
      <p:sp>
        <p:nvSpPr>
          <p:cNvPr id="4" name="Slide Number Placeholder 3"/>
          <p:cNvSpPr>
            <a:spLocks noGrp="1"/>
          </p:cNvSpPr>
          <p:nvPr>
            <p:ph type="sldNum" sz="quarter" idx="5"/>
          </p:nvPr>
        </p:nvSpPr>
        <p:spPr/>
        <p:txBody>
          <a:bodyPr/>
          <a:lstStyle/>
          <a:p>
            <a:fld id="{B083EB8F-891A-4874-8B8C-B6F861E9751F}" type="slidenum">
              <a:rPr lang="en-US" smtClean="0"/>
              <a:t>21</a:t>
            </a:fld>
            <a:endParaRPr lang="en-US"/>
          </a:p>
        </p:txBody>
      </p:sp>
    </p:spTree>
    <p:extLst>
      <p:ext uri="{BB962C8B-B14F-4D97-AF65-F5344CB8AC3E}">
        <p14:creationId xmlns:p14="http://schemas.microsoft.com/office/powerpoint/2010/main" val="428294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and last bucket of change is related to reporting.</a:t>
            </a:r>
          </a:p>
          <a:p>
            <a:endParaRPr lang="en-US" dirty="0"/>
          </a:p>
          <a:p>
            <a:r>
              <a:rPr lang="en-US" dirty="0"/>
              <a:t>As we mentioned earlier, FIET will introduce embedded analytics capabilities. For more information on that, be sure to sign up for Tiffany Wimberly’s Embedded Analytics FTF presentation next week.</a:t>
            </a:r>
          </a:p>
          <a:p>
            <a:endParaRPr lang="en-US" dirty="0"/>
          </a:p>
          <a:p>
            <a:r>
              <a:rPr lang="en-US" dirty="0"/>
              <a:t>But otherwise, one of the guiding criteria for the FIET program is to minimize disruption to end users’ current reporting environment. We are retrofitting existing HANA models and Business Objects reports to validate and confirm that the existing reports will function as-is, and we are testing these retrofits as part of our Integration Test Cycles. </a:t>
            </a:r>
          </a:p>
          <a:p>
            <a:endParaRPr lang="en-US" dirty="0"/>
          </a:p>
          <a:p>
            <a:r>
              <a:rPr lang="en-US" dirty="0"/>
              <a:t>There will be minor changes to the WBS, Cost Center, and Special Ledger Documents, and those specific changes can be found in the Report section in the What's Changing Guide available on the FIET webpage. But overall, we are working to minimize the changes that end users will experience from a reporting experience.</a:t>
            </a:r>
          </a:p>
          <a:p>
            <a:endParaRPr lang="en-US" dirty="0"/>
          </a:p>
          <a:p>
            <a:r>
              <a:rPr lang="en-US" dirty="0"/>
              <a:t>Again, for more information on reporting and embedded analytics, be sure to join Tiffany Wimberly’s Embedded Analytics FTF presentation next week.</a:t>
            </a:r>
          </a:p>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22</a:t>
            </a:fld>
            <a:endParaRPr lang="en-US"/>
          </a:p>
        </p:txBody>
      </p:sp>
    </p:spTree>
    <p:extLst>
      <p:ext uri="{BB962C8B-B14F-4D97-AF65-F5344CB8AC3E}">
        <p14:creationId xmlns:p14="http://schemas.microsoft.com/office/powerpoint/2010/main" val="266064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part of the FIET Initiative, back in December, we asked for volunteers from </a:t>
            </a:r>
            <a:r>
              <a:rPr lang="en-US">
                <a:cs typeface="Calibri"/>
              </a:rPr>
              <a:t>each agency </a:t>
            </a:r>
            <a:r>
              <a:rPr lang="en-US" dirty="0">
                <a:cs typeface="Calibri"/>
              </a:rPr>
              <a:t>for Change Champions and Super Users.  </a:t>
            </a:r>
            <a:br>
              <a:rPr lang="en-US" dirty="0">
                <a:cs typeface="+mn-lt"/>
              </a:rPr>
            </a:br>
            <a:endParaRPr lang="en-US" dirty="0">
              <a:cs typeface="+mn-lt"/>
            </a:endParaRPr>
          </a:p>
          <a:p>
            <a:r>
              <a:rPr lang="en-US" dirty="0">
                <a:cs typeface="+mn-lt"/>
              </a:rPr>
              <a:t>Hopefully, you’ve heard from your Change Champions and Super Users already, as we have been partnering closely with them to share key FIET messages and updates, and they help us cascade those messages across USDA.</a:t>
            </a:r>
          </a:p>
          <a:p>
            <a:endParaRPr lang="en-US" dirty="0">
              <a:cs typeface="+mn-lt"/>
            </a:endParaRPr>
          </a:p>
          <a:p>
            <a:r>
              <a:rPr lang="en-US" dirty="0">
                <a:cs typeface="Calibri"/>
              </a:rPr>
              <a:t>Change Champions are People who :</a:t>
            </a:r>
          </a:p>
          <a:p>
            <a:r>
              <a:rPr lang="en-US" dirty="0">
                <a:cs typeface="Calibri"/>
              </a:rPr>
              <a:t>Are well connected to the agency users and end users.</a:t>
            </a:r>
          </a:p>
          <a:p>
            <a:r>
              <a:rPr lang="en-US" dirty="0">
                <a:cs typeface="Calibri"/>
              </a:rPr>
              <a:t>Have knowledge of their agency needs</a:t>
            </a:r>
          </a:p>
          <a:p>
            <a:r>
              <a:rPr lang="en-US" dirty="0">
                <a:cs typeface="Calibri"/>
              </a:rPr>
              <a:t>Have a baseline understanding of FMMI</a:t>
            </a:r>
          </a:p>
          <a:p>
            <a:r>
              <a:rPr lang="en-US" dirty="0">
                <a:cs typeface="Calibri"/>
              </a:rPr>
              <a:t>Have knowledge of agency functions and processes</a:t>
            </a:r>
            <a:br>
              <a:rPr lang="en-US" dirty="0">
                <a:cs typeface="+mn-lt"/>
              </a:rPr>
            </a:br>
            <a:r>
              <a:rPr lang="en-US" dirty="0">
                <a:cs typeface="Calibri"/>
              </a:rPr>
              <a:t>Attends weekly O&amp;M meetings to receive FIET Program key messages and share questions from their perspective agencies </a:t>
            </a:r>
            <a:endParaRPr lang="en-US" dirty="0">
              <a:cs typeface="+mn-lt"/>
            </a:endParaRPr>
          </a:p>
          <a:p>
            <a:endParaRPr lang="en-US" dirty="0">
              <a:cs typeface="Calibri"/>
            </a:endParaRPr>
          </a:p>
          <a:p>
            <a:r>
              <a:rPr lang="en-US" dirty="0">
                <a:cs typeface="Calibri"/>
              </a:rPr>
              <a:t>As for Super Users </a:t>
            </a:r>
          </a:p>
          <a:p>
            <a:r>
              <a:rPr lang="en-US" dirty="0">
                <a:cs typeface="Calibri"/>
              </a:rPr>
              <a:t>These are people who </a:t>
            </a:r>
          </a:p>
          <a:p>
            <a:r>
              <a:rPr lang="en-US" dirty="0">
                <a:cs typeface="Calibri"/>
              </a:rPr>
              <a:t>Have expertise in at least one FMMI functional area </a:t>
            </a:r>
          </a:p>
          <a:p>
            <a:r>
              <a:rPr lang="en-US" dirty="0">
                <a:cs typeface="Calibri"/>
              </a:rPr>
              <a:t>Is knowledgeable of agency functions and business processes </a:t>
            </a:r>
          </a:p>
          <a:p>
            <a:r>
              <a:rPr lang="en-US" dirty="0">
                <a:cs typeface="Calibri"/>
              </a:rPr>
              <a:t>They will support test scripts review </a:t>
            </a:r>
          </a:p>
          <a:p>
            <a:r>
              <a:rPr lang="en-US" dirty="0">
                <a:cs typeface="Calibri"/>
              </a:rPr>
              <a:t>Will support training delivery by answering questions and coaching colleagues during the training sessions which will take place (Nov 2024 – Feb 2025)</a:t>
            </a:r>
          </a:p>
          <a:p>
            <a:r>
              <a:rPr lang="en-US" dirty="0">
                <a:cs typeface="Calibri"/>
              </a:rPr>
              <a:t>They will also provide ongoing support to impacted users after go live, so Feb 2025 and beyond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29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timeline for customer involvement. </a:t>
            </a:r>
          </a:p>
          <a:p>
            <a:r>
              <a:rPr lang="en-US" dirty="0">
                <a:cs typeface="Calibri"/>
              </a:rPr>
              <a:t>We will engage super users to start testing as early as September where they will perform system validations. Note that this is contingent upon testing by the QA team to ensure the environment is stable. Worst case scenario, we will have Super Users engage in testing during PRT.</a:t>
            </a:r>
          </a:p>
          <a:p>
            <a:endParaRPr lang="en-US" dirty="0">
              <a:cs typeface="Calibri"/>
            </a:endParaRPr>
          </a:p>
          <a:p>
            <a:r>
              <a:rPr lang="en-US" dirty="0">
                <a:cs typeface="Calibri"/>
              </a:rPr>
              <a:t>During PRT, we will be coordinating with select agency users to do end to end testing which is usually called UAT User Acceptance Testing. </a:t>
            </a:r>
            <a:r>
              <a:rPr lang="en-US" dirty="0"/>
              <a:t>We highly encourage one or two testers in every section of your organization that works with FMMI to participate in Production Readiness Testing. This will be used as a rubber stamp of ensuring the system is working as expected and as needed to complete business processes. Be on the lookout for a communication closer to September with details for how to get involved in PRT.</a:t>
            </a:r>
            <a:endParaRPr lang="en-US" dirty="0">
              <a:cs typeface="Calibri"/>
            </a:endParaRPr>
          </a:p>
          <a:p>
            <a:endParaRPr lang="en-US" dirty="0">
              <a:cs typeface="Calibri"/>
            </a:endParaRPr>
          </a:p>
          <a:p>
            <a:r>
              <a:rPr lang="en-US" dirty="0">
                <a:cs typeface="+mn-lt"/>
              </a:rPr>
              <a:t>We will have training starting in November 2024 to ensure agency users are familiar with the changes that we have made to the FMMI system</a:t>
            </a:r>
          </a:p>
          <a:p>
            <a:br>
              <a:rPr lang="en-US" dirty="0">
                <a:cs typeface="+mn-lt"/>
              </a:rPr>
            </a:br>
            <a:r>
              <a:rPr lang="en-US" dirty="0">
                <a:cs typeface="+mn-lt"/>
              </a:rPr>
              <a:t>The big bang is happening in February pf 2025 we will definitely need agency participation in post go live validation to ensure everything is working correctly. </a:t>
            </a:r>
          </a:p>
          <a:p>
            <a:endParaRPr lang="en-US" dirty="0">
              <a:cs typeface="+mn-lt"/>
            </a:endParaRPr>
          </a:p>
          <a:p>
            <a:r>
              <a:rPr lang="en-US" dirty="0">
                <a:cs typeface="+mn-lt"/>
              </a:rPr>
              <a:t>Our vendor partners will stick around for a while after go live to fix any defects they may pop up and ensure will troubleshoot any issues that arise.</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25</a:t>
            </a:fld>
            <a:endParaRPr lang="en-US"/>
          </a:p>
        </p:txBody>
      </p:sp>
    </p:spTree>
    <p:extLst>
      <p:ext uri="{BB962C8B-B14F-4D97-AF65-F5344CB8AC3E}">
        <p14:creationId xmlns:p14="http://schemas.microsoft.com/office/powerpoint/2010/main" val="1677372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the impacts that you all have been experiencing thus far. </a:t>
            </a:r>
            <a:br>
              <a:rPr lang="en-US" dirty="0">
                <a:cs typeface="+mn-lt"/>
              </a:rPr>
            </a:br>
            <a:endParaRPr lang="en-US" dirty="0">
              <a:cs typeface="+mn-lt"/>
            </a:endParaRPr>
          </a:p>
          <a:p>
            <a:r>
              <a:rPr lang="en-US" dirty="0">
                <a:cs typeface="Calibri"/>
              </a:rPr>
              <a:t>The brownout started last July. Even though we have been a little lacks on the brownout to ensure we get everything that our agencies needed in.</a:t>
            </a:r>
            <a:r>
              <a:rPr lang="en-US" dirty="0"/>
              <a:t> In June 2024, we implemented our last FMMI release until we actually go live  </a:t>
            </a:r>
            <a:br>
              <a:rPr lang="en-US" dirty="0">
                <a:cs typeface="+mn-lt"/>
              </a:rPr>
            </a:br>
            <a:endParaRPr lang="en-US" dirty="0">
              <a:cs typeface="+mn-lt"/>
            </a:endParaRPr>
          </a:p>
          <a:p>
            <a:r>
              <a:rPr lang="en-US" dirty="0">
                <a:cs typeface="Calibri"/>
              </a:rPr>
              <a:t>To be sure everything works in S4, from now on only emergencies will go through. Emergencies are classified as work stoppage for agencies. It is imperative that we stick to this because we must retrofit anything that goes in the current FMMI system to ensure it works in S/4. Any unnecessary changes could delay our progress and impact the go live date. So other than those emergency changes, there will not be any other system changes being planned or implemented. </a:t>
            </a:r>
          </a:p>
          <a:p>
            <a:br>
              <a:rPr lang="en-US" dirty="0">
                <a:cs typeface="+mn-lt"/>
              </a:rPr>
            </a:br>
            <a:r>
              <a:rPr lang="en-US" dirty="0">
                <a:cs typeface="Calibri"/>
              </a:rPr>
              <a:t>In Feb 2025 it will be our Big Bang of our implementation to FIET. We will be moving all agencies transactions at one time vs in a phased approach like we did with FSIS.</a:t>
            </a:r>
            <a:endParaRPr lang="en-US" dirty="0"/>
          </a:p>
          <a:p>
            <a:endParaRPr lang="en-US" dirty="0">
              <a:cs typeface="+mn-lt"/>
            </a:endParaRPr>
          </a:p>
          <a:p>
            <a:r>
              <a:rPr lang="en-US" dirty="0">
                <a:cs typeface="+mn-lt"/>
              </a:rPr>
              <a:t>We are doing this to ensure everything is retrofitted into S/4 correctly and working properly after go live. </a:t>
            </a:r>
          </a:p>
          <a:p>
            <a:endParaRPr lang="en-US" dirty="0">
              <a:cs typeface="+mn-lt"/>
            </a:endParaRPr>
          </a:p>
          <a:p>
            <a:r>
              <a:rPr lang="en-US" dirty="0">
                <a:cs typeface="+mn-lt"/>
              </a:rPr>
              <a:t>We are going to do what we can to make this transition easy and risk-free. With that in mind, we are going to continue to maintain Portal for a little while beyond February 2025, so if you find yourself in a pinch and unable to complete a transaction in Fiori, you will be able to do it in Portal for at least a little while, while you navigate the learning curve of moving to Fiori.</a:t>
            </a:r>
            <a:endParaRPr lang="en-US" dirty="0"/>
          </a:p>
        </p:txBody>
      </p:sp>
      <p:sp>
        <p:nvSpPr>
          <p:cNvPr id="4" name="Slide Number Placeholder 3"/>
          <p:cNvSpPr>
            <a:spLocks noGrp="1"/>
          </p:cNvSpPr>
          <p:nvPr>
            <p:ph type="sldNum" sz="quarter" idx="5"/>
          </p:nvPr>
        </p:nvSpPr>
        <p:spPr/>
        <p:txBody>
          <a:bodyPr/>
          <a:lstStyle/>
          <a:p>
            <a:fld id="{B083EB8F-891A-4874-8B8C-B6F861E9751F}" type="slidenum">
              <a:rPr lang="en-US" smtClean="0"/>
              <a:t>26</a:t>
            </a:fld>
            <a:endParaRPr lang="en-US"/>
          </a:p>
        </p:txBody>
      </p:sp>
    </p:spTree>
    <p:extLst>
      <p:ext uri="{BB962C8B-B14F-4D97-AF65-F5344CB8AC3E}">
        <p14:creationId xmlns:p14="http://schemas.microsoft.com/office/powerpoint/2010/main" val="64687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Roadmap of FMMI from beginning to end. </a:t>
            </a:r>
            <a:br>
              <a:rPr lang="en-US" dirty="0">
                <a:cs typeface="+mn-lt"/>
              </a:rPr>
            </a:br>
            <a:r>
              <a:rPr lang="en-US" dirty="0">
                <a:cs typeface="+mn-lt"/>
              </a:rPr>
              <a:t>We started this Program in the beginning of Sept 2023</a:t>
            </a:r>
          </a:p>
          <a:p>
            <a:endParaRPr lang="en-US" dirty="0">
              <a:cs typeface="+mn-lt"/>
            </a:endParaRPr>
          </a:p>
          <a:p>
            <a:r>
              <a:rPr lang="en-US" dirty="0">
                <a:cs typeface="+mn-lt"/>
              </a:rPr>
              <a:t>Since then, we have c</a:t>
            </a:r>
            <a:r>
              <a:rPr lang="en-US" dirty="0"/>
              <a:t>ompleted the impact analysis of the S/4HANA migration to include the FIT GAP analysis with the Functional Workstream. Key agency end users have participated in working sessions with the FIET functional team to determine impact on business processes. These results will also factor into the training plan.</a:t>
            </a:r>
          </a:p>
          <a:p>
            <a:endParaRPr lang="en-US" dirty="0">
              <a:cs typeface="Calibri"/>
            </a:endParaRPr>
          </a:p>
          <a:p>
            <a:r>
              <a:rPr lang="en-US" dirty="0">
                <a:cs typeface="+mn-lt"/>
              </a:rPr>
              <a:t>We are currently in the middle of End-to-End testing but to be more specific right now we are currently in system Test. Once System Test is completed, we will move into Quality Assurance Testing where, mentioned before, the agency super users will get involved as early as September—contingent on the stabilization of the environment.</a:t>
            </a:r>
          </a:p>
          <a:p>
            <a:endParaRPr lang="en-US" dirty="0">
              <a:cs typeface="+mn-lt"/>
            </a:endParaRPr>
          </a:p>
          <a:p>
            <a:r>
              <a:rPr lang="en-US" dirty="0">
                <a:cs typeface="+mn-lt"/>
              </a:rPr>
              <a:t>Then we will move into production readiness testing when more of you will get involved in testing.  Then we will move into training. </a:t>
            </a:r>
          </a:p>
          <a:p>
            <a:br>
              <a:rPr lang="en-US" dirty="0">
                <a:cs typeface="+mn-lt"/>
              </a:rPr>
            </a:br>
            <a:r>
              <a:rPr lang="en-US" dirty="0">
                <a:cs typeface="+mn-lt"/>
              </a:rPr>
              <a:t>Then we WILL go live in February of 2025!!!</a:t>
            </a:r>
          </a:p>
        </p:txBody>
      </p:sp>
      <p:sp>
        <p:nvSpPr>
          <p:cNvPr id="4" name="Slide Number Placeholder 3"/>
          <p:cNvSpPr>
            <a:spLocks noGrp="1"/>
          </p:cNvSpPr>
          <p:nvPr>
            <p:ph type="sldNum" sz="quarter" idx="5"/>
          </p:nvPr>
        </p:nvSpPr>
        <p:spPr/>
        <p:txBody>
          <a:bodyPr/>
          <a:lstStyle/>
          <a:p>
            <a:fld id="{B083EB8F-891A-4874-8B8C-B6F861E9751F}" type="slidenum">
              <a:rPr lang="en-US" smtClean="0"/>
              <a:t>28</a:t>
            </a:fld>
            <a:endParaRPr lang="en-US"/>
          </a:p>
        </p:txBody>
      </p:sp>
    </p:spTree>
    <p:extLst>
      <p:ext uri="{BB962C8B-B14F-4D97-AF65-F5344CB8AC3E}">
        <p14:creationId xmlns:p14="http://schemas.microsoft.com/office/powerpoint/2010/main" val="2228439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things that will be coming your way this fall. </a:t>
            </a:r>
          </a:p>
          <a:p>
            <a:r>
              <a:rPr lang="en-US" dirty="0"/>
              <a:t>There will be another iteration of the survey that was sent out in April to check sentiment around FIET and how comfortable our end users are feeling with the changes that are coming.</a:t>
            </a:r>
          </a:p>
          <a:p>
            <a:endParaRPr lang="en-US" dirty="0">
              <a:cs typeface="Calibri"/>
            </a:endParaRPr>
          </a:p>
          <a:p>
            <a:r>
              <a:rPr lang="en-US" dirty="0">
                <a:cs typeface="+mn-lt"/>
              </a:rPr>
              <a:t>The Financial Training Forum sessions this week and next week are intended as a helpful sneak peek into what is coming, but more robust training will be provided in the fall. We are currently preparing your training material (including courses, simulations, and job aids) now. Training will take place in this fall and will start by November.</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29</a:t>
            </a:fld>
            <a:endParaRPr lang="en-US"/>
          </a:p>
        </p:txBody>
      </p:sp>
    </p:spTree>
    <p:extLst>
      <p:ext uri="{BB962C8B-B14F-4D97-AF65-F5344CB8AC3E}">
        <p14:creationId xmlns:p14="http://schemas.microsoft.com/office/powerpoint/2010/main" val="21121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list of some FIET Program objectives </a:t>
            </a:r>
            <a:endParaRPr lang="en-US" dirty="0">
              <a:cs typeface="Calibri"/>
            </a:endParaRPr>
          </a:p>
          <a:p>
            <a:r>
              <a:rPr lang="en-US" dirty="0"/>
              <a:t>You all, as the agencies that we service have been heavily involved in the Data Quality and the ILM archiving workshops. </a:t>
            </a:r>
            <a:endParaRPr lang="en-US" dirty="0">
              <a:cs typeface="Calibri"/>
            </a:endParaRPr>
          </a:p>
          <a:p>
            <a:r>
              <a:rPr lang="en-US" dirty="0"/>
              <a:t>The cleaning the old house purging the things you no longer need or want before moving into our brand-new house</a:t>
            </a:r>
            <a:endParaRPr lang="en-US" dirty="0">
              <a:cs typeface="Calibri"/>
            </a:endParaRPr>
          </a:p>
          <a:p>
            <a:r>
              <a:rPr lang="en-US" dirty="0"/>
              <a:t>The movement into this new house would be our Selective Data Transformation </a:t>
            </a:r>
            <a:endParaRPr lang="en-US" dirty="0">
              <a:cs typeface="Calibri"/>
            </a:endParaRPr>
          </a:p>
          <a:p>
            <a:r>
              <a:rPr lang="en-US" dirty="0"/>
              <a:t>Everything we decided to keep and deemed worthy of moving it into the updated house.</a:t>
            </a:r>
            <a:endParaRPr lang="en-US" dirty="0">
              <a:cs typeface="Calibri"/>
            </a:endParaRPr>
          </a:p>
          <a:p>
            <a:r>
              <a:rPr lang="en-US" dirty="0"/>
              <a:t>We are going to ensure that we keep supporting our Grants Solution </a:t>
            </a:r>
            <a:endParaRPr lang="en-US" dirty="0">
              <a:cs typeface="Calibri"/>
            </a:endParaRPr>
          </a:p>
          <a:p>
            <a:r>
              <a:rPr lang="en-US" dirty="0"/>
              <a:t>And keep you all abreast every step of way. </a:t>
            </a:r>
            <a:br>
              <a:rPr lang="en-US" dirty="0">
                <a:cs typeface="+mn-lt"/>
              </a:rPr>
            </a:br>
            <a:r>
              <a:rPr lang="en-US" dirty="0"/>
              <a:t>We will provide Production Readiness Testing which is basically UAT and training to ensure we maximize successful outcomes for all FIET workflows and end users  </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9</a:t>
            </a:fld>
            <a:endParaRPr lang="en-US"/>
          </a:p>
        </p:txBody>
      </p:sp>
    </p:spTree>
    <p:extLst>
      <p:ext uri="{BB962C8B-B14F-4D97-AF65-F5344CB8AC3E}">
        <p14:creationId xmlns:p14="http://schemas.microsoft.com/office/powerpoint/2010/main" val="232721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identifying who needs to be trained, what they need to be trained on, and how and when they will be trained.</a:t>
            </a:r>
          </a:p>
          <a:p>
            <a:r>
              <a:rPr lang="en-US" dirty="0"/>
              <a:t>We will be designing training for end users that will ensure they are prepared to do their jobs in the upgraded system at go-live.</a:t>
            </a:r>
            <a:endParaRPr lang="en-US" dirty="0">
              <a:cs typeface="Calibri"/>
            </a:endParaRPr>
          </a:p>
          <a:p>
            <a:r>
              <a:rPr lang="en-US" dirty="0">
                <a:cs typeface="Calibri"/>
              </a:rPr>
              <a:t>Training is tailored around the specific changes that end users will experience when they move from ECC to S/4HANA.</a:t>
            </a:r>
          </a:p>
          <a:p>
            <a:r>
              <a:rPr lang="en-US" dirty="0">
                <a:cs typeface="Calibri"/>
              </a:rPr>
              <a:t>Since the time frame for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29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t>
            </a:r>
          </a:p>
          <a:p>
            <a:r>
              <a:rPr lang="en-US" dirty="0"/>
              <a:t>A great source to key changes is the FIET webpage. The FIET OCM team, which I like to call the programs voice and cheerleaders because they so chipper and excited to share all the great things that we are doing,</a:t>
            </a:r>
            <a:endParaRPr lang="en-US" dirty="0">
              <a:cs typeface="Calibri"/>
            </a:endParaRPr>
          </a:p>
          <a:p>
            <a:r>
              <a:rPr lang="en-US" dirty="0"/>
              <a:t>They have put together a webpage that is dedicated to all things FIET. It is where you can find all the information that we have shared thus far with our end users, well you. </a:t>
            </a:r>
          </a:p>
          <a:p>
            <a:r>
              <a:rPr lang="en-US" dirty="0"/>
              <a:t> You can access the FIET webpage through the FMS website.  To the right of your screen, you will see FMS Financial Solutions. The link to the FIET webpage is right under FMS Financial solutions. I am currently displaying a screen shot of how the FIET webpage looks today. It is a great source for you to get and stay connected to all FIET information and the changes coming your way.  </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32</a:t>
            </a:fld>
            <a:endParaRPr lang="en-US"/>
          </a:p>
        </p:txBody>
      </p:sp>
    </p:spTree>
    <p:extLst>
      <p:ext uri="{BB962C8B-B14F-4D97-AF65-F5344CB8AC3E}">
        <p14:creationId xmlns:p14="http://schemas.microsoft.com/office/powerpoint/2010/main" val="64549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Changing Guide which provides a detail presentation on what changes you can expect to see. The What Changing Guide or WCG outlines what you have today, what you will have after the FIET initiative in comparison to what you have today, what does that change mean for you  and exactly which group is impacted by that change. The OCM team, in collaboration with the other FIET workstreams, worked really hard to put this presentation together to take out the guessing work for you </a:t>
            </a:r>
          </a:p>
          <a:p>
            <a:r>
              <a:rPr lang="en-US" dirty="0"/>
              <a:t>So, I encourage you all to go to the FIET webpage. You can access the FIET webpage through the FMS website. </a:t>
            </a:r>
          </a:p>
        </p:txBody>
      </p:sp>
      <p:sp>
        <p:nvSpPr>
          <p:cNvPr id="4" name="Slide Number Placeholder 3"/>
          <p:cNvSpPr>
            <a:spLocks noGrp="1"/>
          </p:cNvSpPr>
          <p:nvPr>
            <p:ph type="sldNum" sz="quarter" idx="5"/>
          </p:nvPr>
        </p:nvSpPr>
        <p:spPr/>
        <p:txBody>
          <a:bodyPr/>
          <a:lstStyle/>
          <a:p>
            <a:fld id="{B083EB8F-891A-4874-8B8C-B6F861E9751F}" type="slidenum">
              <a:rPr lang="en-US" smtClean="0"/>
              <a:t>33</a:t>
            </a:fld>
            <a:endParaRPr lang="en-US"/>
          </a:p>
        </p:txBody>
      </p:sp>
    </p:spTree>
    <p:extLst>
      <p:ext uri="{BB962C8B-B14F-4D97-AF65-F5344CB8AC3E}">
        <p14:creationId xmlns:p14="http://schemas.microsoft.com/office/powerpoint/2010/main" val="4046747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OCM team is so proud of their monthly newsletter, called the Monthly Momentum. This is a great email bulletin resource that shares key updates on FIET progress and what’s coming. Be sure to subscribe if you haven’t already and read about how FIET is going.</a:t>
            </a:r>
          </a:p>
          <a:p>
            <a:pPr marL="171450" indent="-171450">
              <a:buFont typeface="Arial" panose="020B0604020202020204" pitchFamily="34" charset="0"/>
              <a:buChar char="•"/>
            </a:pPr>
            <a:r>
              <a:rPr lang="en-US" dirty="0"/>
              <a:t>Also, at the end of every newsletter is a fun series called Faces of FIET where you can get to know the leaders on the FIET program on a professional and personal level. </a:t>
            </a:r>
            <a:endParaRPr lang="en-US" dirty="0">
              <a:cs typeface="Calibri"/>
            </a:endParaRPr>
          </a:p>
          <a:p>
            <a:pPr marL="171450" indent="-171450">
              <a:buFont typeface="Arial" panose="020B0604020202020204" pitchFamily="34" charset="0"/>
              <a:buChar char="•"/>
            </a:pPr>
            <a:r>
              <a:rPr lang="en-US" dirty="0"/>
              <a:t>Stay informed about the FIET program's progress and know where you can go to ask questions.</a:t>
            </a:r>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34</a:t>
            </a:fld>
            <a:endParaRPr lang="en-US"/>
          </a:p>
        </p:txBody>
      </p:sp>
    </p:spTree>
    <p:extLst>
      <p:ext uri="{BB962C8B-B14F-4D97-AF65-F5344CB8AC3E}">
        <p14:creationId xmlns:p14="http://schemas.microsoft.com/office/powerpoint/2010/main" val="570125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slide is the question slide, but before we get there, I want to show you some of the Frequently Asked Questions that we have received thus far for the FIET Program. We have the answers to these questions on the webpage. </a:t>
            </a:r>
          </a:p>
        </p:txBody>
      </p:sp>
      <p:sp>
        <p:nvSpPr>
          <p:cNvPr id="4" name="Slide Number Placeholder 3"/>
          <p:cNvSpPr>
            <a:spLocks noGrp="1"/>
          </p:cNvSpPr>
          <p:nvPr>
            <p:ph type="sldNum" sz="quarter" idx="5"/>
          </p:nvPr>
        </p:nvSpPr>
        <p:spPr/>
        <p:txBody>
          <a:bodyPr/>
          <a:lstStyle/>
          <a:p>
            <a:fld id="{B083EB8F-891A-4874-8B8C-B6F861E9751F}" type="slidenum">
              <a:rPr lang="en-US" smtClean="0"/>
              <a:t>35</a:t>
            </a:fld>
            <a:endParaRPr lang="en-US"/>
          </a:p>
        </p:txBody>
      </p:sp>
    </p:spTree>
    <p:extLst>
      <p:ext uri="{BB962C8B-B14F-4D97-AF65-F5344CB8AC3E}">
        <p14:creationId xmlns:p14="http://schemas.microsoft.com/office/powerpoint/2010/main" val="354315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share regular, iterative updates in the O&amp;M calls, emailed bulletins, and on our web page to ensure that end users receive frequent updates on Program progress, upcoming change impacts, and more.</a:t>
            </a:r>
            <a:br>
              <a:rPr lang="en-US" dirty="0">
                <a:cs typeface="+mn-lt"/>
              </a:rPr>
            </a:br>
            <a:r>
              <a:rPr lang="en-US" dirty="0"/>
              <a:t>Our goal is to over-communicate rather than under-communicate, to ensure that all end users are familiar with the FIET Program, are not caught by surprise, and are able to do their jobs in the upgraded system.</a:t>
            </a:r>
            <a:endParaRPr lang="en-US" dirty="0">
              <a:cs typeface="Calibri"/>
            </a:endParaRPr>
          </a:p>
          <a:p>
            <a:r>
              <a:rPr lang="en-US" dirty="0">
                <a:cs typeface="Calibri"/>
              </a:rPr>
              <a:t>Please use all the links in this presentation as resources to get and stay connected to all things FIET. </a:t>
            </a:r>
            <a:br>
              <a:rPr lang="en-US" dirty="0">
                <a:cs typeface="+mn-lt"/>
              </a:rPr>
            </a:br>
            <a:r>
              <a:rPr lang="en-US" dirty="0">
                <a:cs typeface="Calibri"/>
              </a:rPr>
              <a:t>Are there any questions?</a:t>
            </a:r>
          </a:p>
        </p:txBody>
      </p:sp>
      <p:sp>
        <p:nvSpPr>
          <p:cNvPr id="4" name="Slide Number Placeholder 3"/>
          <p:cNvSpPr>
            <a:spLocks noGrp="1"/>
          </p:cNvSpPr>
          <p:nvPr>
            <p:ph type="sldNum" sz="quarter" idx="5"/>
          </p:nvPr>
        </p:nvSpPr>
        <p:spPr/>
        <p:txBody>
          <a:bodyPr/>
          <a:lstStyle/>
          <a:p>
            <a:fld id="{B083EB8F-891A-4874-8B8C-B6F861E9751F}" type="slidenum">
              <a:rPr lang="en-US" smtClean="0"/>
              <a:t>36</a:t>
            </a:fld>
            <a:endParaRPr lang="en-US"/>
          </a:p>
        </p:txBody>
      </p:sp>
    </p:spTree>
    <p:extLst>
      <p:ext uri="{BB962C8B-B14F-4D97-AF65-F5344CB8AC3E}">
        <p14:creationId xmlns:p14="http://schemas.microsoft.com/office/powerpoint/2010/main" val="234908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37</a:t>
            </a:fld>
            <a:endParaRPr lang="en-US"/>
          </a:p>
        </p:txBody>
      </p:sp>
    </p:spTree>
    <p:extLst>
      <p:ext uri="{BB962C8B-B14F-4D97-AF65-F5344CB8AC3E}">
        <p14:creationId xmlns:p14="http://schemas.microsoft.com/office/powerpoint/2010/main" val="5684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journey goes from legacy to leading-edge.    </a:t>
            </a:r>
          </a:p>
          <a:p>
            <a:r>
              <a:rPr lang="en-US" dirty="0"/>
              <a:t>   </a:t>
            </a:r>
            <a:endParaRPr lang="en-US" dirty="0">
              <a:cs typeface="Calibri"/>
            </a:endParaRPr>
          </a:p>
          <a:p>
            <a:r>
              <a:rPr lang="en-US" dirty="0"/>
              <a:t>FFIS was a legacy system running in the days of big mainframes.  Eventually the maintenance and licensing became very expensive, and it was difficult to integrate emerging modern technologies being developed at that time like Electronic Travel Service, E-Payroll and Grants.gov.  </a:t>
            </a:r>
            <a:endParaRPr lang="en-US" dirty="0">
              <a:cs typeface="Calibri"/>
            </a:endParaRPr>
          </a:p>
          <a:p>
            <a:r>
              <a:rPr lang="en-US" dirty="0"/>
              <a:t>We knew it was time to replace that horse and buggy and start looking for a better solution to support USDA’s financial line of business.  </a:t>
            </a:r>
            <a:endParaRPr lang="en-US" dirty="0">
              <a:cs typeface="Calibri"/>
            </a:endParaRPr>
          </a:p>
          <a:p>
            <a:r>
              <a:rPr lang="en-US" dirty="0"/>
              <a:t>In 2008 we started the process of migrating from the legacy system to a modern client/server technology based on SAP’s ERP business software This was called a COTS solution which is a Commercial-Off-The-Shelf software. The Program was called the Financial Management Modernization Initiative which became known to everyone as FMMI.</a:t>
            </a:r>
            <a:endParaRPr lang="en-US" dirty="0">
              <a:cs typeface="Calibri"/>
            </a:endParaRPr>
          </a:p>
          <a:p>
            <a:r>
              <a:rPr lang="en-US" dirty="0"/>
              <a:t>The primary objective of the FMMI is to improve financial management performance by efficiently providing USDA agencies with a modern core financial management system that both complies with Federal accounting and systems standards, while providing maximum support to the Agencies’ mission.  </a:t>
            </a:r>
            <a:endParaRPr lang="en-US" dirty="0">
              <a:cs typeface="Calibri"/>
            </a:endParaRPr>
          </a:p>
          <a:p>
            <a:r>
              <a:rPr lang="en-US" dirty="0"/>
              <a:t>     </a:t>
            </a:r>
            <a:endParaRPr lang="en-US" dirty="0">
              <a:cs typeface="Calibri"/>
            </a:endParaRPr>
          </a:p>
          <a:p>
            <a:r>
              <a:rPr lang="en-US" dirty="0"/>
              <a:t>FMMI went live in 2009 and we cruised along in this hatchback for about six years. As the system grew, we started experiencing performance issues, especially around reporting. we installed appliances to help improve speed, we also saw issues with the virtualization, storage and networking layers. FMMI, like any old car was due for an overhaul. Technology was rapidly changing, and new innovations were developing.  We found it challenging to implement innovation and functionality in the on-premises datacenter.</a:t>
            </a:r>
            <a:endParaRPr lang="en-US" dirty="0">
              <a:cs typeface="Calibri"/>
            </a:endParaRPr>
          </a:p>
          <a:p>
            <a:r>
              <a:rPr lang="en-US" dirty="0"/>
              <a:t>In 2015, we chose to move FMMI from on-prem to a HANA Enterprise Cloud hosted at Virtustream. This was a major overhaul, Not only was it a cloud migration, but we also performed an Enhancement pack upgrade and moved to Suit on HANA and converted the large Oracle database to HANA which allows the entire database to reside in memory  </a:t>
            </a:r>
            <a:endParaRPr lang="en-US" dirty="0">
              <a:cs typeface="Calibri"/>
            </a:endParaRPr>
          </a:p>
          <a:p>
            <a:r>
              <a:rPr lang="en-US" dirty="0"/>
              <a:t>Now here we are in 2024. In today’s fast-paced, increasingly digital world, planning and delivering the optimal modernization journey is of critical importance. That hatchback is getting a little worn out and it is time to trade it in on a cutting-edge, high-performance convertible.</a:t>
            </a:r>
            <a:endParaRPr lang="en-US" dirty="0">
              <a:cs typeface="Calibri"/>
            </a:endParaRPr>
          </a:p>
          <a:p>
            <a:r>
              <a:rPr lang="en-US" dirty="0"/>
              <a:t> We’re calling this jump to the future the FMMI Intelligent Enterprise Transformation or FIET as Ari mentioned earlier.   </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10</a:t>
            </a:fld>
            <a:endParaRPr lang="en-US"/>
          </a:p>
        </p:txBody>
      </p:sp>
    </p:spTree>
    <p:extLst>
      <p:ext uri="{BB962C8B-B14F-4D97-AF65-F5344CB8AC3E}">
        <p14:creationId xmlns:p14="http://schemas.microsoft.com/office/powerpoint/2010/main" val="321998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Migrating from FMMI on ECC to the next generation SAP Business Suite (S/4HANA) will allow for a scalable growth platform for FMMI and its integrated systems .</a:t>
            </a:r>
          </a:p>
          <a:p>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11</a:t>
            </a:fld>
            <a:endParaRPr lang="en-US"/>
          </a:p>
        </p:txBody>
      </p:sp>
    </p:spTree>
    <p:extLst>
      <p:ext uri="{BB962C8B-B14F-4D97-AF65-F5344CB8AC3E}">
        <p14:creationId xmlns:p14="http://schemas.microsoft.com/office/powerpoint/2010/main" val="266948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Why are we upgrading now?</a:t>
            </a:r>
          </a:p>
          <a:p>
            <a:r>
              <a:rPr lang="en-US" dirty="0">
                <a:cs typeface="Calibri"/>
              </a:rPr>
              <a:t>Let’s look at a few of the main drivers.</a:t>
            </a:r>
            <a:endParaRPr lang="en-US" dirty="0"/>
          </a:p>
          <a:p>
            <a:r>
              <a:rPr lang="en-US" b="1" dirty="0"/>
              <a:t>Simplification</a:t>
            </a:r>
            <a:r>
              <a:rPr lang="en-US" dirty="0"/>
              <a:t>:  SAP S/4HANA brings about immense simplification to the management and administration of the IT landscape – in fact, simplicity is one of the key features SAP has brought into its business application structure.  SAP S/4HANA enables the centralizing of hardware and network resources and serves as the digital core for business process simplification, by harnessing the power of its HANA in-memory database. </a:t>
            </a:r>
            <a:endParaRPr lang="en-US" dirty="0">
              <a:cs typeface="Calibri"/>
            </a:endParaRPr>
          </a:p>
          <a:p>
            <a:r>
              <a:rPr lang="en-US" b="1" dirty="0"/>
              <a:t>Supportability: </a:t>
            </a:r>
            <a:r>
              <a:rPr lang="en-US" dirty="0"/>
              <a:t>SAP is committed to provide mainstream maintenance support for Business Suite 7 through the end of 2027. There is an option to delay upgrading until 2030 but SAP will impose a higher maintenance fees after 2027. When we stated looking into this a few years ago, we understood this is a huge undertaking and realized the earlier we started, the better. We began planning a roadmap back in 2019, then the pandemic slowed us down a bit, but we officially started the migration last September and now we are about halfway into the Program with a target go-live in February of 2025.</a:t>
            </a:r>
            <a:endParaRPr lang="en-US" dirty="0">
              <a:cs typeface="Calibri"/>
            </a:endParaRPr>
          </a:p>
          <a:p>
            <a:r>
              <a:rPr lang="en-US" b="1" dirty="0"/>
              <a:t>Ease Of Use</a:t>
            </a:r>
            <a:endParaRPr lang="en-US" dirty="0"/>
          </a:p>
          <a:p>
            <a:r>
              <a:rPr lang="en-US" dirty="0"/>
              <a:t>The Fiori user interface is designed to be intuitive, personalized and responsive. The user interface brings innovative features like a more responsive home page and new collaboration capabilities which will facilitate improvements in user productivity.</a:t>
            </a:r>
            <a:endParaRPr lang="en-US" dirty="0">
              <a:cs typeface="Calibri"/>
            </a:endParaRPr>
          </a:p>
          <a:p>
            <a:r>
              <a:rPr lang="en-US" b="1" dirty="0"/>
              <a:t>Innovation</a:t>
            </a:r>
            <a:r>
              <a:rPr lang="en-US" dirty="0"/>
              <a:t> : S/4HANA sets the stage for innovation. With every release of S/4HANA the ERP capabilities get refined. There are significant improvements in data management, Security, Database features, Integration features as well as automation possibilities. These improvements help to achieve better data governance and robust cybersecurity measures. SAP S/4HANA also sets the stage for future innovation. </a:t>
            </a:r>
            <a:endParaRPr lang="en-US" dirty="0">
              <a:cs typeface="Calibri"/>
            </a:endParaRPr>
          </a:p>
          <a:p>
            <a:r>
              <a:rPr lang="en-US" b="1" dirty="0"/>
              <a:t>Improved performance and speed: </a:t>
            </a:r>
            <a:r>
              <a:rPr lang="en-US" dirty="0"/>
              <a:t>S/4HANA facilitates improved performance by allowing you to plan, execute, generate reports and analytics based on real-time data. </a:t>
            </a:r>
            <a:endParaRPr lang="en-US" dirty="0">
              <a:cs typeface="Calibri"/>
            </a:endParaRPr>
          </a:p>
          <a:p>
            <a:r>
              <a:rPr lang="en-US" dirty="0"/>
              <a:t>New and improved analytical apps provide more advanced operational and management reporting, which will help aid users with quicker and more efficient decision-making </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12</a:t>
            </a:fld>
            <a:endParaRPr lang="en-US"/>
          </a:p>
        </p:txBody>
      </p:sp>
    </p:spTree>
    <p:extLst>
      <p:ext uri="{BB962C8B-B14F-4D97-AF65-F5344CB8AC3E}">
        <p14:creationId xmlns:p14="http://schemas.microsoft.com/office/powerpoint/2010/main" val="189095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highlights some differences between FMMI running on ECC and  the future state on S/4HANA. </a:t>
            </a:r>
          </a:p>
          <a:p>
            <a:r>
              <a:rPr lang="en-US" b="1"/>
              <a:t>Intelligent Technologies</a:t>
            </a:r>
            <a:r>
              <a:rPr lang="en-US"/>
              <a:t> -  S/4HANA is future-ready, it brings in the possibility of Intelligent Technologies like predictive analysis, machine learning, artificial intelligence, chatbots and Blockchain. None of these features are available with FMMI on the current Business suite. </a:t>
            </a:r>
            <a:endParaRPr lang="en-US">
              <a:cs typeface="Calibri"/>
            </a:endParaRPr>
          </a:p>
          <a:p>
            <a:r>
              <a:rPr lang="en-US" b="1"/>
              <a:t>Database </a:t>
            </a:r>
            <a:r>
              <a:rPr lang="en-US"/>
              <a:t>– When we look at the differences between the database, essentially both are running with HANA as the underlying database but in S/4hana, SAP re-developed the code that was written back in the seventies and optimized it to take advantage of the power of the in-memory database.</a:t>
            </a:r>
            <a:endParaRPr lang="en-US">
              <a:cs typeface="Calibri"/>
            </a:endParaRPr>
          </a:p>
          <a:p>
            <a:r>
              <a:rPr lang="en-US" b="1"/>
              <a:t>The Data-model</a:t>
            </a:r>
            <a:r>
              <a:rPr lang="en-US"/>
              <a:t> – In S/4 they consolidated and removed redundant tables into a simpler data model. They call this simplification. Thanks to SAP HANA’s columnar data structure, by removing the duplicate or non-mission critical information this can shrink the database size by a factor of 12. This means a smaller data footprint and a lower TCO.</a:t>
            </a:r>
            <a:endParaRPr lang="en-US">
              <a:cs typeface="Calibri"/>
            </a:endParaRPr>
          </a:p>
          <a:p>
            <a:r>
              <a:rPr lang="en-US" b="1"/>
              <a:t>Business Processes </a:t>
            </a:r>
            <a:r>
              <a:rPr lang="en-US"/>
              <a:t>– The business processes in S/4HANA can simplify automation with drag-and-drop capabilities, allows seamless integration for developing faster workflows, bots, test automations and SAP connectors for non-SAP systems. </a:t>
            </a:r>
            <a:endParaRPr lang="en-US">
              <a:cs typeface="Calibri"/>
            </a:endParaRPr>
          </a:p>
          <a:p>
            <a:r>
              <a:rPr lang="en-US" b="1"/>
              <a:t>User Interface</a:t>
            </a:r>
            <a:r>
              <a:rPr lang="en-US"/>
              <a:t> – and finally, with S/4HANA we are enabling the Fiori interface. For ECC  the entry point into FMMI is through the enterprise portal. SAPGUI is used by a small set of super-users.  W</a:t>
            </a:r>
            <a:r>
              <a:rPr lang="en-US" u="sng"/>
              <a:t>ith S/4  we are enabling the Fiori launchpad  for a new user experience</a:t>
            </a:r>
            <a:endParaRPr lang="en-US" u="sng">
              <a:cs typeface="Calibri"/>
            </a:endParaRPr>
          </a:p>
          <a:p>
            <a:r>
              <a:rPr lang="en-US" u="sng"/>
              <a:t>new Fiori interface. There is more information on this later in the presentation.</a:t>
            </a:r>
            <a:endParaRPr lang="en-US" u="sng">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13</a:t>
            </a:fld>
            <a:endParaRPr lang="en-US"/>
          </a:p>
        </p:txBody>
      </p:sp>
    </p:spTree>
    <p:extLst>
      <p:ext uri="{BB962C8B-B14F-4D97-AF65-F5344CB8AC3E}">
        <p14:creationId xmlns:p14="http://schemas.microsoft.com/office/powerpoint/2010/main" val="375563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14</a:t>
            </a:fld>
            <a:endParaRPr lang="en-US"/>
          </a:p>
        </p:txBody>
      </p:sp>
    </p:spTree>
    <p:extLst>
      <p:ext uri="{BB962C8B-B14F-4D97-AF65-F5344CB8AC3E}">
        <p14:creationId xmlns:p14="http://schemas.microsoft.com/office/powerpoint/2010/main" val="373236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can see Fiori will be our highest degree of change </a:t>
            </a:r>
          </a:p>
          <a:p>
            <a:r>
              <a:rPr lang="en-US" dirty="0">
                <a:cs typeface="Calibri"/>
              </a:rPr>
              <a:t>It will be a new look and feel for you all. </a:t>
            </a:r>
            <a:r>
              <a:rPr lang="en-US" dirty="0"/>
              <a:t>A modern, app-based user interface that will serve as the new primary FMMI interface and will be accessed via the Portal.</a:t>
            </a:r>
            <a:endParaRPr lang="en-US" dirty="0">
              <a:cs typeface="Calibri"/>
            </a:endParaRPr>
          </a:p>
          <a:p>
            <a:endParaRPr lang="en-US" dirty="0">
              <a:cs typeface="Calibri"/>
            </a:endParaRPr>
          </a:p>
          <a:p>
            <a:r>
              <a:rPr lang="en-US" dirty="0"/>
              <a:t>For the Simplified data model, the Data tables will be combined to improve performance and data accuracy. So, this is a moderate change </a:t>
            </a:r>
            <a:endParaRPr lang="en-US" dirty="0">
              <a:cs typeface="Calibri"/>
            </a:endParaRPr>
          </a:p>
          <a:p>
            <a:endParaRPr lang="en-US" dirty="0">
              <a:cs typeface="Calibri"/>
            </a:endParaRPr>
          </a:p>
          <a:p>
            <a:r>
              <a:rPr lang="en-US" dirty="0"/>
              <a:t>Business Partner records will also be a moderate change and will serve as an umbrella that captures data for related Customer and Vendor records.</a:t>
            </a:r>
            <a:endParaRPr lang="en-US" dirty="0">
              <a:cs typeface="Calibri"/>
            </a:endParaRPr>
          </a:p>
          <a:p>
            <a:endParaRPr lang="en-US" dirty="0">
              <a:cs typeface="Calibri"/>
            </a:endParaRPr>
          </a:p>
          <a:p>
            <a:r>
              <a:rPr lang="en-US" dirty="0"/>
              <a:t>Our reporting will be our lowest degree of change. A few fields in reports will be adjusted while the overall process will remain largely the same.</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16</a:t>
            </a:fld>
            <a:endParaRPr lang="en-US"/>
          </a:p>
        </p:txBody>
      </p:sp>
    </p:spTree>
    <p:extLst>
      <p:ext uri="{BB962C8B-B14F-4D97-AF65-F5344CB8AC3E}">
        <p14:creationId xmlns:p14="http://schemas.microsoft.com/office/powerpoint/2010/main" val="404945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br>
              <a:rPr lang="en-US" dirty="0">
                <a:cs typeface="+mn-lt"/>
              </a:rPr>
            </a:br>
            <a:r>
              <a:rPr lang="en-US" dirty="0">
                <a:cs typeface="+mn-lt"/>
              </a:rPr>
              <a:t>Let's take a deeper dive into FIORI</a:t>
            </a:r>
            <a:br>
              <a:rPr lang="en-US" dirty="0">
                <a:cs typeface="+mn-lt"/>
              </a:rPr>
            </a:br>
            <a:r>
              <a:rPr lang="en-US" dirty="0"/>
              <a:t>You are all familiar with the enterprise Portal. Currently the portal acts as the gateway to other systems like CRM, GRC, and the Business warehouse. To eliminate the portal completely will take some major changes to the security architecture across the enterprise. As you know, FMMI was built before we all had PIV-cards and while implementing SAP Analytics Cloud, we are seeing disconnects between the Long-ID or our certificates and the FMMI F-ID. Due to these challenges we have decided to keep the Portal as the entry-point and will have a link to launch the Fiori launchpad, but the tabs will still be available for users needing the other systems.</a:t>
            </a:r>
          </a:p>
          <a:p>
            <a:r>
              <a:rPr lang="en-US" dirty="0"/>
              <a:t>Fiori is SAP's modern and user-friendly interface design, built with a focus on simplicity, responsiveness, and enhanced functionality, including embedded reporting. Some of the key changes and benefits users will experience with Fiori are </a:t>
            </a:r>
            <a:endParaRPr lang="en-US" dirty="0">
              <a:cs typeface="Calibri"/>
            </a:endParaRPr>
          </a:p>
          <a:p>
            <a:r>
              <a:rPr lang="en-US" dirty="0"/>
              <a:t>1.</a:t>
            </a:r>
            <a:r>
              <a:rPr lang="en-US" b="1" dirty="0"/>
              <a:t>Personalization</a:t>
            </a:r>
            <a:r>
              <a:rPr lang="en-US" dirty="0"/>
              <a:t> - Users can customize their Fiori launchpad layout, organizing apps in a way that makes sense for their role. Additional customization options include preset filters and color schemes.</a:t>
            </a:r>
            <a:endParaRPr lang="en-US" dirty="0">
              <a:cs typeface="Calibri"/>
            </a:endParaRPr>
          </a:p>
          <a:p>
            <a:r>
              <a:rPr lang="en-US" dirty="0"/>
              <a:t>2.</a:t>
            </a:r>
            <a:r>
              <a:rPr lang="en-US" b="1" dirty="0"/>
              <a:t>Ease of use </a:t>
            </a:r>
            <a:r>
              <a:rPr lang="en-US" dirty="0"/>
              <a:t>- Fiori employs the app-based design that users have come to know and love in their smart phones. Each transaction has its own clearly labeled app that users will click ion to initiate a transaction. The Most frequently used apps as well as most recently used are easily accessible to users for quick navigation.</a:t>
            </a:r>
            <a:endParaRPr lang="en-US" dirty="0">
              <a:cs typeface="Calibri"/>
            </a:endParaRPr>
          </a:p>
          <a:p>
            <a:r>
              <a:rPr lang="en-US" dirty="0"/>
              <a:t>3.</a:t>
            </a:r>
            <a:r>
              <a:rPr lang="en-US" b="1" dirty="0"/>
              <a:t>Tile-based display </a:t>
            </a:r>
            <a:r>
              <a:rPr lang="en-US" dirty="0"/>
              <a:t>- Users will only see apps and transactions relevant to their role, minimizing visual clutter. The interface is overall more visually appealing, harnessing clean lines, and high-contrast element</a:t>
            </a:r>
            <a:r>
              <a:rPr lang="en-US" u="sng" dirty="0"/>
              <a:t>s like tiles seen on your smart-phone. </a:t>
            </a:r>
            <a:endParaRPr lang="en-US" u="sng" dirty="0">
              <a:cs typeface="Calibri"/>
            </a:endParaRPr>
          </a:p>
          <a:p>
            <a:r>
              <a:rPr lang="en-US" dirty="0"/>
              <a:t>4.</a:t>
            </a:r>
            <a:r>
              <a:rPr lang="en-US" b="1" dirty="0"/>
              <a:t>Searchability</a:t>
            </a:r>
            <a:r>
              <a:rPr lang="en-US" dirty="0"/>
              <a:t> - The search bar has increased functionality, allowing users to search for transactions, data records, and more. Within transactions, additional search fields allow users to find records more easily.</a:t>
            </a:r>
            <a:endParaRPr lang="en-US" dirty="0">
              <a:cs typeface="Calibri"/>
            </a:endParaRPr>
          </a:p>
          <a:p>
            <a:r>
              <a:rPr lang="en-US" dirty="0"/>
              <a:t>5.</a:t>
            </a:r>
            <a:r>
              <a:rPr lang="en-US" b="1" dirty="0"/>
              <a:t>Data analytics </a:t>
            </a:r>
            <a:r>
              <a:rPr lang="en-US" dirty="0"/>
              <a:t>- Key operational metrics appear directly on Fiori apps, and users can click into operational reports to drill down and make decisions using real-time data.</a:t>
            </a:r>
            <a:endParaRPr lang="en-US" dirty="0">
              <a:cs typeface="Calibri"/>
            </a:endParaRPr>
          </a:p>
          <a:p>
            <a:r>
              <a:rPr lang="en-US" dirty="0"/>
              <a:t>The user interface of S/4HANA is intuitive and user-friendly. It embraces a consumer-grade experience that enhances user adoption and reduces the learning curve for employees, leading to higher productivity.</a:t>
            </a:r>
            <a:endParaRPr lang="en-US" dirty="0">
              <a:cs typeface="Calibri"/>
            </a:endParaRPr>
          </a:p>
        </p:txBody>
      </p:sp>
      <p:sp>
        <p:nvSpPr>
          <p:cNvPr id="4" name="Slide Number Placeholder 3"/>
          <p:cNvSpPr>
            <a:spLocks noGrp="1"/>
          </p:cNvSpPr>
          <p:nvPr>
            <p:ph type="sldNum" sz="quarter" idx="5"/>
          </p:nvPr>
        </p:nvSpPr>
        <p:spPr/>
        <p:txBody>
          <a:bodyPr/>
          <a:lstStyle/>
          <a:p>
            <a:fld id="{B083EB8F-891A-4874-8B8C-B6F861E9751F}" type="slidenum">
              <a:rPr lang="en-US" smtClean="0"/>
              <a:t>17</a:t>
            </a:fld>
            <a:endParaRPr lang="en-US"/>
          </a:p>
        </p:txBody>
      </p:sp>
    </p:spTree>
    <p:extLst>
      <p:ext uri="{BB962C8B-B14F-4D97-AF65-F5344CB8AC3E}">
        <p14:creationId xmlns:p14="http://schemas.microsoft.com/office/powerpoint/2010/main" val="332996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50288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24428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51092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Agenda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374" y="1373525"/>
            <a:ext cx="10846375" cy="4803438"/>
          </a:xfrm>
        </p:spPr>
        <p:txBody>
          <a:bodyPr>
            <a:normAutofit/>
          </a:bodyPr>
          <a:lstStyle>
            <a:lvl1pPr marL="457200" indent="-457200">
              <a:buFont typeface="+mj-lt"/>
              <a:buAutoNum type="arabicPeriod"/>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itle 1">
            <a:extLst>
              <a:ext uri="{FF2B5EF4-FFF2-40B4-BE49-F238E27FC236}">
                <a16:creationId xmlns:a16="http://schemas.microsoft.com/office/drawing/2014/main" id="{AA128AE8-3C9A-6FB3-91F6-B6D989526619}"/>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6A8D362C-BD34-F8E0-56B7-E8ED9B22DE8B}"/>
              </a:ext>
            </a:extLst>
          </p:cNvPr>
          <p:cNvSpPr>
            <a:spLocks noGrp="1"/>
          </p:cNvSpPr>
          <p:nvPr>
            <p:ph type="sldNum" sz="quarter" idx="12"/>
          </p:nvPr>
        </p:nvSpPr>
        <p:spPr>
          <a:xfrm>
            <a:off x="8610600" y="6356350"/>
            <a:ext cx="2743200" cy="365125"/>
          </a:xfrm>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4179939356"/>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651162" y="2733675"/>
            <a:ext cx="10810585" cy="776288"/>
          </a:xfrm>
          <a:noFill/>
        </p:spPr>
        <p:txBody>
          <a:bodyPr anchor="ctr">
            <a:no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3" name="Slide Number Placeholder 5">
            <a:extLst>
              <a:ext uri="{FF2B5EF4-FFF2-40B4-BE49-F238E27FC236}">
                <a16:creationId xmlns:a16="http://schemas.microsoft.com/office/drawing/2014/main" id="{289F0FC6-B642-915A-765F-A6BE11690D90}"/>
              </a:ext>
            </a:extLst>
          </p:cNvPr>
          <p:cNvSpPr>
            <a:spLocks noGrp="1"/>
          </p:cNvSpPr>
          <p:nvPr>
            <p:ph type="sldNum" sz="quarter" idx="12"/>
          </p:nvPr>
        </p:nvSpPr>
        <p:spPr>
          <a:xfrm>
            <a:off x="8610600" y="6356350"/>
            <a:ext cx="2743200" cy="365125"/>
          </a:xfrm>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757300273"/>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15374" y="1373525"/>
            <a:ext cx="10846375" cy="4803438"/>
          </a:xfrm>
        </p:spPr>
        <p:txBody>
          <a:bodyPr>
            <a:normAutofit/>
          </a:bodyPr>
          <a:lstStyle>
            <a:lvl1pPr>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2BCCBB02-724B-998E-771F-D09D889CBFBC}"/>
              </a:ext>
            </a:extLst>
          </p:cNvPr>
          <p:cNvSpPr>
            <a:spLocks noGrp="1"/>
          </p:cNvSpPr>
          <p:nvPr>
            <p:ph type="sldNum" sz="quarter" idx="12"/>
          </p:nvPr>
        </p:nvSpPr>
        <p:spPr>
          <a:xfrm>
            <a:off x="8610600" y="6356350"/>
            <a:ext cx="2743200" cy="365125"/>
          </a:xfrm>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646703683"/>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01592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43504" y="224366"/>
            <a:ext cx="10228234" cy="913342"/>
          </a:xfrm>
        </p:spPr>
        <p:txBody>
          <a:bodyPr/>
          <a:lstStyle>
            <a:lvl1pPr>
              <a:defRPr u="none"/>
            </a:lvl1pPr>
          </a:lstStyle>
          <a:p>
            <a:r>
              <a:rPr lang="en-US"/>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a:p>
        </p:txBody>
      </p:sp>
      <p:cxnSp>
        <p:nvCxnSpPr>
          <p:cNvPr id="8" name="Straight Connector 7">
            <a:extLst>
              <a:ext uri="{FF2B5EF4-FFF2-40B4-BE49-F238E27FC236}">
                <a16:creationId xmlns:a16="http://schemas.microsoft.com/office/drawing/2014/main" id="{F02B2E03-D5A5-C7AB-9CF6-45B787B2BBFE}"/>
              </a:ext>
            </a:extLst>
          </p:cNvPr>
          <p:cNvCxnSpPr/>
          <p:nvPr userDrawn="1"/>
        </p:nvCxnSpPr>
        <p:spPr>
          <a:xfrm>
            <a:off x="1243504" y="1197094"/>
            <a:ext cx="102282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5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68092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47733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69507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35730" y="186146"/>
            <a:ext cx="8836622" cy="913342"/>
          </a:xfrm>
        </p:spPr>
        <p:txBody>
          <a:bodyPr/>
          <a:lstStyle>
            <a:lvl1pPr>
              <a:defRPr u="none"/>
            </a:lvl1pPr>
          </a:lstStyle>
          <a:p>
            <a:r>
              <a:rPr lang="en-US"/>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a:p>
        </p:txBody>
      </p:sp>
      <p:cxnSp>
        <p:nvCxnSpPr>
          <p:cNvPr id="8" name="Straight Connector 7">
            <a:extLst>
              <a:ext uri="{FF2B5EF4-FFF2-40B4-BE49-F238E27FC236}">
                <a16:creationId xmlns:a16="http://schemas.microsoft.com/office/drawing/2014/main" id="{F02B2E03-D5A5-C7AB-9CF6-45B787B2BBFE}"/>
              </a:ext>
            </a:extLst>
          </p:cNvPr>
          <p:cNvCxnSpPr>
            <a:cxnSpLocks/>
          </p:cNvCxnSpPr>
          <p:nvPr userDrawn="1"/>
        </p:nvCxnSpPr>
        <p:spPr>
          <a:xfrm flipV="1">
            <a:off x="1235730" y="957820"/>
            <a:ext cx="10741622" cy="12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9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905825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07623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970657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347185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322012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65665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4858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9162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46148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90924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9247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4536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0528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514764" y="136525"/>
            <a:ext cx="876257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4780" y="136526"/>
            <a:ext cx="1007944" cy="1009694"/>
          </a:xfrm>
          <a:prstGeom prst="rect">
            <a:avLst/>
          </a:prstGeom>
        </p:spPr>
      </p:pic>
      <p:pic>
        <p:nvPicPr>
          <p:cNvPr id="7" name="Picture 6">
            <a:extLst>
              <a:ext uri="{FF2B5EF4-FFF2-40B4-BE49-F238E27FC236}">
                <a16:creationId xmlns:a16="http://schemas.microsoft.com/office/drawing/2014/main" id="{84094B85-59C5-14F8-8C82-C60025CE20D6}"/>
              </a:ext>
            </a:extLst>
          </p:cNvPr>
          <p:cNvPicPr>
            <a:picLocks noChangeAspect="1"/>
          </p:cNvPicPr>
          <p:nvPr userDrawn="1"/>
        </p:nvPicPr>
        <p:blipFill>
          <a:blip r:embed="rId17"/>
          <a:stretch>
            <a:fillRect/>
          </a:stretch>
        </p:blipFill>
        <p:spPr>
          <a:xfrm>
            <a:off x="10449748" y="136525"/>
            <a:ext cx="1571716" cy="816377"/>
          </a:xfrm>
          <a:prstGeom prst="rect">
            <a:avLst/>
          </a:prstGeom>
        </p:spPr>
      </p:pic>
    </p:spTree>
    <p:extLst>
      <p:ext uri="{BB962C8B-B14F-4D97-AF65-F5344CB8AC3E}">
        <p14:creationId xmlns:p14="http://schemas.microsoft.com/office/powerpoint/2010/main" val="1702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608166" y="136525"/>
            <a:ext cx="9429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658" y="136526"/>
            <a:ext cx="1033658" cy="1035452"/>
          </a:xfrm>
          <a:prstGeom prst="rect">
            <a:avLst/>
          </a:prstGeom>
        </p:spPr>
      </p:pic>
    </p:spTree>
    <p:extLst>
      <p:ext uri="{BB962C8B-B14F-4D97-AF65-F5344CB8AC3E}">
        <p14:creationId xmlns:p14="http://schemas.microsoft.com/office/powerpoint/2010/main" val="88741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7.sv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2" Type="http://schemas.openxmlformats.org/officeDocument/2006/relationships/notesSlide" Target="../notesSlides/notesSlide6.xml"/><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32" Type="http://schemas.openxmlformats.org/officeDocument/2006/relationships/image" Target="../media/image55.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10" Type="http://schemas.openxmlformats.org/officeDocument/2006/relationships/image" Target="../media/image33.sv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 Id="rId8"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PLVSM6_92Fo&amp;list=PLmKWUSbYI1eoIsdbRr0fPryL-5nNsYADV&amp;index=13" TargetMode="Externa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usdagcc.sharepoint.com/:w:/r/sites/OCFO-FIETProjectTeam/Shared%20Documents/General/02.%20OCM%20%26%20Training/01.%20OCM/03.%20Communications%20Plan/Change%20Champions_Super%20Users%20List.docx?d=wdb1c87792f374b049a9028f72186315a&amp;csf=1&amp;web=1&amp;e=wLVO4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2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26.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notesSlide" Target="../notesSlides/notesSlide17.xml"/><Relationship Id="rId16" Type="http://schemas.openxmlformats.org/officeDocument/2006/relationships/image" Target="../media/image88.svg"/><Relationship Id="rId1" Type="http://schemas.openxmlformats.org/officeDocument/2006/relationships/slideLayout" Target="../slideLayouts/slideLayout2.xml"/><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image" Target="../media/image86.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hyperlink" Target="https://nfc.usda.gov/FSS/ClientServices/FMS/FIET/index.php?utm_medium=email&amp;utm_source=govdelivery" TargetMode="External"/><Relationship Id="rId7"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svg"/><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hyperlink" Target="https://nfc.usda.gov/FSS/ClientServices/FMS/FIET/docs/USDA_FIET_Whats_Changing_Guide.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hyperlink" Target="https://public.govdelivery.com/accounts/USDAOCFO/subscriber/new" TargetMode="External"/><Relationship Id="rId4" Type="http://schemas.openxmlformats.org/officeDocument/2006/relationships/hyperlink" Target="https://nfc.usda.gov/FSS/ClientServices/FMS/FIET/FIET_Communications.ph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view.officeapps.live.com/op/view.aspx?src=https%3A%2F%2Fnfc.usda.gov%2FFSS%2FClientServices%2FFMS%2FFIET%2Fdocs%2FUSDA_FIET_Frequently_Asked_Questions.pptx&amp;wdOrigin=BROWSELI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FMSC.Help@usda.gov" TargetMode="External"/><Relationship Id="rId3" Type="http://schemas.openxmlformats.org/officeDocument/2006/relationships/hyperlink" Target="https://nfc.usda.gov/FSS/ClientServices/FMS/FIET/FIET_Communications.php" TargetMode="External"/><Relationship Id="rId7" Type="http://schemas.openxmlformats.org/officeDocument/2006/relationships/hyperlink" Target="https://usdagcc.sharepoint.com/:w:/r/sites/OCFO-FIETProjectTeam/Shared%20Documents/General/02.%20OCM%20%26%20Training/01.%20OCM/03.%20Communications%20Plan/Change%20Champions_Super%20Users%20List.docx?d=wdb1c87792f374b049a9028f72186315a&amp;csf=1&amp;web=1&amp;e=lbUT2G" TargetMode="External"/><Relationship Id="rId12" Type="http://schemas.openxmlformats.org/officeDocument/2006/relationships/image" Target="../media/image106.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nfc.usda.gov/FSS/ClientServices/FMS/FIET/index.php" TargetMode="External"/><Relationship Id="rId11" Type="http://schemas.openxmlformats.org/officeDocument/2006/relationships/image" Target="../media/image105.png"/><Relationship Id="rId5" Type="http://schemas.openxmlformats.org/officeDocument/2006/relationships/hyperlink" Target="https://nfc.usda.gov/FSS/ClientServices/FMS/FIET/docs/USDA_FIET_Frequently_Asked_Questions.pptx" TargetMode="External"/><Relationship Id="rId10" Type="http://schemas.openxmlformats.org/officeDocument/2006/relationships/hyperlink" Target="https://public.govdelivery.com/accounts/USDAOCFO/subscriber/new" TargetMode="External"/><Relationship Id="rId4" Type="http://schemas.openxmlformats.org/officeDocument/2006/relationships/hyperlink" Target="https://nfc.usda.gov/FSS/ClientServices/FMS/FIET/docs/USDA_FIET_Whats_Changing_Guide.pptx" TargetMode="External"/><Relationship Id="rId9" Type="http://schemas.openxmlformats.org/officeDocument/2006/relationships/hyperlink" Target="https://nfc.usda.gov/FSS/contact/FMS/CAM_Agency_Assignments.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3" name="Title 2">
            <a:extLst>
              <a:ext uri="{FF2B5EF4-FFF2-40B4-BE49-F238E27FC236}">
                <a16:creationId xmlns:a16="http://schemas.microsoft.com/office/drawing/2014/main" id="{ED7F50FE-20B9-4E61-87FD-A9252F536B88}"/>
              </a:ext>
            </a:extLst>
          </p:cNvPr>
          <p:cNvSpPr txBox="1">
            <a:spLocks noGrp="1"/>
          </p:cNvSpPr>
          <p:nvPr>
            <p:ph type="title" idx="4294967295"/>
          </p:nvPr>
        </p:nvSpPr>
        <p:spPr>
          <a:xfrm flipH="1">
            <a:off x="1081308" y="1982450"/>
            <a:ext cx="729774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FINANCIAL TRAINING 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JULY 2024</a:t>
            </a:r>
          </a:p>
        </p:txBody>
      </p:sp>
      <p:pic>
        <p:nvPicPr>
          <p:cNvPr id="4" name="Picture 3">
            <a:extLst>
              <a:ext uri="{FF2B5EF4-FFF2-40B4-BE49-F238E27FC236}">
                <a16:creationId xmlns:a16="http://schemas.microsoft.com/office/drawing/2014/main" id="{6626D17E-1460-7231-EC18-89C8A67440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117" y="985421"/>
            <a:ext cx="5000883" cy="5870448"/>
          </a:xfrm>
          <a:prstGeom prst="rect">
            <a:avLst/>
          </a:prstGeom>
        </p:spPr>
      </p:pic>
      <p:sp>
        <p:nvSpPr>
          <p:cNvPr id="2" name="Slide Number Placeholder 1">
            <a:extLst>
              <a:ext uri="{FF2B5EF4-FFF2-40B4-BE49-F238E27FC236}">
                <a16:creationId xmlns:a16="http://schemas.microsoft.com/office/drawing/2014/main" id="{6BFD0684-4C56-FAA8-DA37-236821FA7D14}"/>
              </a:ext>
            </a:extLst>
          </p:cNvPr>
          <p:cNvSpPr>
            <a:spLocks noGrp="1"/>
          </p:cNvSpPr>
          <p:nvPr>
            <p:ph type="sldNum" sz="quarter" idx="12"/>
          </p:nvPr>
        </p:nvSpPr>
        <p:spPr/>
        <p:txBody>
          <a:bodyPr/>
          <a:lstStyle/>
          <a:p>
            <a:fld id="{D74DC2E0-E28C-44A5-89B3-2B91385C7BB1}" type="slidenum">
              <a:rPr lang="en-US" smtClean="0"/>
              <a:t>1</a:t>
            </a:fld>
            <a:endParaRPr lang="en-US"/>
          </a:p>
        </p:txBody>
      </p:sp>
    </p:spTree>
    <p:extLst>
      <p:ext uri="{BB962C8B-B14F-4D97-AF65-F5344CB8AC3E}">
        <p14:creationId xmlns:p14="http://schemas.microsoft.com/office/powerpoint/2010/main" val="426181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Our Journey</a:t>
            </a:r>
          </a:p>
        </p:txBody>
      </p:sp>
      <p:pic>
        <p:nvPicPr>
          <p:cNvPr id="30" name="Graphic 29">
            <a:extLst>
              <a:ext uri="{FF2B5EF4-FFF2-40B4-BE49-F238E27FC236}">
                <a16:creationId xmlns:a16="http://schemas.microsoft.com/office/drawing/2014/main" id="{AAACA976-FE47-3365-FC73-7BC194EB81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3774">
            <a:off x="9301758" y="1224106"/>
            <a:ext cx="380963" cy="380963"/>
          </a:xfrm>
          <a:prstGeom prst="rect">
            <a:avLst/>
          </a:prstGeom>
        </p:spPr>
      </p:pic>
      <p:grpSp>
        <p:nvGrpSpPr>
          <p:cNvPr id="11" name="Group 10">
            <a:extLst>
              <a:ext uri="{FF2B5EF4-FFF2-40B4-BE49-F238E27FC236}">
                <a16:creationId xmlns:a16="http://schemas.microsoft.com/office/drawing/2014/main" id="{14C84014-4263-D2B7-C215-5DAED38AEE44}"/>
              </a:ext>
              <a:ext uri="{C183D7F6-B498-43B3-948B-1728B52AA6E4}">
                <adec:decorative xmlns:adec="http://schemas.microsoft.com/office/drawing/2017/decorative" val="1"/>
              </a:ext>
            </a:extLst>
          </p:cNvPr>
          <p:cNvGrpSpPr/>
          <p:nvPr/>
        </p:nvGrpSpPr>
        <p:grpSpPr>
          <a:xfrm>
            <a:off x="755174" y="2083694"/>
            <a:ext cx="10681653" cy="2414710"/>
            <a:chOff x="755174" y="2083694"/>
            <a:chExt cx="10681653" cy="2414710"/>
          </a:xfrm>
        </p:grpSpPr>
        <p:sp>
          <p:nvSpPr>
            <p:cNvPr id="22" name="Isosceles Triangle 21">
              <a:extLst>
                <a:ext uri="{FF2B5EF4-FFF2-40B4-BE49-F238E27FC236}">
                  <a16:creationId xmlns:a16="http://schemas.microsoft.com/office/drawing/2014/main" id="{192B74CA-9E9D-317C-7EA1-3D5AEA9A9E0F}"/>
                </a:ext>
                <a:ext uri="{C183D7F6-B498-43B3-948B-1728B52AA6E4}">
                  <adec:decorative xmlns:adec="http://schemas.microsoft.com/office/drawing/2017/decorative" val="1"/>
                </a:ext>
              </a:extLst>
            </p:cNvPr>
            <p:cNvSpPr/>
            <p:nvPr/>
          </p:nvSpPr>
          <p:spPr>
            <a:xfrm rot="10800000">
              <a:off x="755174" y="3584004"/>
              <a:ext cx="4423144" cy="914400"/>
            </a:xfrm>
            <a:prstGeom prst="triangle">
              <a:avLst>
                <a:gd name="adj" fmla="val 100000"/>
              </a:avLst>
            </a:prstGeom>
            <a:solidFill>
              <a:srgbClr val="16B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C513D5-8579-8B24-D2EA-70ABC6363220}"/>
                </a:ext>
                <a:ext uri="{C183D7F6-B498-43B3-948B-1728B52AA6E4}">
                  <adec:decorative xmlns:adec="http://schemas.microsoft.com/office/drawing/2017/decorative" val="1"/>
                </a:ext>
              </a:extLst>
            </p:cNvPr>
            <p:cNvSpPr/>
            <p:nvPr/>
          </p:nvSpPr>
          <p:spPr>
            <a:xfrm rot="10800000">
              <a:off x="3921753" y="2939559"/>
              <a:ext cx="4423144" cy="914400"/>
            </a:xfrm>
            <a:prstGeom prst="triangle">
              <a:avLst>
                <a:gd name="adj" fmla="val 100000"/>
              </a:avLst>
            </a:prstGeom>
            <a:solidFill>
              <a:srgbClr val="16B5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lstStyle/>
            <a:p>
              <a:pPr algn="ctr"/>
              <a:r>
                <a:rPr lang="en-US"/>
                <a:t> </a:t>
              </a:r>
            </a:p>
          </p:txBody>
        </p:sp>
        <p:sp>
          <p:nvSpPr>
            <p:cNvPr id="20" name="Isosceles Triangle 19">
              <a:extLst>
                <a:ext uri="{FF2B5EF4-FFF2-40B4-BE49-F238E27FC236}">
                  <a16:creationId xmlns:a16="http://schemas.microsoft.com/office/drawing/2014/main" id="{25A794CD-2981-A561-1B51-D925BA650302}"/>
                </a:ext>
                <a:ext uri="{C183D7F6-B498-43B3-948B-1728B52AA6E4}">
                  <adec:decorative xmlns:adec="http://schemas.microsoft.com/office/drawing/2017/decorative" val="1"/>
                </a:ext>
              </a:extLst>
            </p:cNvPr>
            <p:cNvSpPr/>
            <p:nvPr/>
          </p:nvSpPr>
          <p:spPr>
            <a:xfrm rot="10800000">
              <a:off x="7013683" y="2292326"/>
              <a:ext cx="4423144" cy="914400"/>
            </a:xfrm>
            <a:prstGeom prst="triangle">
              <a:avLst>
                <a:gd name="adj" fmla="val 100000"/>
              </a:avLst>
            </a:prstGeom>
            <a:solidFill>
              <a:srgbClr val="16B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73D71E-C331-D363-5A33-6540182A2315}"/>
                </a:ext>
              </a:extLst>
            </p:cNvPr>
            <p:cNvSpPr/>
            <p:nvPr/>
          </p:nvSpPr>
          <p:spPr>
            <a:xfrm>
              <a:off x="3921752" y="2425910"/>
              <a:ext cx="3251934" cy="513648"/>
            </a:xfrm>
            <a:prstGeom prst="rect">
              <a:avLst/>
            </a:prstGeom>
            <a:solidFill>
              <a:srgbClr val="16B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41976F-1FC9-E7A0-BD35-5B1AEDDA8189}"/>
                </a:ext>
              </a:extLst>
            </p:cNvPr>
            <p:cNvSpPr/>
            <p:nvPr/>
          </p:nvSpPr>
          <p:spPr>
            <a:xfrm>
              <a:off x="7013682" y="2083694"/>
              <a:ext cx="4297680" cy="253994"/>
            </a:xfrm>
            <a:prstGeom prst="rect">
              <a:avLst/>
            </a:prstGeom>
            <a:solidFill>
              <a:srgbClr val="16B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0048F1B-03EC-33B4-AC8B-AEBA359F0FB1}"/>
                </a:ext>
                <a:ext uri="{C183D7F6-B498-43B3-948B-1728B52AA6E4}">
                  <adec:decorative xmlns:adec="http://schemas.microsoft.com/office/drawing/2017/decorative" val="1"/>
                </a:ext>
              </a:extLst>
            </p:cNvPr>
            <p:cNvCxnSpPr>
              <a:cxnSpLocks/>
              <a:stCxn id="22" idx="0"/>
              <a:endCxn id="20" idx="2"/>
            </p:cNvCxnSpPr>
            <p:nvPr/>
          </p:nvCxnSpPr>
          <p:spPr>
            <a:xfrm flipV="1">
              <a:off x="755174" y="2292326"/>
              <a:ext cx="10681653" cy="2206078"/>
            </a:xfrm>
            <a:prstGeom prst="straightConnector1">
              <a:avLst/>
            </a:prstGeom>
            <a:ln w="76200">
              <a:solidFill>
                <a:srgbClr val="AAC9ED"/>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descr="Icon of horse and buggy">
            <a:extLst>
              <a:ext uri="{FF2B5EF4-FFF2-40B4-BE49-F238E27FC236}">
                <a16:creationId xmlns:a16="http://schemas.microsoft.com/office/drawing/2014/main" id="{71C3BE74-67E9-DAC6-50A5-C429F7A60CA5}"/>
              </a:ext>
              <a:ext uri="{C183D7F6-B498-43B3-948B-1728B52AA6E4}">
                <adec:decorative xmlns:adec="http://schemas.microsoft.com/office/drawing/2017/decorative" val="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13266" y="1848218"/>
            <a:ext cx="1668647" cy="1668647"/>
          </a:xfrm>
          <a:prstGeom prst="rect">
            <a:avLst/>
          </a:prstGeom>
        </p:spPr>
      </p:pic>
      <p:sp>
        <p:nvSpPr>
          <p:cNvPr id="26" name="TextBox 25">
            <a:extLst>
              <a:ext uri="{FF2B5EF4-FFF2-40B4-BE49-F238E27FC236}">
                <a16:creationId xmlns:a16="http://schemas.microsoft.com/office/drawing/2014/main" id="{4561B169-D5A8-8ECE-06F3-956A3C0045E0}"/>
              </a:ext>
            </a:extLst>
          </p:cNvPr>
          <p:cNvSpPr txBox="1"/>
          <p:nvPr/>
        </p:nvSpPr>
        <p:spPr>
          <a:xfrm>
            <a:off x="1304355" y="3684116"/>
            <a:ext cx="1761363" cy="461665"/>
          </a:xfrm>
          <a:prstGeom prst="rect">
            <a:avLst/>
          </a:prstGeom>
          <a:noFill/>
        </p:spPr>
        <p:txBody>
          <a:bodyPr wrap="square" rtlCol="0">
            <a:spAutoFit/>
          </a:bodyPr>
          <a:lstStyle/>
          <a:p>
            <a:pPr algn="ctr">
              <a:spcAft>
                <a:spcPts val="300"/>
              </a:spcAft>
            </a:pPr>
            <a:r>
              <a:rPr lang="en-US" sz="2400"/>
              <a:t>Past</a:t>
            </a:r>
          </a:p>
        </p:txBody>
      </p:sp>
      <p:sp>
        <p:nvSpPr>
          <p:cNvPr id="23" name="TextBox 22">
            <a:extLst>
              <a:ext uri="{FF2B5EF4-FFF2-40B4-BE49-F238E27FC236}">
                <a16:creationId xmlns:a16="http://schemas.microsoft.com/office/drawing/2014/main" id="{C6047760-CBB1-3035-D09F-9943F9F6C73E}"/>
              </a:ext>
            </a:extLst>
          </p:cNvPr>
          <p:cNvSpPr txBox="1"/>
          <p:nvPr/>
        </p:nvSpPr>
        <p:spPr>
          <a:xfrm>
            <a:off x="1304355" y="4312503"/>
            <a:ext cx="1761363" cy="869469"/>
          </a:xfrm>
          <a:prstGeom prst="rect">
            <a:avLst/>
          </a:prstGeom>
          <a:noFill/>
        </p:spPr>
        <p:txBody>
          <a:bodyPr wrap="square" rtlCol="0">
            <a:spAutoFit/>
          </a:bodyPr>
          <a:lstStyle/>
          <a:p>
            <a:pPr algn="ctr">
              <a:spcAft>
                <a:spcPts val="300"/>
              </a:spcAft>
            </a:pPr>
            <a:r>
              <a:rPr lang="en-US" sz="2800" b="1"/>
              <a:t>FFIS</a:t>
            </a:r>
            <a:endParaRPr lang="en-US" sz="2000" b="1"/>
          </a:p>
          <a:p>
            <a:pPr algn="ctr">
              <a:spcAft>
                <a:spcPts val="300"/>
              </a:spcAft>
            </a:pPr>
            <a:r>
              <a:rPr lang="en-US" sz="2000" i="1"/>
              <a:t>Mainframe</a:t>
            </a:r>
          </a:p>
        </p:txBody>
      </p:sp>
      <p:pic>
        <p:nvPicPr>
          <p:cNvPr id="7" name="Graphic 6" descr="Icon of the average car">
            <a:extLst>
              <a:ext uri="{FF2B5EF4-FFF2-40B4-BE49-F238E27FC236}">
                <a16:creationId xmlns:a16="http://schemas.microsoft.com/office/drawing/2014/main" id="{952BF89B-BC36-9908-4C43-F2DF613331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9164" y="1400970"/>
            <a:ext cx="1337109" cy="1337109"/>
          </a:xfrm>
          <a:prstGeom prst="rect">
            <a:avLst/>
          </a:prstGeom>
        </p:spPr>
      </p:pic>
      <p:sp>
        <p:nvSpPr>
          <p:cNvPr id="27" name="TextBox 26">
            <a:extLst>
              <a:ext uri="{FF2B5EF4-FFF2-40B4-BE49-F238E27FC236}">
                <a16:creationId xmlns:a16="http://schemas.microsoft.com/office/drawing/2014/main" id="{EF76CA1C-53C1-417B-0664-C494B68F501C}"/>
              </a:ext>
            </a:extLst>
          </p:cNvPr>
          <p:cNvSpPr txBox="1"/>
          <p:nvPr/>
        </p:nvSpPr>
        <p:spPr>
          <a:xfrm>
            <a:off x="4641874" y="2823648"/>
            <a:ext cx="1761363" cy="461665"/>
          </a:xfrm>
          <a:prstGeom prst="rect">
            <a:avLst/>
          </a:prstGeom>
          <a:noFill/>
        </p:spPr>
        <p:txBody>
          <a:bodyPr wrap="square" rtlCol="0">
            <a:spAutoFit/>
          </a:bodyPr>
          <a:lstStyle/>
          <a:p>
            <a:pPr algn="ctr">
              <a:spcAft>
                <a:spcPts val="300"/>
              </a:spcAft>
            </a:pPr>
            <a:r>
              <a:rPr lang="en-US" sz="2400"/>
              <a:t>Present</a:t>
            </a:r>
          </a:p>
        </p:txBody>
      </p:sp>
      <p:sp>
        <p:nvSpPr>
          <p:cNvPr id="24" name="TextBox 23">
            <a:extLst>
              <a:ext uri="{FF2B5EF4-FFF2-40B4-BE49-F238E27FC236}">
                <a16:creationId xmlns:a16="http://schemas.microsoft.com/office/drawing/2014/main" id="{39DC9EBF-221F-1469-692C-4286093795CD}"/>
              </a:ext>
            </a:extLst>
          </p:cNvPr>
          <p:cNvSpPr txBox="1"/>
          <p:nvPr/>
        </p:nvSpPr>
        <p:spPr>
          <a:xfrm>
            <a:off x="4641874" y="3655109"/>
            <a:ext cx="1761363" cy="869469"/>
          </a:xfrm>
          <a:prstGeom prst="rect">
            <a:avLst/>
          </a:prstGeom>
          <a:noFill/>
        </p:spPr>
        <p:txBody>
          <a:bodyPr wrap="square" rtlCol="0">
            <a:spAutoFit/>
          </a:bodyPr>
          <a:lstStyle/>
          <a:p>
            <a:pPr algn="ctr">
              <a:spcAft>
                <a:spcPts val="300"/>
              </a:spcAft>
            </a:pPr>
            <a:r>
              <a:rPr lang="en-US" sz="2800" b="1"/>
              <a:t>FMMI</a:t>
            </a:r>
            <a:endParaRPr lang="en-US" sz="2000" b="1"/>
          </a:p>
          <a:p>
            <a:pPr algn="ctr">
              <a:spcAft>
                <a:spcPts val="300"/>
              </a:spcAft>
            </a:pPr>
            <a:r>
              <a:rPr lang="en-US" sz="2000" i="1"/>
              <a:t>SAP ERP</a:t>
            </a:r>
          </a:p>
        </p:txBody>
      </p:sp>
      <p:pic>
        <p:nvPicPr>
          <p:cNvPr id="5" name="Graphic 4" descr="Icon of futuristic convertible car">
            <a:extLst>
              <a:ext uri="{FF2B5EF4-FFF2-40B4-BE49-F238E27FC236}">
                <a16:creationId xmlns:a16="http://schemas.microsoft.com/office/drawing/2014/main" id="{C5D74240-8BC7-85A6-CEC0-5904C28F4F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74037" y="1068387"/>
            <a:ext cx="1420776" cy="1420776"/>
          </a:xfrm>
          <a:prstGeom prst="rect">
            <a:avLst/>
          </a:prstGeom>
        </p:spPr>
      </p:pic>
      <p:sp>
        <p:nvSpPr>
          <p:cNvPr id="28" name="TextBox 27">
            <a:extLst>
              <a:ext uri="{FF2B5EF4-FFF2-40B4-BE49-F238E27FC236}">
                <a16:creationId xmlns:a16="http://schemas.microsoft.com/office/drawing/2014/main" id="{8D7DF01C-AB9E-B2BB-A24E-AE8BE3631777}"/>
              </a:ext>
            </a:extLst>
          </p:cNvPr>
          <p:cNvSpPr txBox="1"/>
          <p:nvPr/>
        </p:nvSpPr>
        <p:spPr>
          <a:xfrm>
            <a:off x="8013525" y="2203971"/>
            <a:ext cx="1761363" cy="461665"/>
          </a:xfrm>
          <a:prstGeom prst="rect">
            <a:avLst/>
          </a:prstGeom>
          <a:noFill/>
        </p:spPr>
        <p:txBody>
          <a:bodyPr wrap="square" rtlCol="0">
            <a:spAutoFit/>
          </a:bodyPr>
          <a:lstStyle/>
          <a:p>
            <a:pPr algn="ctr">
              <a:spcAft>
                <a:spcPts val="300"/>
              </a:spcAft>
            </a:pPr>
            <a:r>
              <a:rPr lang="en-US" sz="2400"/>
              <a:t>Future</a:t>
            </a:r>
          </a:p>
        </p:txBody>
      </p:sp>
      <p:sp>
        <p:nvSpPr>
          <p:cNvPr id="25" name="TextBox 24">
            <a:extLst>
              <a:ext uri="{FF2B5EF4-FFF2-40B4-BE49-F238E27FC236}">
                <a16:creationId xmlns:a16="http://schemas.microsoft.com/office/drawing/2014/main" id="{083912FB-C23E-DDBB-3BB3-53E71DD17854}"/>
              </a:ext>
            </a:extLst>
          </p:cNvPr>
          <p:cNvSpPr txBox="1"/>
          <p:nvPr/>
        </p:nvSpPr>
        <p:spPr>
          <a:xfrm>
            <a:off x="8013525" y="2956546"/>
            <a:ext cx="1761363" cy="869469"/>
          </a:xfrm>
          <a:prstGeom prst="rect">
            <a:avLst/>
          </a:prstGeom>
          <a:noFill/>
        </p:spPr>
        <p:txBody>
          <a:bodyPr wrap="square" rtlCol="0">
            <a:spAutoFit/>
          </a:bodyPr>
          <a:lstStyle/>
          <a:p>
            <a:pPr algn="ctr">
              <a:spcAft>
                <a:spcPts val="300"/>
              </a:spcAft>
            </a:pPr>
            <a:r>
              <a:rPr lang="en-US" sz="2800" b="1"/>
              <a:t>FMMI</a:t>
            </a:r>
            <a:endParaRPr lang="en-US" sz="2000" b="1"/>
          </a:p>
          <a:p>
            <a:pPr algn="ctr">
              <a:spcAft>
                <a:spcPts val="300"/>
              </a:spcAft>
            </a:pPr>
            <a:r>
              <a:rPr lang="en-US" sz="2000" i="1"/>
              <a:t>SAP S/4HANA</a:t>
            </a:r>
          </a:p>
        </p:txBody>
      </p:sp>
      <p:sp>
        <p:nvSpPr>
          <p:cNvPr id="32" name="TextBox 31">
            <a:extLst>
              <a:ext uri="{FF2B5EF4-FFF2-40B4-BE49-F238E27FC236}">
                <a16:creationId xmlns:a16="http://schemas.microsoft.com/office/drawing/2014/main" id="{1DE2BF02-8964-0225-43DD-26874D7E9220}"/>
              </a:ext>
            </a:extLst>
          </p:cNvPr>
          <p:cNvSpPr txBox="1"/>
          <p:nvPr/>
        </p:nvSpPr>
        <p:spPr>
          <a:xfrm>
            <a:off x="817906" y="5309629"/>
            <a:ext cx="10556189" cy="1015663"/>
          </a:xfrm>
          <a:prstGeom prst="rect">
            <a:avLst/>
          </a:prstGeom>
          <a:noFill/>
        </p:spPr>
        <p:txBody>
          <a:bodyPr wrap="square" rtlCol="0">
            <a:spAutoFit/>
          </a:bodyPr>
          <a:lstStyle/>
          <a:p>
            <a:pPr algn="ctr"/>
            <a:r>
              <a:rPr lang="en-US" sz="2000"/>
              <a:t>S/4HANA is like a new car with a more powerful engine, slick interior, and all the latest cool features. Even so, </a:t>
            </a:r>
            <a:r>
              <a:rPr lang="en-US" sz="2000" i="1"/>
              <a:t>there will still be an adjustment period </a:t>
            </a:r>
            <a:r>
              <a:rPr lang="en-US" sz="2000"/>
              <a:t>as you get the driver’s seat right where you want it, set your radio presets, and perfect parking in your garage.</a:t>
            </a:r>
          </a:p>
        </p:txBody>
      </p:sp>
      <p:sp>
        <p:nvSpPr>
          <p:cNvPr id="9" name="Slide Number Placeholder 8">
            <a:extLst>
              <a:ext uri="{FF2B5EF4-FFF2-40B4-BE49-F238E27FC236}">
                <a16:creationId xmlns:a16="http://schemas.microsoft.com/office/drawing/2014/main" id="{F43DD863-A07A-D43E-C33C-D26E9E9463FF}"/>
              </a:ext>
            </a:extLst>
          </p:cNvPr>
          <p:cNvSpPr>
            <a:spLocks noGrp="1"/>
          </p:cNvSpPr>
          <p:nvPr>
            <p:ph type="sldNum" sz="quarter" idx="12"/>
          </p:nvPr>
        </p:nvSpPr>
        <p:spPr/>
        <p:txBody>
          <a:bodyPr/>
          <a:lstStyle/>
          <a:p>
            <a:fld id="{D74DC2E0-E28C-44A5-89B3-2B91385C7BB1}" type="slidenum">
              <a:rPr lang="en-US" smtClean="0"/>
              <a:t>10</a:t>
            </a:fld>
            <a:endParaRPr lang="en-US"/>
          </a:p>
        </p:txBody>
      </p:sp>
    </p:spTree>
    <p:extLst>
      <p:ext uri="{BB962C8B-B14F-4D97-AF65-F5344CB8AC3E}">
        <p14:creationId xmlns:p14="http://schemas.microsoft.com/office/powerpoint/2010/main" val="190340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p:txBody>
          <a:bodyPr/>
          <a:lstStyle/>
          <a:p>
            <a:pPr algn="ctr"/>
            <a:r>
              <a:rPr lang="en-US" sz="4000"/>
              <a:t>Why modernize FMMI?</a:t>
            </a:r>
          </a:p>
        </p:txBody>
      </p:sp>
      <p:cxnSp>
        <p:nvCxnSpPr>
          <p:cNvPr id="4" name="Straight Connector 3">
            <a:extLst>
              <a:ext uri="{FF2B5EF4-FFF2-40B4-BE49-F238E27FC236}">
                <a16:creationId xmlns:a16="http://schemas.microsoft.com/office/drawing/2014/main" id="{535CE5E2-E563-9EA8-41F5-4DC0081EA7E4}"/>
              </a:ext>
              <a:ext uri="{C183D7F6-B498-43B3-948B-1728B52AA6E4}">
                <adec:decorative xmlns:adec="http://schemas.microsoft.com/office/drawing/2017/decorative" val="1"/>
              </a:ext>
            </a:extLst>
          </p:cNvPr>
          <p:cNvCxnSpPr>
            <a:cxnSpLocks/>
          </p:cNvCxnSpPr>
          <p:nvPr/>
        </p:nvCxnSpPr>
        <p:spPr>
          <a:xfrm>
            <a:off x="3764280" y="3485704"/>
            <a:ext cx="46634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7C9572B-EEBC-83C9-25ED-FD99431F0BD2}"/>
              </a:ext>
            </a:extLst>
          </p:cNvPr>
          <p:cNvSpPr>
            <a:spLocks noGrp="1"/>
          </p:cNvSpPr>
          <p:nvPr>
            <p:ph type="sldNum" sz="quarter" idx="12"/>
          </p:nvPr>
        </p:nvSpPr>
        <p:spPr/>
        <p:txBody>
          <a:bodyPr/>
          <a:lstStyle/>
          <a:p>
            <a:fld id="{D74DC2E0-E28C-44A5-89B3-2B91385C7BB1}" type="slidenum">
              <a:rPr lang="en-US" smtClean="0"/>
              <a:t>11</a:t>
            </a:fld>
            <a:endParaRPr lang="en-US"/>
          </a:p>
        </p:txBody>
      </p:sp>
    </p:spTree>
    <p:extLst>
      <p:ext uri="{BB962C8B-B14F-4D97-AF65-F5344CB8AC3E}">
        <p14:creationId xmlns:p14="http://schemas.microsoft.com/office/powerpoint/2010/main" val="360819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Why Upgrade FMMI?</a:t>
            </a:r>
          </a:p>
        </p:txBody>
      </p:sp>
      <p:grpSp>
        <p:nvGrpSpPr>
          <p:cNvPr id="4" name="Group 3" descr="Simplification">
            <a:extLst>
              <a:ext uri="{FF2B5EF4-FFF2-40B4-BE49-F238E27FC236}">
                <a16:creationId xmlns:a16="http://schemas.microsoft.com/office/drawing/2014/main" id="{BBBCA493-607B-20F0-9DB8-054B2297F54C}"/>
              </a:ext>
            </a:extLst>
          </p:cNvPr>
          <p:cNvGrpSpPr/>
          <p:nvPr/>
        </p:nvGrpSpPr>
        <p:grpSpPr>
          <a:xfrm>
            <a:off x="234861" y="1252346"/>
            <a:ext cx="2103120" cy="1926393"/>
            <a:chOff x="234861" y="1304697"/>
            <a:chExt cx="2103120" cy="1926393"/>
          </a:xfrm>
        </p:grpSpPr>
        <p:grpSp>
          <p:nvGrpSpPr>
            <p:cNvPr id="65" name="Group 64">
              <a:extLst>
                <a:ext uri="{FF2B5EF4-FFF2-40B4-BE49-F238E27FC236}">
                  <a16:creationId xmlns:a16="http://schemas.microsoft.com/office/drawing/2014/main" id="{07974FF3-E881-AC21-5545-D91FA774AF54}"/>
                </a:ext>
                <a:ext uri="{C183D7F6-B498-43B3-948B-1728B52AA6E4}">
                  <adec:decorative xmlns:adec="http://schemas.microsoft.com/office/drawing/2017/decorative" val="1"/>
                </a:ext>
              </a:extLst>
            </p:cNvPr>
            <p:cNvGrpSpPr/>
            <p:nvPr/>
          </p:nvGrpSpPr>
          <p:grpSpPr>
            <a:xfrm>
              <a:off x="234861" y="1304697"/>
              <a:ext cx="2103120" cy="1926393"/>
              <a:chOff x="22206" y="1549250"/>
              <a:chExt cx="2103120" cy="1926393"/>
            </a:xfrm>
          </p:grpSpPr>
          <p:sp>
            <p:nvSpPr>
              <p:cNvPr id="47" name="Freeform 9">
                <a:extLst>
                  <a:ext uri="{FF2B5EF4-FFF2-40B4-BE49-F238E27FC236}">
                    <a16:creationId xmlns:a16="http://schemas.microsoft.com/office/drawing/2014/main" id="{161E43C9-6122-48D4-6954-72D78122E0DB}"/>
                  </a:ext>
                </a:extLst>
              </p:cNvPr>
              <p:cNvSpPr>
                <a:spLocks/>
              </p:cNvSpPr>
              <p:nvPr/>
            </p:nvSpPr>
            <p:spPr bwMode="auto">
              <a:xfrm>
                <a:off x="1927039" y="1654483"/>
                <a:ext cx="194402" cy="1488744"/>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rgbClr val="094F3E"/>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sp>
            <p:nvSpPr>
              <p:cNvPr id="48" name="Freeform 10">
                <a:extLst>
                  <a:ext uri="{FF2B5EF4-FFF2-40B4-BE49-F238E27FC236}">
                    <a16:creationId xmlns:a16="http://schemas.microsoft.com/office/drawing/2014/main" id="{77071E78-5EB2-C3D6-8E7F-6237922494DB}"/>
                  </a:ext>
                </a:extLst>
              </p:cNvPr>
              <p:cNvSpPr>
                <a:spLocks/>
              </p:cNvSpPr>
              <p:nvPr/>
            </p:nvSpPr>
            <p:spPr bwMode="auto">
              <a:xfrm>
                <a:off x="22206" y="1549250"/>
                <a:ext cx="2103120" cy="1926393"/>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rgbClr val="16B58E"/>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grpSp>
        <p:pic>
          <p:nvPicPr>
            <p:cNvPr id="73" name="Graphic 72">
              <a:extLst>
                <a:ext uri="{FF2B5EF4-FFF2-40B4-BE49-F238E27FC236}">
                  <a16:creationId xmlns:a16="http://schemas.microsoft.com/office/drawing/2014/main" id="{A6E44C9A-32FA-B464-BADE-8B4F083E4D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6767" y="1707864"/>
              <a:ext cx="731520" cy="731520"/>
            </a:xfrm>
            <a:prstGeom prst="rect">
              <a:avLst/>
            </a:prstGeom>
          </p:spPr>
        </p:pic>
        <p:sp>
          <p:nvSpPr>
            <p:cNvPr id="49" name="TextBox 48">
              <a:extLst>
                <a:ext uri="{FF2B5EF4-FFF2-40B4-BE49-F238E27FC236}">
                  <a16:creationId xmlns:a16="http://schemas.microsoft.com/office/drawing/2014/main" id="{3C9B57B5-BD87-7C65-1EF2-BF5EE4BEF3F3}"/>
                </a:ext>
              </a:extLst>
            </p:cNvPr>
            <p:cNvSpPr txBox="1"/>
            <p:nvPr/>
          </p:nvSpPr>
          <p:spPr>
            <a:xfrm>
              <a:off x="530031" y="2315176"/>
              <a:ext cx="1504767" cy="450247"/>
            </a:xfrm>
            <a:prstGeom prst="rect">
              <a:avLst/>
            </a:prstGeom>
            <a:noFill/>
          </p:spPr>
          <p:txBody>
            <a:bodyPr wrap="none" lIns="97534" tIns="48766" rIns="97534" bIns="48766" rtlCol="0">
              <a:spAutoFit/>
            </a:bodyPr>
            <a:lstStyle/>
            <a:p>
              <a:pPr algn="ctr" defTabSz="975299">
                <a:lnSpc>
                  <a:spcPct val="140000"/>
                </a:lnSpc>
              </a:pPr>
              <a:r>
                <a:rPr lang="en-US" b="1">
                  <a:ea typeface="Lato Regular" panose="020F0502020204030203" pitchFamily="34" charset="0"/>
                  <a:cs typeface="Lato" panose="020F0502020204030203" pitchFamily="34" charset="0"/>
                </a:rPr>
                <a:t>Simplification</a:t>
              </a:r>
              <a:endParaRPr lang="id-ID" b="1">
                <a:ea typeface="Lato Regular" panose="020F0502020204030203" pitchFamily="34" charset="0"/>
                <a:cs typeface="Lato" panose="020F0502020204030203" pitchFamily="34" charset="0"/>
              </a:endParaRPr>
            </a:p>
          </p:txBody>
        </p:sp>
      </p:grpSp>
      <p:sp>
        <p:nvSpPr>
          <p:cNvPr id="39" name="TextBox 38">
            <a:extLst>
              <a:ext uri="{FF2B5EF4-FFF2-40B4-BE49-F238E27FC236}">
                <a16:creationId xmlns:a16="http://schemas.microsoft.com/office/drawing/2014/main" id="{DA5EC9EE-E541-0AF8-A173-7EB4FC161402}"/>
              </a:ext>
            </a:extLst>
          </p:cNvPr>
          <p:cNvSpPr txBox="1"/>
          <p:nvPr/>
        </p:nvSpPr>
        <p:spPr>
          <a:xfrm>
            <a:off x="281094" y="3229548"/>
            <a:ext cx="2011680" cy="2314476"/>
          </a:xfrm>
          <a:prstGeom prst="rect">
            <a:avLst/>
          </a:prstGeom>
          <a:noFill/>
        </p:spPr>
        <p:txBody>
          <a:bodyPr wrap="square" lIns="97534" tIns="48766" rIns="97534" bIns="48766" rtlCol="0">
            <a:spAutoFit/>
          </a:bodyPr>
          <a:lstStyle/>
          <a:p>
            <a:pPr defTabSz="975299">
              <a:spcBef>
                <a:spcPct val="20000"/>
              </a:spcBef>
              <a:defRPr/>
            </a:pPr>
            <a:r>
              <a:rPr lang="en-US">
                <a:ea typeface="Lato" panose="020F0502020204030203" pitchFamily="34" charset="0"/>
                <a:cs typeface="Lato" panose="020F0502020204030203" pitchFamily="34" charset="0"/>
              </a:rPr>
              <a:t>S/4HANA centralizes hardware and network resources and serves as the digital core for business process simplification.</a:t>
            </a:r>
          </a:p>
        </p:txBody>
      </p:sp>
      <p:grpSp>
        <p:nvGrpSpPr>
          <p:cNvPr id="5" name="Group 4" descr="Supportability">
            <a:extLst>
              <a:ext uri="{FF2B5EF4-FFF2-40B4-BE49-F238E27FC236}">
                <a16:creationId xmlns:a16="http://schemas.microsoft.com/office/drawing/2014/main" id="{8C9A6FC2-7126-3DCB-FBA0-BF63C98C851D}"/>
              </a:ext>
            </a:extLst>
          </p:cNvPr>
          <p:cNvGrpSpPr/>
          <p:nvPr/>
        </p:nvGrpSpPr>
        <p:grpSpPr>
          <a:xfrm>
            <a:off x="2635661" y="1252345"/>
            <a:ext cx="2103762" cy="1926394"/>
            <a:chOff x="2614848" y="1236458"/>
            <a:chExt cx="2103762" cy="1926394"/>
          </a:xfrm>
        </p:grpSpPr>
        <p:grpSp>
          <p:nvGrpSpPr>
            <p:cNvPr id="66" name="Group 65">
              <a:extLst>
                <a:ext uri="{FF2B5EF4-FFF2-40B4-BE49-F238E27FC236}">
                  <a16:creationId xmlns:a16="http://schemas.microsoft.com/office/drawing/2014/main" id="{C1A41BBF-9A8E-E198-FCD3-AAE794724B19}"/>
                </a:ext>
                <a:ext uri="{C183D7F6-B498-43B3-948B-1728B52AA6E4}">
                  <adec:decorative xmlns:adec="http://schemas.microsoft.com/office/drawing/2017/decorative" val="1"/>
                </a:ext>
              </a:extLst>
            </p:cNvPr>
            <p:cNvGrpSpPr/>
            <p:nvPr/>
          </p:nvGrpSpPr>
          <p:grpSpPr>
            <a:xfrm>
              <a:off x="2614848" y="1236458"/>
              <a:ext cx="2103762" cy="1926394"/>
              <a:chOff x="2158801" y="1549250"/>
              <a:chExt cx="2103762" cy="1926394"/>
            </a:xfrm>
          </p:grpSpPr>
          <p:sp>
            <p:nvSpPr>
              <p:cNvPr id="40" name="Freeform 11">
                <a:extLst>
                  <a:ext uri="{FF2B5EF4-FFF2-40B4-BE49-F238E27FC236}">
                    <a16:creationId xmlns:a16="http://schemas.microsoft.com/office/drawing/2014/main" id="{EA325191-D7AD-D87B-4FD3-24444B473349}"/>
                  </a:ext>
                </a:extLst>
              </p:cNvPr>
              <p:cNvSpPr>
                <a:spLocks/>
              </p:cNvSpPr>
              <p:nvPr/>
            </p:nvSpPr>
            <p:spPr bwMode="auto">
              <a:xfrm>
                <a:off x="4071828" y="1664613"/>
                <a:ext cx="190735" cy="1488744"/>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rgbClr val="1A4880"/>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sp>
            <p:nvSpPr>
              <p:cNvPr id="41" name="Freeform 12">
                <a:extLst>
                  <a:ext uri="{FF2B5EF4-FFF2-40B4-BE49-F238E27FC236}">
                    <a16:creationId xmlns:a16="http://schemas.microsoft.com/office/drawing/2014/main" id="{0BD27993-C930-7866-21D4-3F1F2250C8D2}"/>
                  </a:ext>
                </a:extLst>
              </p:cNvPr>
              <p:cNvSpPr>
                <a:spLocks/>
              </p:cNvSpPr>
              <p:nvPr/>
            </p:nvSpPr>
            <p:spPr bwMode="auto">
              <a:xfrm>
                <a:off x="2158801" y="1549250"/>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rgbClr val="DDE9F8"/>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grpSp>
        <p:pic>
          <p:nvPicPr>
            <p:cNvPr id="77" name="Graphic 76">
              <a:extLst>
                <a:ext uri="{FF2B5EF4-FFF2-40B4-BE49-F238E27FC236}">
                  <a16:creationId xmlns:a16="http://schemas.microsoft.com/office/drawing/2014/main" id="{3A3655E8-01FF-E827-6A21-6C8DE73639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36432">
              <a:off x="3308879" y="1639625"/>
              <a:ext cx="731520" cy="731520"/>
            </a:xfrm>
            <a:prstGeom prst="rect">
              <a:avLst/>
            </a:prstGeom>
          </p:spPr>
        </p:pic>
        <p:sp>
          <p:nvSpPr>
            <p:cNvPr id="42" name="TextBox 41">
              <a:extLst>
                <a:ext uri="{FF2B5EF4-FFF2-40B4-BE49-F238E27FC236}">
                  <a16:creationId xmlns:a16="http://schemas.microsoft.com/office/drawing/2014/main" id="{A6C39D42-870E-511B-8B7B-7A646B2B1247}"/>
                </a:ext>
              </a:extLst>
            </p:cNvPr>
            <p:cNvSpPr txBox="1"/>
            <p:nvPr/>
          </p:nvSpPr>
          <p:spPr>
            <a:xfrm>
              <a:off x="2908367" y="2246937"/>
              <a:ext cx="1554076" cy="450247"/>
            </a:xfrm>
            <a:prstGeom prst="rect">
              <a:avLst/>
            </a:prstGeom>
            <a:noFill/>
          </p:spPr>
          <p:txBody>
            <a:bodyPr wrap="none" lIns="97534" tIns="48766" rIns="97534" bIns="48766" rtlCol="0">
              <a:spAutoFit/>
            </a:bodyPr>
            <a:lstStyle/>
            <a:p>
              <a:pPr algn="ctr" defTabSz="975299">
                <a:lnSpc>
                  <a:spcPct val="140000"/>
                </a:lnSpc>
              </a:pPr>
              <a:r>
                <a:rPr lang="en-US" b="1">
                  <a:ea typeface="Lato Regular" panose="020F0502020204030203" pitchFamily="34" charset="0"/>
                  <a:cs typeface="Lato" panose="020F0502020204030203" pitchFamily="34" charset="0"/>
                </a:rPr>
                <a:t>Supportability</a:t>
              </a:r>
              <a:endParaRPr lang="id-ID" b="1">
                <a:ea typeface="Lato Regular" panose="020F0502020204030203" pitchFamily="34" charset="0"/>
                <a:cs typeface="Lato" panose="020F0502020204030203" pitchFamily="34" charset="0"/>
              </a:endParaRPr>
            </a:p>
          </p:txBody>
        </p:sp>
      </p:grpSp>
      <p:sp>
        <p:nvSpPr>
          <p:cNvPr id="46" name="TextBox 45">
            <a:extLst>
              <a:ext uri="{FF2B5EF4-FFF2-40B4-BE49-F238E27FC236}">
                <a16:creationId xmlns:a16="http://schemas.microsoft.com/office/drawing/2014/main" id="{89D6357C-4D83-E52C-C932-7EDFF8410410}"/>
              </a:ext>
            </a:extLst>
          </p:cNvPr>
          <p:cNvSpPr txBox="1"/>
          <p:nvPr/>
        </p:nvSpPr>
        <p:spPr>
          <a:xfrm>
            <a:off x="2683863" y="3229548"/>
            <a:ext cx="2011680" cy="2314476"/>
          </a:xfrm>
          <a:prstGeom prst="rect">
            <a:avLst/>
          </a:prstGeom>
          <a:noFill/>
        </p:spPr>
        <p:txBody>
          <a:bodyPr wrap="square" lIns="97534" tIns="48766" rIns="97534" bIns="48766" rtlCol="0">
            <a:spAutoFit/>
          </a:bodyPr>
          <a:lstStyle/>
          <a:p>
            <a:pPr defTabSz="975299">
              <a:spcBef>
                <a:spcPct val="20000"/>
              </a:spcBef>
              <a:defRPr/>
            </a:pPr>
            <a:r>
              <a:rPr lang="en-US">
                <a:ea typeface="Lato" panose="020F0502020204030203" pitchFamily="34" charset="0"/>
                <a:cs typeface="Lato" panose="020F0502020204030203" pitchFamily="34" charset="0"/>
              </a:rPr>
              <a:t>Maintenance and support for core SAP ERP and SAP ECC release will end in 2027. S/4HANA will be supported long-term.</a:t>
            </a:r>
          </a:p>
        </p:txBody>
      </p:sp>
      <p:grpSp>
        <p:nvGrpSpPr>
          <p:cNvPr id="6" name="Group 5" descr="Ease of use">
            <a:extLst>
              <a:ext uri="{FF2B5EF4-FFF2-40B4-BE49-F238E27FC236}">
                <a16:creationId xmlns:a16="http://schemas.microsoft.com/office/drawing/2014/main" id="{80D957B8-B22E-A9FD-FCD4-5907B57B0E80}"/>
              </a:ext>
            </a:extLst>
          </p:cNvPr>
          <p:cNvGrpSpPr/>
          <p:nvPr/>
        </p:nvGrpSpPr>
        <p:grpSpPr>
          <a:xfrm>
            <a:off x="5037103" y="1252345"/>
            <a:ext cx="2106440" cy="1926394"/>
            <a:chOff x="4947520" y="1259205"/>
            <a:chExt cx="2106440" cy="1926394"/>
          </a:xfrm>
        </p:grpSpPr>
        <p:grpSp>
          <p:nvGrpSpPr>
            <p:cNvPr id="67" name="Group 66">
              <a:extLst>
                <a:ext uri="{FF2B5EF4-FFF2-40B4-BE49-F238E27FC236}">
                  <a16:creationId xmlns:a16="http://schemas.microsoft.com/office/drawing/2014/main" id="{C8BDAEC0-8CFB-BBC6-9F07-0CD92CE5B2F1}"/>
                </a:ext>
                <a:ext uri="{C183D7F6-B498-43B3-948B-1728B52AA6E4}">
                  <adec:decorative xmlns:adec="http://schemas.microsoft.com/office/drawing/2017/decorative" val="1"/>
                </a:ext>
              </a:extLst>
            </p:cNvPr>
            <p:cNvGrpSpPr/>
            <p:nvPr/>
          </p:nvGrpSpPr>
          <p:grpSpPr>
            <a:xfrm>
              <a:off x="4947520" y="1259205"/>
              <a:ext cx="2106440" cy="1926394"/>
              <a:chOff x="4293561" y="1549250"/>
              <a:chExt cx="2106440" cy="1926394"/>
            </a:xfrm>
          </p:grpSpPr>
          <p:sp>
            <p:nvSpPr>
              <p:cNvPr id="34" name="Freeform 7">
                <a:extLst>
                  <a:ext uri="{FF2B5EF4-FFF2-40B4-BE49-F238E27FC236}">
                    <a16:creationId xmlns:a16="http://schemas.microsoft.com/office/drawing/2014/main" id="{C0455409-6CCD-876A-759B-7A0D9EC19166}"/>
                  </a:ext>
                </a:extLst>
              </p:cNvPr>
              <p:cNvSpPr>
                <a:spLocks/>
              </p:cNvSpPr>
              <p:nvPr/>
            </p:nvSpPr>
            <p:spPr bwMode="auto">
              <a:xfrm>
                <a:off x="6207432" y="1664613"/>
                <a:ext cx="192569" cy="1488744"/>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rgbClr val="153965"/>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sp>
            <p:nvSpPr>
              <p:cNvPr id="35" name="Freeform 8">
                <a:extLst>
                  <a:ext uri="{FF2B5EF4-FFF2-40B4-BE49-F238E27FC236}">
                    <a16:creationId xmlns:a16="http://schemas.microsoft.com/office/drawing/2014/main" id="{0189BBF5-102F-9B9B-5BF4-C9E8FD7356D3}"/>
                  </a:ext>
                </a:extLst>
              </p:cNvPr>
              <p:cNvSpPr>
                <a:spLocks/>
              </p:cNvSpPr>
              <p:nvPr/>
            </p:nvSpPr>
            <p:spPr bwMode="auto">
              <a:xfrm>
                <a:off x="4293561" y="1549250"/>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rgbClr val="AAC9ED"/>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grpSp>
        <p:pic>
          <p:nvPicPr>
            <p:cNvPr id="85" name="Graphic 84">
              <a:extLst>
                <a:ext uri="{FF2B5EF4-FFF2-40B4-BE49-F238E27FC236}">
                  <a16:creationId xmlns:a16="http://schemas.microsoft.com/office/drawing/2014/main" id="{F22D8EEB-D3DE-FD2D-0203-D769F0B27D8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8459" y="1694271"/>
              <a:ext cx="640080" cy="640080"/>
            </a:xfrm>
            <a:prstGeom prst="rect">
              <a:avLst/>
            </a:prstGeom>
          </p:spPr>
        </p:pic>
        <p:sp>
          <p:nvSpPr>
            <p:cNvPr id="36" name="TextBox 35">
              <a:extLst>
                <a:ext uri="{FF2B5EF4-FFF2-40B4-BE49-F238E27FC236}">
                  <a16:creationId xmlns:a16="http://schemas.microsoft.com/office/drawing/2014/main" id="{F396CC8B-005B-B0DB-9C4B-96C9BC6D4AEC}"/>
                </a:ext>
              </a:extLst>
            </p:cNvPr>
            <p:cNvSpPr txBox="1"/>
            <p:nvPr/>
          </p:nvSpPr>
          <p:spPr>
            <a:xfrm>
              <a:off x="5263795" y="2269684"/>
              <a:ext cx="1287208" cy="450247"/>
            </a:xfrm>
            <a:prstGeom prst="rect">
              <a:avLst/>
            </a:prstGeom>
            <a:noFill/>
          </p:spPr>
          <p:txBody>
            <a:bodyPr wrap="none" lIns="97534" tIns="48766" rIns="97534" bIns="48766" rtlCol="0">
              <a:spAutoFit/>
            </a:bodyPr>
            <a:lstStyle/>
            <a:p>
              <a:pPr algn="ctr" defTabSz="975299">
                <a:lnSpc>
                  <a:spcPct val="140000"/>
                </a:lnSpc>
              </a:pPr>
              <a:r>
                <a:rPr lang="en-US" b="1">
                  <a:ea typeface="Lato Regular" panose="020F0502020204030203" pitchFamily="34" charset="0"/>
                  <a:cs typeface="Lato" panose="020F0502020204030203" pitchFamily="34" charset="0"/>
                </a:rPr>
                <a:t>Ease of Use</a:t>
              </a:r>
              <a:endParaRPr lang="id-ID" b="1">
                <a:ea typeface="Lato Regular" panose="020F0502020204030203" pitchFamily="34" charset="0"/>
                <a:cs typeface="Lato" panose="020F0502020204030203" pitchFamily="34" charset="0"/>
              </a:endParaRPr>
            </a:p>
          </p:txBody>
        </p:sp>
      </p:grpSp>
      <p:sp>
        <p:nvSpPr>
          <p:cNvPr id="37" name="TextBox 36">
            <a:extLst>
              <a:ext uri="{FF2B5EF4-FFF2-40B4-BE49-F238E27FC236}">
                <a16:creationId xmlns:a16="http://schemas.microsoft.com/office/drawing/2014/main" id="{8A37E53F-1BB5-6434-266D-0E3CD48C29DA}"/>
              </a:ext>
            </a:extLst>
          </p:cNvPr>
          <p:cNvSpPr txBox="1"/>
          <p:nvPr/>
        </p:nvSpPr>
        <p:spPr>
          <a:xfrm>
            <a:off x="5086632" y="3229548"/>
            <a:ext cx="2011680" cy="2868474"/>
          </a:xfrm>
          <a:prstGeom prst="rect">
            <a:avLst/>
          </a:prstGeom>
          <a:noFill/>
        </p:spPr>
        <p:txBody>
          <a:bodyPr wrap="square" lIns="97534" tIns="48766" rIns="97534" bIns="48766" rtlCol="0">
            <a:spAutoFit/>
          </a:bodyPr>
          <a:lstStyle/>
          <a:p>
            <a:pPr defTabSz="975299">
              <a:spcBef>
                <a:spcPct val="20000"/>
              </a:spcBef>
              <a:defRPr/>
            </a:pPr>
            <a:r>
              <a:rPr lang="en-US">
                <a:ea typeface="Lato" panose="020F0502020204030203" pitchFamily="34" charset="0"/>
                <a:cs typeface="Lato" panose="020F0502020204030203" pitchFamily="34" charset="0"/>
              </a:rPr>
              <a:t>SAP Fiori’s UI is designed to be intuitive, personalized, responsive, and simple. It allows users to ask questions and access required details.</a:t>
            </a:r>
          </a:p>
        </p:txBody>
      </p:sp>
      <p:grpSp>
        <p:nvGrpSpPr>
          <p:cNvPr id="8" name="Group 7" descr="Innovation">
            <a:extLst>
              <a:ext uri="{FF2B5EF4-FFF2-40B4-BE49-F238E27FC236}">
                <a16:creationId xmlns:a16="http://schemas.microsoft.com/office/drawing/2014/main" id="{4B01652E-80DF-0E82-48FB-22EE833C8C31}"/>
              </a:ext>
            </a:extLst>
          </p:cNvPr>
          <p:cNvGrpSpPr/>
          <p:nvPr/>
        </p:nvGrpSpPr>
        <p:grpSpPr>
          <a:xfrm>
            <a:off x="7441223" y="1252345"/>
            <a:ext cx="2103996" cy="1926394"/>
            <a:chOff x="7374392" y="1213712"/>
            <a:chExt cx="2103996" cy="1926394"/>
          </a:xfrm>
        </p:grpSpPr>
        <p:grpSp>
          <p:nvGrpSpPr>
            <p:cNvPr id="69" name="Group 68">
              <a:extLst>
                <a:ext uri="{FF2B5EF4-FFF2-40B4-BE49-F238E27FC236}">
                  <a16:creationId xmlns:a16="http://schemas.microsoft.com/office/drawing/2014/main" id="{E2C2713A-D426-8A47-CF80-D8FE81B99BC0}"/>
                </a:ext>
                <a:ext uri="{C183D7F6-B498-43B3-948B-1728B52AA6E4}">
                  <adec:decorative xmlns:adec="http://schemas.microsoft.com/office/drawing/2017/decorative" val="1"/>
                </a:ext>
              </a:extLst>
            </p:cNvPr>
            <p:cNvGrpSpPr/>
            <p:nvPr/>
          </p:nvGrpSpPr>
          <p:grpSpPr>
            <a:xfrm>
              <a:off x="7374392" y="1213712"/>
              <a:ext cx="2103996" cy="1926394"/>
              <a:chOff x="8564915" y="1549250"/>
              <a:chExt cx="2103996" cy="1926394"/>
            </a:xfrm>
          </p:grpSpPr>
          <p:sp>
            <p:nvSpPr>
              <p:cNvPr id="3" name="Freeform 9">
                <a:extLst>
                  <a:ext uri="{FF2B5EF4-FFF2-40B4-BE49-F238E27FC236}">
                    <a16:creationId xmlns:a16="http://schemas.microsoft.com/office/drawing/2014/main" id="{C5CCF9DA-4683-71ED-DD53-8767B0DDD188}"/>
                  </a:ext>
                </a:extLst>
              </p:cNvPr>
              <p:cNvSpPr>
                <a:spLocks/>
              </p:cNvSpPr>
              <p:nvPr/>
            </p:nvSpPr>
            <p:spPr bwMode="auto">
              <a:xfrm>
                <a:off x="10474509" y="1664613"/>
                <a:ext cx="194402" cy="1488744"/>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rgbClr val="094F3E"/>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sp>
            <p:nvSpPr>
              <p:cNvPr id="7" name="Freeform 10">
                <a:extLst>
                  <a:ext uri="{FF2B5EF4-FFF2-40B4-BE49-F238E27FC236}">
                    <a16:creationId xmlns:a16="http://schemas.microsoft.com/office/drawing/2014/main" id="{AF919B5E-B9C0-1933-4099-F8C1EA0FE8F5}"/>
                  </a:ext>
                </a:extLst>
              </p:cNvPr>
              <p:cNvSpPr>
                <a:spLocks/>
              </p:cNvSpPr>
              <p:nvPr/>
            </p:nvSpPr>
            <p:spPr bwMode="auto">
              <a:xfrm>
                <a:off x="8564915" y="1549250"/>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rgbClr val="16B58E"/>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grpSp>
        <p:pic>
          <p:nvPicPr>
            <p:cNvPr id="81" name="Graphic 80">
              <a:extLst>
                <a:ext uri="{FF2B5EF4-FFF2-40B4-BE49-F238E27FC236}">
                  <a16:creationId xmlns:a16="http://schemas.microsoft.com/office/drawing/2014/main" id="{2D2E9D8D-3EF6-A9D7-D39F-9C49D292C02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7536" y="1662599"/>
              <a:ext cx="640080" cy="640080"/>
            </a:xfrm>
            <a:prstGeom prst="rect">
              <a:avLst/>
            </a:prstGeom>
          </p:spPr>
        </p:pic>
        <p:sp>
          <p:nvSpPr>
            <p:cNvPr id="9" name="TextBox 8">
              <a:extLst>
                <a:ext uri="{FF2B5EF4-FFF2-40B4-BE49-F238E27FC236}">
                  <a16:creationId xmlns:a16="http://schemas.microsoft.com/office/drawing/2014/main" id="{47655A83-3423-67B9-87BD-51CAAB7FC44F}"/>
                </a:ext>
              </a:extLst>
            </p:cNvPr>
            <p:cNvSpPr txBox="1"/>
            <p:nvPr/>
          </p:nvSpPr>
          <p:spPr>
            <a:xfrm>
              <a:off x="7767337" y="2224191"/>
              <a:ext cx="1227896" cy="450247"/>
            </a:xfrm>
            <a:prstGeom prst="rect">
              <a:avLst/>
            </a:prstGeom>
            <a:noFill/>
          </p:spPr>
          <p:txBody>
            <a:bodyPr wrap="none" lIns="97534" tIns="48766" rIns="97534" bIns="48766" rtlCol="0">
              <a:spAutoFit/>
            </a:bodyPr>
            <a:lstStyle/>
            <a:p>
              <a:pPr algn="ctr" defTabSz="975299">
                <a:lnSpc>
                  <a:spcPct val="140000"/>
                </a:lnSpc>
              </a:pPr>
              <a:r>
                <a:rPr lang="en-US" b="1">
                  <a:ea typeface="Lato Regular" panose="020F0502020204030203" pitchFamily="34" charset="0"/>
                  <a:cs typeface="Lato" panose="020F0502020204030203" pitchFamily="34" charset="0"/>
                </a:rPr>
                <a:t>Innovation</a:t>
              </a:r>
              <a:endParaRPr lang="id-ID" b="1">
                <a:ea typeface="Lato Regular" panose="020F0502020204030203" pitchFamily="34" charset="0"/>
                <a:cs typeface="Lato" panose="020F0502020204030203" pitchFamily="34" charset="0"/>
              </a:endParaRPr>
            </a:p>
          </p:txBody>
        </p:sp>
      </p:grpSp>
      <p:sp>
        <p:nvSpPr>
          <p:cNvPr id="10" name="TextBox 9">
            <a:extLst>
              <a:ext uri="{FF2B5EF4-FFF2-40B4-BE49-F238E27FC236}">
                <a16:creationId xmlns:a16="http://schemas.microsoft.com/office/drawing/2014/main" id="{B19C7ED4-12F4-F08D-BFEF-2CE4ECFAA8E4}"/>
              </a:ext>
            </a:extLst>
          </p:cNvPr>
          <p:cNvSpPr txBox="1"/>
          <p:nvPr/>
        </p:nvSpPr>
        <p:spPr>
          <a:xfrm>
            <a:off x="7489402" y="3229548"/>
            <a:ext cx="2011680" cy="3422471"/>
          </a:xfrm>
          <a:prstGeom prst="rect">
            <a:avLst/>
          </a:prstGeom>
          <a:noFill/>
        </p:spPr>
        <p:txBody>
          <a:bodyPr wrap="square" lIns="97534" tIns="48766" rIns="97534" bIns="48766" rtlCol="0">
            <a:noAutofit/>
          </a:bodyPr>
          <a:lstStyle/>
          <a:p>
            <a:pPr defTabSz="975299">
              <a:spcBef>
                <a:spcPct val="20000"/>
              </a:spcBef>
              <a:defRPr/>
            </a:pPr>
            <a:r>
              <a:rPr lang="en-US">
                <a:ea typeface="Lato" panose="020F0502020204030203" pitchFamily="34" charset="0"/>
                <a:cs typeface="Lato" panose="020F0502020204030203" pitchFamily="34" charset="0"/>
              </a:rPr>
              <a:t>SAP S/4HANA sets the stage for innovation. S/4HANA applications leverage speed, context, and data accessibility allowing an enterprise to make decisions that are future ready.</a:t>
            </a:r>
          </a:p>
        </p:txBody>
      </p:sp>
      <p:grpSp>
        <p:nvGrpSpPr>
          <p:cNvPr id="11" name="Group 10" descr="Improved performance">
            <a:extLst>
              <a:ext uri="{FF2B5EF4-FFF2-40B4-BE49-F238E27FC236}">
                <a16:creationId xmlns:a16="http://schemas.microsoft.com/office/drawing/2014/main" id="{EADB1F72-CCF7-A2F7-65CD-710C75D881B9}"/>
              </a:ext>
            </a:extLst>
          </p:cNvPr>
          <p:cNvGrpSpPr/>
          <p:nvPr/>
        </p:nvGrpSpPr>
        <p:grpSpPr>
          <a:xfrm>
            <a:off x="9842899" y="1252345"/>
            <a:ext cx="2106654" cy="1926394"/>
            <a:chOff x="9842899" y="1218897"/>
            <a:chExt cx="2106654" cy="1926394"/>
          </a:xfrm>
        </p:grpSpPr>
        <p:grpSp>
          <p:nvGrpSpPr>
            <p:cNvPr id="71" name="Group 70">
              <a:extLst>
                <a:ext uri="{FF2B5EF4-FFF2-40B4-BE49-F238E27FC236}">
                  <a16:creationId xmlns:a16="http://schemas.microsoft.com/office/drawing/2014/main" id="{095D68FC-36A0-E82A-A19B-B861B78FB49A}"/>
                </a:ext>
                <a:ext uri="{C183D7F6-B498-43B3-948B-1728B52AA6E4}">
                  <adec:decorative xmlns:adec="http://schemas.microsoft.com/office/drawing/2017/decorative" val="1"/>
                </a:ext>
              </a:extLst>
            </p:cNvPr>
            <p:cNvGrpSpPr/>
            <p:nvPr/>
          </p:nvGrpSpPr>
          <p:grpSpPr>
            <a:xfrm>
              <a:off x="9842899" y="1218897"/>
              <a:ext cx="2106654" cy="1926394"/>
              <a:chOff x="9911138" y="1486196"/>
              <a:chExt cx="2106654" cy="1926394"/>
            </a:xfrm>
          </p:grpSpPr>
          <p:sp>
            <p:nvSpPr>
              <p:cNvPr id="55" name="Freeform 9">
                <a:extLst>
                  <a:ext uri="{FF2B5EF4-FFF2-40B4-BE49-F238E27FC236}">
                    <a16:creationId xmlns:a16="http://schemas.microsoft.com/office/drawing/2014/main" id="{BD481E71-A767-6F52-F46A-2DCEC7BC932D}"/>
                  </a:ext>
                </a:extLst>
              </p:cNvPr>
              <p:cNvSpPr>
                <a:spLocks/>
              </p:cNvSpPr>
              <p:nvPr/>
            </p:nvSpPr>
            <p:spPr bwMode="auto">
              <a:xfrm>
                <a:off x="11823390" y="1601559"/>
                <a:ext cx="194402" cy="1488744"/>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rgbClr val="153965"/>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sp>
            <p:nvSpPr>
              <p:cNvPr id="56" name="Freeform 10">
                <a:extLst>
                  <a:ext uri="{FF2B5EF4-FFF2-40B4-BE49-F238E27FC236}">
                    <a16:creationId xmlns:a16="http://schemas.microsoft.com/office/drawing/2014/main" id="{5E39536B-5E6D-157C-7FE3-10AC3E193461}"/>
                  </a:ext>
                </a:extLst>
              </p:cNvPr>
              <p:cNvSpPr>
                <a:spLocks/>
              </p:cNvSpPr>
              <p:nvPr/>
            </p:nvSpPr>
            <p:spPr bwMode="auto">
              <a:xfrm>
                <a:off x="9911138" y="1486196"/>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rgbClr val="AAC9ED"/>
              </a:solidFill>
              <a:ln>
                <a:noFill/>
              </a:ln>
            </p:spPr>
            <p:txBody>
              <a:bodyPr vert="horz" wrap="square" lIns="48768" tIns="24384" rIns="48768" bIns="24384" numCol="1" anchor="t" anchorCtr="0" compatLnSpc="1">
                <a:prstTxWarp prst="textNoShape">
                  <a:avLst/>
                </a:prstTxWarp>
              </a:bodyPr>
              <a:lstStyle/>
              <a:p>
                <a:pPr defTabSz="975299"/>
                <a:endParaRPr lang="id-ID" sz="2000"/>
              </a:p>
            </p:txBody>
          </p:sp>
        </p:grpSp>
        <p:pic>
          <p:nvPicPr>
            <p:cNvPr id="83" name="Graphic 82">
              <a:extLst>
                <a:ext uri="{FF2B5EF4-FFF2-40B4-BE49-F238E27FC236}">
                  <a16:creationId xmlns:a16="http://schemas.microsoft.com/office/drawing/2014/main" id="{CE92D871-40D6-79E8-293F-1BE99249779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52701" y="1677673"/>
              <a:ext cx="640080" cy="640080"/>
            </a:xfrm>
            <a:prstGeom prst="rect">
              <a:avLst/>
            </a:prstGeom>
          </p:spPr>
        </p:pic>
        <p:sp>
          <p:nvSpPr>
            <p:cNvPr id="57" name="TextBox 56">
              <a:extLst>
                <a:ext uri="{FF2B5EF4-FFF2-40B4-BE49-F238E27FC236}">
                  <a16:creationId xmlns:a16="http://schemas.microsoft.com/office/drawing/2014/main" id="{5EF41777-34B2-8289-327B-4E5883EFA0CF}"/>
                </a:ext>
              </a:extLst>
            </p:cNvPr>
            <p:cNvSpPr txBox="1"/>
            <p:nvPr/>
          </p:nvSpPr>
          <p:spPr>
            <a:xfrm>
              <a:off x="10188148" y="2168335"/>
              <a:ext cx="1425707" cy="652482"/>
            </a:xfrm>
            <a:prstGeom prst="rect">
              <a:avLst/>
            </a:prstGeom>
            <a:noFill/>
          </p:spPr>
          <p:txBody>
            <a:bodyPr wrap="none" lIns="97534" tIns="48766" rIns="97534" bIns="48766" rtlCol="0">
              <a:spAutoFit/>
            </a:bodyPr>
            <a:lstStyle/>
            <a:p>
              <a:pPr algn="ctr" defTabSz="975299"/>
              <a:r>
                <a:rPr lang="en-US" b="1">
                  <a:ea typeface="Lato Regular" panose="020F0502020204030203" pitchFamily="34" charset="0"/>
                  <a:cs typeface="Lato" panose="020F0502020204030203" pitchFamily="34" charset="0"/>
                </a:rPr>
                <a:t>Improved</a:t>
              </a:r>
            </a:p>
            <a:p>
              <a:pPr algn="ctr" defTabSz="975299"/>
              <a:r>
                <a:rPr lang="en-US" b="1">
                  <a:ea typeface="Lato Regular" panose="020F0502020204030203" pitchFamily="34" charset="0"/>
                  <a:cs typeface="Lato" panose="020F0502020204030203" pitchFamily="34" charset="0"/>
                </a:rPr>
                <a:t>Performance</a:t>
              </a:r>
              <a:endParaRPr lang="id-ID" b="1">
                <a:ea typeface="Lato Regular" panose="020F0502020204030203" pitchFamily="34" charset="0"/>
                <a:cs typeface="Lato" panose="020F0502020204030203" pitchFamily="34" charset="0"/>
              </a:endParaRPr>
            </a:p>
          </p:txBody>
        </p:sp>
      </p:grpSp>
      <p:sp>
        <p:nvSpPr>
          <p:cNvPr id="58" name="TextBox 57">
            <a:extLst>
              <a:ext uri="{FF2B5EF4-FFF2-40B4-BE49-F238E27FC236}">
                <a16:creationId xmlns:a16="http://schemas.microsoft.com/office/drawing/2014/main" id="{92B673E6-5432-07BA-A34C-A4B6CE06160B}"/>
              </a:ext>
            </a:extLst>
          </p:cNvPr>
          <p:cNvSpPr txBox="1"/>
          <p:nvPr/>
        </p:nvSpPr>
        <p:spPr>
          <a:xfrm>
            <a:off x="9900511" y="3229548"/>
            <a:ext cx="2011680" cy="2868474"/>
          </a:xfrm>
          <a:prstGeom prst="rect">
            <a:avLst/>
          </a:prstGeom>
          <a:noFill/>
        </p:spPr>
        <p:txBody>
          <a:bodyPr wrap="square" lIns="97534" tIns="48766" rIns="97534" bIns="48766" rtlCol="0">
            <a:spAutoFit/>
          </a:bodyPr>
          <a:lstStyle/>
          <a:p>
            <a:pPr defTabSz="975299">
              <a:spcBef>
                <a:spcPct val="20000"/>
              </a:spcBef>
              <a:defRPr/>
            </a:pPr>
            <a:r>
              <a:rPr lang="en-US">
                <a:ea typeface="Lato" panose="020F0502020204030203" pitchFamily="34" charset="0"/>
                <a:cs typeface="Lato" panose="020F0502020204030203" pitchFamily="34" charset="0"/>
              </a:rPr>
              <a:t>S/4HANA improves performance by allowing users to develop and generate reports using real-time data. This improves service for customer-centric applications.</a:t>
            </a:r>
          </a:p>
        </p:txBody>
      </p:sp>
      <p:sp>
        <p:nvSpPr>
          <p:cNvPr id="14" name="Slide Number Placeholder 13">
            <a:extLst>
              <a:ext uri="{FF2B5EF4-FFF2-40B4-BE49-F238E27FC236}">
                <a16:creationId xmlns:a16="http://schemas.microsoft.com/office/drawing/2014/main" id="{FA0A4840-47FB-6FAB-2D9D-51EE3DCC87A2}"/>
              </a:ext>
            </a:extLst>
          </p:cNvPr>
          <p:cNvSpPr>
            <a:spLocks noGrp="1"/>
          </p:cNvSpPr>
          <p:nvPr>
            <p:ph type="sldNum" sz="quarter" idx="12"/>
          </p:nvPr>
        </p:nvSpPr>
        <p:spPr/>
        <p:txBody>
          <a:bodyPr/>
          <a:lstStyle/>
          <a:p>
            <a:fld id="{D74DC2E0-E28C-44A5-89B3-2B91385C7BB1}" type="slidenum">
              <a:rPr lang="en-US" smtClean="0"/>
              <a:t>12</a:t>
            </a:fld>
            <a:endParaRPr lang="en-US"/>
          </a:p>
        </p:txBody>
      </p:sp>
    </p:spTree>
    <p:extLst>
      <p:ext uri="{BB962C8B-B14F-4D97-AF65-F5344CB8AC3E}">
        <p14:creationId xmlns:p14="http://schemas.microsoft.com/office/powerpoint/2010/main" val="112172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3671-802A-E520-DFED-BA978B0E92C3}"/>
              </a:ext>
            </a:extLst>
          </p:cNvPr>
          <p:cNvSpPr>
            <a:spLocks noGrp="1"/>
          </p:cNvSpPr>
          <p:nvPr>
            <p:ph type="title"/>
          </p:nvPr>
        </p:nvSpPr>
        <p:spPr/>
        <p:txBody>
          <a:bodyPr>
            <a:normAutofit/>
          </a:bodyPr>
          <a:lstStyle/>
          <a:p>
            <a:r>
              <a:rPr lang="en-US"/>
              <a:t>SAP ECC vs. SAP S/4HANA</a:t>
            </a:r>
          </a:p>
        </p:txBody>
      </p:sp>
      <p:sp>
        <p:nvSpPr>
          <p:cNvPr id="4" name="Slide Number Placeholder 3">
            <a:extLst>
              <a:ext uri="{FF2B5EF4-FFF2-40B4-BE49-F238E27FC236}">
                <a16:creationId xmlns:a16="http://schemas.microsoft.com/office/drawing/2014/main" id="{C3C302BB-4C11-FD6D-84BE-9793007168D5}"/>
              </a:ext>
            </a:extLst>
          </p:cNvPr>
          <p:cNvSpPr>
            <a:spLocks noGrp="1"/>
          </p:cNvSpPr>
          <p:nvPr>
            <p:ph type="sldNum" sz="quarter" idx="12"/>
          </p:nvPr>
        </p:nvSpPr>
        <p:spPr/>
        <p:txBody>
          <a:bodyPr/>
          <a:lstStyle/>
          <a:p>
            <a:fld id="{D74DC2E0-E28C-44A5-89B3-2B91385C7BB1}" type="slidenum">
              <a:rPr lang="en-US" smtClean="0"/>
              <a:t>13</a:t>
            </a:fld>
            <a:endParaRPr lang="en-US"/>
          </a:p>
        </p:txBody>
      </p:sp>
      <p:sp>
        <p:nvSpPr>
          <p:cNvPr id="6" name="Rectangle 5">
            <a:extLst>
              <a:ext uri="{FF2B5EF4-FFF2-40B4-BE49-F238E27FC236}">
                <a16:creationId xmlns:a16="http://schemas.microsoft.com/office/drawing/2014/main" id="{1D0145AD-E24D-64F1-D2AF-63CD912B3000}"/>
              </a:ext>
              <a:ext uri="{C183D7F6-B498-43B3-948B-1728B52AA6E4}">
                <adec:decorative xmlns:adec="http://schemas.microsoft.com/office/drawing/2017/decorative" val="1"/>
              </a:ext>
            </a:extLst>
          </p:cNvPr>
          <p:cNvSpPr/>
          <p:nvPr/>
        </p:nvSpPr>
        <p:spPr>
          <a:xfrm>
            <a:off x="1845601" y="1302909"/>
            <a:ext cx="2103120" cy="365760"/>
          </a:xfrm>
          <a:prstGeom prst="rect">
            <a:avLst/>
          </a:prstGeom>
          <a:solidFill>
            <a:srgbClr val="235FA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72C7EEF4-865E-B888-F79D-B0D8811FAB7F}"/>
              </a:ext>
              <a:ext uri="{C183D7F6-B498-43B3-948B-1728B52AA6E4}">
                <adec:decorative xmlns:adec="http://schemas.microsoft.com/office/drawing/2017/decorative" val="1"/>
              </a:ext>
            </a:extLst>
          </p:cNvPr>
          <p:cNvSpPr/>
          <p:nvPr/>
        </p:nvSpPr>
        <p:spPr>
          <a:xfrm>
            <a:off x="4957354" y="1302909"/>
            <a:ext cx="1188720" cy="3657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546F536E-5C6A-A741-0F87-7594FBECE115}"/>
              </a:ext>
              <a:ext uri="{C183D7F6-B498-43B3-948B-1728B52AA6E4}">
                <adec:decorative xmlns:adec="http://schemas.microsoft.com/office/drawing/2017/decorative" val="1"/>
              </a:ext>
            </a:extLst>
          </p:cNvPr>
          <p:cNvSpPr/>
          <p:nvPr/>
        </p:nvSpPr>
        <p:spPr>
          <a:xfrm flipH="1">
            <a:off x="7657886" y="1302909"/>
            <a:ext cx="2103120" cy="365760"/>
          </a:xfrm>
          <a:prstGeom prst="rect">
            <a:avLst/>
          </a:prstGeom>
          <a:solidFill>
            <a:srgbClr val="16B58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Table 8" descr="This table compares SAP ECC and SAP S/4 HANA. SAP ECC does not have intelligent technologies, uses the HANA database, has a complex data model which has redundant tables for analysis which causes blocking and maintenance issues. Its business processes are traditional which are constrained by the legacy database, the User Interface is Legacy Portal, and deployment is on premise. SAP S/4HANA has all available intelligent technologies embedded machine learning, advanced analytics, and digital assistants with voice recognition. It has an in-memory database with optimized code set, real-time Online Analytical Processing and Online Transaction Processing from one data model. It uses a simple data model which is a combined analytics and transactions, reduced reconciliation, blocking, and maintenance. It also uses Intelligent business processes powered by new technology and SAP HANA. The user interface is SAP Fiori which is modern, customizable, and intuitive User Interface. The deployment is a complete choice of on premise, cloud or hybrid.">
            <a:extLst>
              <a:ext uri="{FF2B5EF4-FFF2-40B4-BE49-F238E27FC236}">
                <a16:creationId xmlns:a16="http://schemas.microsoft.com/office/drawing/2014/main" id="{6906F5BA-876B-8790-7F5F-69C1559DEEEC}"/>
              </a:ext>
            </a:extLst>
          </p:cNvPr>
          <p:cNvGraphicFramePr>
            <a:graphicFrameLocks noGrp="1"/>
          </p:cNvGraphicFramePr>
          <p:nvPr>
            <p:extLst>
              <p:ext uri="{D42A27DB-BD31-4B8C-83A1-F6EECF244321}">
                <p14:modId xmlns:p14="http://schemas.microsoft.com/office/powerpoint/2010/main" val="3271269653"/>
              </p:ext>
            </p:extLst>
          </p:nvPr>
        </p:nvGraphicFramePr>
        <p:xfrm>
          <a:off x="1295400" y="1244599"/>
          <a:ext cx="9601200" cy="4811159"/>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790026347"/>
                    </a:ext>
                  </a:extLst>
                </a:gridCol>
                <a:gridCol w="2103120">
                  <a:extLst>
                    <a:ext uri="{9D8B030D-6E8A-4147-A177-3AD203B41FA5}">
                      <a16:colId xmlns:a16="http://schemas.microsoft.com/office/drawing/2014/main" val="1793190465"/>
                    </a:ext>
                  </a:extLst>
                </a:gridCol>
                <a:gridCol w="4297680">
                  <a:extLst>
                    <a:ext uri="{9D8B030D-6E8A-4147-A177-3AD203B41FA5}">
                      <a16:colId xmlns:a16="http://schemas.microsoft.com/office/drawing/2014/main" val="1096462360"/>
                    </a:ext>
                  </a:extLst>
                </a:gridCol>
              </a:tblGrid>
              <a:tr h="452605">
                <a:tc>
                  <a:txBody>
                    <a:bodyPr/>
                    <a:lstStyle/>
                    <a:p>
                      <a:pPr algn="ctr"/>
                      <a:r>
                        <a:rPr lang="en-US" sz="1800" b="1">
                          <a:solidFill>
                            <a:schemeClr val="bg1"/>
                          </a:solidFill>
                          <a:latin typeface="+mn-lt"/>
                        </a:rPr>
                        <a:t>SAP ECC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tx1"/>
                          </a:solidFill>
                          <a:latin typeface="+mn-lt"/>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bg1"/>
                          </a:solidFill>
                          <a:latin typeface="+mn-lt"/>
                        </a:rPr>
                        <a:t>SAP S/4HANA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953455"/>
                  </a:ext>
                </a:extLst>
              </a:tr>
              <a:tr h="822917">
                <a:tc>
                  <a:txBody>
                    <a:bodyPr/>
                    <a:lstStyle/>
                    <a:p>
                      <a:pPr algn="l"/>
                      <a:r>
                        <a:rPr lang="en-US" sz="1600">
                          <a:solidFill>
                            <a:schemeClr val="tx1"/>
                          </a:solidFill>
                          <a:latin typeface="+mn-lt"/>
                        </a:rPr>
                        <a:t>Not available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tx1"/>
                          </a:solidFill>
                          <a:latin typeface="+mn-lt"/>
                        </a:rPr>
                        <a:t>Intelligent </a:t>
                      </a:r>
                    </a:p>
                    <a:p>
                      <a:pPr algn="ctr"/>
                      <a:r>
                        <a:rPr lang="en-US" sz="1800" b="1">
                          <a:solidFill>
                            <a:schemeClr val="tx1"/>
                          </a:solidFill>
                          <a:latin typeface="+mn-lt"/>
                        </a:rPr>
                        <a:t>Technologies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mn-lt"/>
                        </a:rPr>
                        <a:t>All available – embedded machine learning, advanced analytics, and digital assistants with voice recognition</a:t>
                      </a:r>
                      <a:endParaRPr lang="en-US" sz="1600" b="0">
                        <a:solidFill>
                          <a:schemeClr val="tx1"/>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156932"/>
                  </a:ext>
                </a:extLst>
              </a:tr>
              <a:tr h="795487">
                <a:tc>
                  <a:txBody>
                    <a:bodyPr/>
                    <a:lstStyle/>
                    <a:p>
                      <a:pPr algn="l"/>
                      <a:r>
                        <a:rPr lang="en-US" sz="1600">
                          <a:solidFill>
                            <a:schemeClr val="tx1"/>
                          </a:solidFill>
                          <a:latin typeface="+mn-lt"/>
                        </a:rPr>
                        <a:t>HANA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tx1"/>
                          </a:solidFill>
                          <a:latin typeface="+mn-lt"/>
                        </a:rPr>
                        <a:t>Database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mn-lt"/>
                        </a:rPr>
                        <a:t>SAP S/4HANA in-memory database with optimized code set; real-time Online Analytical Processing and Online Transaction Processing from one data model</a:t>
                      </a:r>
                      <a:endParaRPr lang="en-US" sz="1600" b="0">
                        <a:solidFill>
                          <a:schemeClr val="tx1"/>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140763"/>
                  </a:ext>
                </a:extLst>
              </a:tr>
              <a:tr h="822917">
                <a:tc>
                  <a:txBody>
                    <a:bodyPr/>
                    <a:lstStyle/>
                    <a:p>
                      <a:pPr algn="l"/>
                      <a:r>
                        <a:rPr lang="en-US" sz="1600">
                          <a:solidFill>
                            <a:schemeClr val="tx1"/>
                          </a:solidFill>
                          <a:latin typeface="+mn-lt"/>
                        </a:rPr>
                        <a:t>Complex data </a:t>
                      </a:r>
                      <a:r>
                        <a:rPr lang="en-US" sz="1600">
                          <a:solidFill>
                            <a:schemeClr val="tx1"/>
                          </a:solidFill>
                          <a:effectLst/>
                          <a:latin typeface="+mn-lt"/>
                        </a:rPr>
                        <a:t>model – redundant tables for analysis means blocking and maintenance issues</a:t>
                      </a:r>
                      <a:endParaRPr lang="en-US" sz="160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tx1"/>
                          </a:solidFill>
                          <a:latin typeface="+mn-lt"/>
                        </a:rPr>
                        <a:t>Data Model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mn-lt"/>
                        </a:rPr>
                        <a:t>Simple data model – combined analytics and transactions, reduced reconciliation, blocking, and maintenance</a:t>
                      </a:r>
                      <a:endParaRPr lang="en-US" sz="1600" b="0">
                        <a:solidFill>
                          <a:schemeClr val="tx1"/>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469926"/>
                  </a:ext>
                </a:extLst>
              </a:tr>
              <a:tr h="822917">
                <a:tc>
                  <a:txBody>
                    <a:bodyPr/>
                    <a:lstStyle/>
                    <a:p>
                      <a:pPr algn="l"/>
                      <a:r>
                        <a:rPr lang="en-US" sz="1600">
                          <a:solidFill>
                            <a:schemeClr val="tx1"/>
                          </a:solidFill>
                          <a:latin typeface="+mn-lt"/>
                        </a:rPr>
                        <a:t>Traditional processes constrained by the legacy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tx1"/>
                          </a:solidFill>
                          <a:latin typeface="+mn-lt"/>
                        </a:rPr>
                        <a:t>Business Process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mn-lt"/>
                        </a:rPr>
                        <a:t>Intelligent processes powered by new technology and SAP HANA</a:t>
                      </a:r>
                      <a:endParaRPr lang="en-US" sz="1600" b="0">
                        <a:solidFill>
                          <a:schemeClr val="tx1"/>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037694"/>
                  </a:ext>
                </a:extLst>
              </a:tr>
              <a:tr h="822917">
                <a:tc>
                  <a:txBody>
                    <a:bodyPr/>
                    <a:lstStyle/>
                    <a:p>
                      <a:pPr algn="l"/>
                      <a:r>
                        <a:rPr lang="en-US" sz="1600">
                          <a:solidFill>
                            <a:schemeClr val="tx1"/>
                          </a:solidFill>
                          <a:latin typeface="+mn-lt"/>
                        </a:rPr>
                        <a:t>Legacy Portal</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tx1"/>
                          </a:solidFill>
                          <a:latin typeface="+mn-lt"/>
                        </a:rPr>
                        <a:t>User Interface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mn-lt"/>
                        </a:rPr>
                        <a:t>SAP Fiori – modern, customizable, and intuitive User Interface</a:t>
                      </a:r>
                      <a:endParaRPr lang="en-US" sz="1600" b="0">
                        <a:solidFill>
                          <a:schemeClr val="tx1"/>
                        </a:solidFill>
                        <a:effectLst/>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553845"/>
                  </a:ext>
                </a:extLst>
              </a:tr>
            </a:tbl>
          </a:graphicData>
        </a:graphic>
      </p:graphicFrame>
      <p:grpSp>
        <p:nvGrpSpPr>
          <p:cNvPr id="10" name="Group 9">
            <a:extLst>
              <a:ext uri="{FF2B5EF4-FFF2-40B4-BE49-F238E27FC236}">
                <a16:creationId xmlns:a16="http://schemas.microsoft.com/office/drawing/2014/main" id="{D3E89F51-A925-2970-B55C-AE71FF20B46B}"/>
              </a:ext>
              <a:ext uri="{C183D7F6-B498-43B3-948B-1728B52AA6E4}">
                <adec:decorative xmlns:adec="http://schemas.microsoft.com/office/drawing/2017/decorative" val="1"/>
              </a:ext>
            </a:extLst>
          </p:cNvPr>
          <p:cNvGrpSpPr/>
          <p:nvPr/>
        </p:nvGrpSpPr>
        <p:grpSpPr>
          <a:xfrm>
            <a:off x="472875" y="1743604"/>
            <a:ext cx="11337471" cy="4251467"/>
            <a:chOff x="472875" y="1743604"/>
            <a:chExt cx="11337471" cy="4251467"/>
          </a:xfrm>
        </p:grpSpPr>
        <p:grpSp>
          <p:nvGrpSpPr>
            <p:cNvPr id="11" name="Group 10">
              <a:extLst>
                <a:ext uri="{FF2B5EF4-FFF2-40B4-BE49-F238E27FC236}">
                  <a16:creationId xmlns:a16="http://schemas.microsoft.com/office/drawing/2014/main" id="{2AF32092-3634-9DB8-240E-A699AC5EF815}"/>
                </a:ext>
                <a:ext uri="{C183D7F6-B498-43B3-948B-1728B52AA6E4}">
                  <adec:decorative xmlns:adec="http://schemas.microsoft.com/office/drawing/2017/decorative" val="1"/>
                </a:ext>
              </a:extLst>
            </p:cNvPr>
            <p:cNvGrpSpPr>
              <a:grpSpLocks noChangeAspect="1"/>
            </p:cNvGrpSpPr>
            <p:nvPr/>
          </p:nvGrpSpPr>
          <p:grpSpPr>
            <a:xfrm>
              <a:off x="495876" y="1783190"/>
              <a:ext cx="720090" cy="640081"/>
              <a:chOff x="6375" y="2362609"/>
              <a:chExt cx="1063431" cy="1030026"/>
            </a:xfrm>
          </p:grpSpPr>
          <p:pic>
            <p:nvPicPr>
              <p:cNvPr id="37" name="Graphic 36" descr="Database outline">
                <a:extLst>
                  <a:ext uri="{FF2B5EF4-FFF2-40B4-BE49-F238E27FC236}">
                    <a16:creationId xmlns:a16="http://schemas.microsoft.com/office/drawing/2014/main" id="{B4FA1FC0-AC5F-3E4B-96D7-BDA04A905E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406" y="2362609"/>
                <a:ext cx="914400" cy="914400"/>
              </a:xfrm>
              <a:prstGeom prst="rect">
                <a:avLst/>
              </a:prstGeom>
            </p:spPr>
          </p:pic>
          <p:pic>
            <p:nvPicPr>
              <p:cNvPr id="38" name="Graphic 37" descr="Optical disc with solid fill">
                <a:extLst>
                  <a:ext uri="{FF2B5EF4-FFF2-40B4-BE49-F238E27FC236}">
                    <a16:creationId xmlns:a16="http://schemas.microsoft.com/office/drawing/2014/main" id="{5F739859-CE4D-16D0-2A44-42F2FF1945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5" y="2864966"/>
                <a:ext cx="527669" cy="527669"/>
              </a:xfrm>
              <a:prstGeom prst="rect">
                <a:avLst/>
              </a:prstGeom>
            </p:spPr>
          </p:pic>
        </p:grpSp>
        <p:grpSp>
          <p:nvGrpSpPr>
            <p:cNvPr id="12" name="Group 11">
              <a:extLst>
                <a:ext uri="{FF2B5EF4-FFF2-40B4-BE49-F238E27FC236}">
                  <a16:creationId xmlns:a16="http://schemas.microsoft.com/office/drawing/2014/main" id="{FD99623D-FD37-890B-381E-1FD2EE62E81A}"/>
                </a:ext>
                <a:ext uri="{C183D7F6-B498-43B3-948B-1728B52AA6E4}">
                  <adec:decorative xmlns:adec="http://schemas.microsoft.com/office/drawing/2017/decorative" val="1"/>
                </a:ext>
              </a:extLst>
            </p:cNvPr>
            <p:cNvGrpSpPr>
              <a:grpSpLocks noChangeAspect="1"/>
            </p:cNvGrpSpPr>
            <p:nvPr/>
          </p:nvGrpSpPr>
          <p:grpSpPr>
            <a:xfrm>
              <a:off x="472875" y="2739449"/>
              <a:ext cx="766093" cy="640080"/>
              <a:chOff x="-1017528" y="3191923"/>
              <a:chExt cx="1129059" cy="943342"/>
            </a:xfrm>
          </p:grpSpPr>
          <p:pic>
            <p:nvPicPr>
              <p:cNvPr id="33" name="Graphic 32" descr="Gears outline">
                <a:extLst>
                  <a:ext uri="{FF2B5EF4-FFF2-40B4-BE49-F238E27FC236}">
                    <a16:creationId xmlns:a16="http://schemas.microsoft.com/office/drawing/2014/main" id="{04A6F866-5414-96EC-9367-3F715A3DD1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2245" y="3220865"/>
                <a:ext cx="914400" cy="914400"/>
              </a:xfrm>
              <a:prstGeom prst="rect">
                <a:avLst/>
              </a:prstGeom>
            </p:spPr>
          </p:pic>
          <p:pic>
            <p:nvPicPr>
              <p:cNvPr id="34" name="Graphic 33" descr="Back outline">
                <a:extLst>
                  <a:ext uri="{FF2B5EF4-FFF2-40B4-BE49-F238E27FC236}">
                    <a16:creationId xmlns:a16="http://schemas.microsoft.com/office/drawing/2014/main" id="{258D6B94-2B2B-588F-DD6A-1227FE73B8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984127">
                <a:off x="-330392" y="3191923"/>
                <a:ext cx="441923" cy="441923"/>
              </a:xfrm>
              <a:prstGeom prst="rect">
                <a:avLst/>
              </a:prstGeom>
            </p:spPr>
          </p:pic>
          <p:pic>
            <p:nvPicPr>
              <p:cNvPr id="35" name="Graphic 34" descr="Back outline">
                <a:extLst>
                  <a:ext uri="{FF2B5EF4-FFF2-40B4-BE49-F238E27FC236}">
                    <a16:creationId xmlns:a16="http://schemas.microsoft.com/office/drawing/2014/main" id="{467EFCFA-1F52-1FD1-E00F-64487D301B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43938">
                <a:off x="-1017528" y="3351634"/>
                <a:ext cx="405412" cy="405412"/>
              </a:xfrm>
              <a:prstGeom prst="rect">
                <a:avLst/>
              </a:prstGeom>
            </p:spPr>
          </p:pic>
          <p:pic>
            <p:nvPicPr>
              <p:cNvPr id="36" name="Graphic 35" descr="Single gear outline">
                <a:extLst>
                  <a:ext uri="{FF2B5EF4-FFF2-40B4-BE49-F238E27FC236}">
                    <a16:creationId xmlns:a16="http://schemas.microsoft.com/office/drawing/2014/main" id="{8148439B-DDEF-F2C9-E62B-726933EE6CC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5429" y="3660166"/>
                <a:ext cx="315998" cy="315998"/>
              </a:xfrm>
              <a:prstGeom prst="rect">
                <a:avLst/>
              </a:prstGeom>
            </p:spPr>
          </p:pic>
        </p:grpSp>
        <p:grpSp>
          <p:nvGrpSpPr>
            <p:cNvPr id="13" name="Graphic 45">
              <a:extLst>
                <a:ext uri="{FF2B5EF4-FFF2-40B4-BE49-F238E27FC236}">
                  <a16:creationId xmlns:a16="http://schemas.microsoft.com/office/drawing/2014/main" id="{DDBC91A8-6465-CC02-635F-1F2CA7EA89F6}"/>
                </a:ext>
                <a:ext uri="{C183D7F6-B498-43B3-948B-1728B52AA6E4}">
                  <adec:decorative xmlns:adec="http://schemas.microsoft.com/office/drawing/2017/decorative" val="1"/>
                </a:ext>
              </a:extLst>
            </p:cNvPr>
            <p:cNvGrpSpPr/>
            <p:nvPr/>
          </p:nvGrpSpPr>
          <p:grpSpPr>
            <a:xfrm>
              <a:off x="602556" y="3732495"/>
              <a:ext cx="506730" cy="546735"/>
              <a:chOff x="546864" y="4417457"/>
              <a:chExt cx="506730" cy="546735"/>
            </a:xfrm>
            <a:solidFill>
              <a:schemeClr val="tx1"/>
            </a:solidFill>
          </p:grpSpPr>
          <p:sp>
            <p:nvSpPr>
              <p:cNvPr id="29" name="Freeform: Shape 28">
                <a:extLst>
                  <a:ext uri="{FF2B5EF4-FFF2-40B4-BE49-F238E27FC236}">
                    <a16:creationId xmlns:a16="http://schemas.microsoft.com/office/drawing/2014/main" id="{B75CB319-E011-CA2D-4312-BFFB8FE8B4E9}"/>
                  </a:ext>
                </a:extLst>
              </p:cNvPr>
              <p:cNvSpPr/>
              <p:nvPr/>
            </p:nvSpPr>
            <p:spPr>
              <a:xfrm>
                <a:off x="546864" y="4870847"/>
                <a:ext cx="186690" cy="93345"/>
              </a:xfrm>
              <a:custGeom>
                <a:avLst/>
                <a:gdLst>
                  <a:gd name="connsiteX0" fmla="*/ 0 w 186690"/>
                  <a:gd name="connsiteY0" fmla="*/ 93345 h 93345"/>
                  <a:gd name="connsiteX1" fmla="*/ 186690 w 186690"/>
                  <a:gd name="connsiteY1" fmla="*/ 93345 h 93345"/>
                  <a:gd name="connsiteX2" fmla="*/ 186690 w 186690"/>
                  <a:gd name="connsiteY2" fmla="*/ 0 h 93345"/>
                  <a:gd name="connsiteX3" fmla="*/ 0 w 186690"/>
                  <a:gd name="connsiteY3" fmla="*/ 0 h 93345"/>
                  <a:gd name="connsiteX4" fmla="*/ 13335 w 186690"/>
                  <a:gd name="connsiteY4" fmla="*/ 13335 h 93345"/>
                  <a:gd name="connsiteX5" fmla="*/ 173355 w 186690"/>
                  <a:gd name="connsiteY5" fmla="*/ 13335 h 93345"/>
                  <a:gd name="connsiteX6" fmla="*/ 173355 w 186690"/>
                  <a:gd name="connsiteY6" fmla="*/ 80010 h 93345"/>
                  <a:gd name="connsiteX7" fmla="*/ 13335 w 186690"/>
                  <a:gd name="connsiteY7" fmla="*/ 80010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93345"/>
                    </a:moveTo>
                    <a:lnTo>
                      <a:pt x="186690" y="93345"/>
                    </a:lnTo>
                    <a:lnTo>
                      <a:pt x="186690" y="0"/>
                    </a:lnTo>
                    <a:lnTo>
                      <a:pt x="0" y="0"/>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DDC3980-A855-617E-601A-945ACC90A3D3}"/>
                  </a:ext>
                </a:extLst>
              </p:cNvPr>
              <p:cNvSpPr/>
              <p:nvPr/>
            </p:nvSpPr>
            <p:spPr>
              <a:xfrm>
                <a:off x="866904" y="4870847"/>
                <a:ext cx="186690" cy="93345"/>
              </a:xfrm>
              <a:custGeom>
                <a:avLst/>
                <a:gdLst>
                  <a:gd name="connsiteX0" fmla="*/ 0 w 186690"/>
                  <a:gd name="connsiteY0" fmla="*/ 0 h 93345"/>
                  <a:gd name="connsiteX1" fmla="*/ 0 w 186690"/>
                  <a:gd name="connsiteY1" fmla="*/ 93345 h 93345"/>
                  <a:gd name="connsiteX2" fmla="*/ 186690 w 186690"/>
                  <a:gd name="connsiteY2" fmla="*/ 93345 h 93345"/>
                  <a:gd name="connsiteX3" fmla="*/ 186690 w 186690"/>
                  <a:gd name="connsiteY3" fmla="*/ 0 h 93345"/>
                  <a:gd name="connsiteX4" fmla="*/ 173355 w 186690"/>
                  <a:gd name="connsiteY4" fmla="*/ 80010 h 93345"/>
                  <a:gd name="connsiteX5" fmla="*/ 13335 w 186690"/>
                  <a:gd name="connsiteY5" fmla="*/ 80010 h 93345"/>
                  <a:gd name="connsiteX6" fmla="*/ 13335 w 186690"/>
                  <a:gd name="connsiteY6" fmla="*/ 13335 h 93345"/>
                  <a:gd name="connsiteX7" fmla="*/ 173355 w 186690"/>
                  <a:gd name="connsiteY7" fmla="*/ 13335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0"/>
                    </a:moveTo>
                    <a:lnTo>
                      <a:pt x="0" y="93345"/>
                    </a:lnTo>
                    <a:lnTo>
                      <a:pt x="186690" y="93345"/>
                    </a:lnTo>
                    <a:lnTo>
                      <a:pt x="186690" y="0"/>
                    </a:lnTo>
                    <a:close/>
                    <a:moveTo>
                      <a:pt x="173355" y="80010"/>
                    </a:moveTo>
                    <a:lnTo>
                      <a:pt x="13335" y="80010"/>
                    </a:lnTo>
                    <a:lnTo>
                      <a:pt x="13335" y="13335"/>
                    </a:lnTo>
                    <a:lnTo>
                      <a:pt x="173355" y="13335"/>
                    </a:lnTo>
                    <a:close/>
                  </a:path>
                </a:pathLst>
              </a:custGeom>
              <a:solidFill>
                <a:schemeClr val="tx1"/>
              </a:solidFill>
              <a:ln w="66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A827C12-AFC4-D67B-05B0-9C89B115ADE8}"/>
                  </a:ext>
                </a:extLst>
              </p:cNvPr>
              <p:cNvSpPr/>
              <p:nvPr/>
            </p:nvSpPr>
            <p:spPr>
              <a:xfrm>
                <a:off x="593618" y="4641392"/>
                <a:ext cx="413221" cy="216119"/>
              </a:xfrm>
              <a:custGeom>
                <a:avLst/>
                <a:gdLst>
                  <a:gd name="connsiteX0" fmla="*/ 269379 w 413221"/>
                  <a:gd name="connsiteY0" fmla="*/ 76103 h 216119"/>
                  <a:gd name="connsiteX1" fmla="*/ 359963 w 413221"/>
                  <a:gd name="connsiteY1" fmla="*/ 76103 h 216119"/>
                  <a:gd name="connsiteX2" fmla="*/ 359963 w 413221"/>
                  <a:gd name="connsiteY2" fmla="*/ 193197 h 216119"/>
                  <a:gd name="connsiteX3" fmla="*/ 359850 w 413221"/>
                  <a:gd name="connsiteY3" fmla="*/ 193244 h 216119"/>
                  <a:gd name="connsiteX4" fmla="*/ 331340 w 413221"/>
                  <a:gd name="connsiteY4" fmla="*/ 164734 h 216119"/>
                  <a:gd name="connsiteX5" fmla="*/ 321912 w 413221"/>
                  <a:gd name="connsiteY5" fmla="*/ 164898 h 216119"/>
                  <a:gd name="connsiteX6" fmla="*/ 321912 w 413221"/>
                  <a:gd name="connsiteY6" fmla="*/ 174162 h 216119"/>
                  <a:gd name="connsiteX7" fmla="*/ 361917 w 413221"/>
                  <a:gd name="connsiteY7" fmla="*/ 214167 h 216119"/>
                  <a:gd name="connsiteX8" fmla="*/ 371345 w 413221"/>
                  <a:gd name="connsiteY8" fmla="*/ 214167 h 216119"/>
                  <a:gd name="connsiteX9" fmla="*/ 411350 w 413221"/>
                  <a:gd name="connsiteY9" fmla="*/ 174162 h 216119"/>
                  <a:gd name="connsiteX10" fmla="*/ 411186 w 413221"/>
                  <a:gd name="connsiteY10" fmla="*/ 164734 h 216119"/>
                  <a:gd name="connsiteX11" fmla="*/ 401922 w 413221"/>
                  <a:gd name="connsiteY11" fmla="*/ 164734 h 216119"/>
                  <a:gd name="connsiteX12" fmla="*/ 373412 w 413221"/>
                  <a:gd name="connsiteY12" fmla="*/ 193244 h 216119"/>
                  <a:gd name="connsiteX13" fmla="*/ 373298 w 413221"/>
                  <a:gd name="connsiteY13" fmla="*/ 193197 h 216119"/>
                  <a:gd name="connsiteX14" fmla="*/ 373298 w 413221"/>
                  <a:gd name="connsiteY14" fmla="*/ 62768 h 216119"/>
                  <a:gd name="connsiteX15" fmla="*/ 269379 w 413221"/>
                  <a:gd name="connsiteY15" fmla="*/ 62768 h 216119"/>
                  <a:gd name="connsiteX16" fmla="*/ 206611 w 413221"/>
                  <a:gd name="connsiteY16" fmla="*/ 0 h 216119"/>
                  <a:gd name="connsiteX17" fmla="*/ 143843 w 413221"/>
                  <a:gd name="connsiteY17" fmla="*/ 62768 h 216119"/>
                  <a:gd name="connsiteX18" fmla="*/ 39923 w 413221"/>
                  <a:gd name="connsiteY18" fmla="*/ 62768 h 216119"/>
                  <a:gd name="connsiteX19" fmla="*/ 39923 w 413221"/>
                  <a:gd name="connsiteY19" fmla="*/ 193197 h 216119"/>
                  <a:gd name="connsiteX20" fmla="*/ 39810 w 413221"/>
                  <a:gd name="connsiteY20" fmla="*/ 193244 h 216119"/>
                  <a:gd name="connsiteX21" fmla="*/ 11300 w 413221"/>
                  <a:gd name="connsiteY21" fmla="*/ 164734 h 216119"/>
                  <a:gd name="connsiteX22" fmla="*/ 1872 w 413221"/>
                  <a:gd name="connsiteY22" fmla="*/ 164898 h 216119"/>
                  <a:gd name="connsiteX23" fmla="*/ 1872 w 413221"/>
                  <a:gd name="connsiteY23" fmla="*/ 174162 h 216119"/>
                  <a:gd name="connsiteX24" fmla="*/ 41877 w 413221"/>
                  <a:gd name="connsiteY24" fmla="*/ 214167 h 216119"/>
                  <a:gd name="connsiteX25" fmla="*/ 51305 w 413221"/>
                  <a:gd name="connsiteY25" fmla="*/ 214167 h 216119"/>
                  <a:gd name="connsiteX26" fmla="*/ 91310 w 413221"/>
                  <a:gd name="connsiteY26" fmla="*/ 174162 h 216119"/>
                  <a:gd name="connsiteX27" fmla="*/ 91474 w 413221"/>
                  <a:gd name="connsiteY27" fmla="*/ 164734 h 216119"/>
                  <a:gd name="connsiteX28" fmla="*/ 82046 w 413221"/>
                  <a:gd name="connsiteY28" fmla="*/ 164570 h 216119"/>
                  <a:gd name="connsiteX29" fmla="*/ 81882 w 413221"/>
                  <a:gd name="connsiteY29" fmla="*/ 164734 h 216119"/>
                  <a:gd name="connsiteX30" fmla="*/ 53372 w 413221"/>
                  <a:gd name="connsiteY30" fmla="*/ 193244 h 216119"/>
                  <a:gd name="connsiteX31" fmla="*/ 53258 w 413221"/>
                  <a:gd name="connsiteY31" fmla="*/ 193197 h 216119"/>
                  <a:gd name="connsiteX32" fmla="*/ 53258 w 413221"/>
                  <a:gd name="connsiteY32" fmla="*/ 76103 h 216119"/>
                  <a:gd name="connsiteX33" fmla="*/ 143843 w 413221"/>
                  <a:gd name="connsiteY33" fmla="*/ 76103 h 216119"/>
                  <a:gd name="connsiteX34" fmla="*/ 206611 w 413221"/>
                  <a:gd name="connsiteY34" fmla="*/ 138871 h 216119"/>
                  <a:gd name="connsiteX35" fmla="*/ 206611 w 413221"/>
                  <a:gd name="connsiteY35" fmla="*/ 18856 h 216119"/>
                  <a:gd name="connsiteX36" fmla="*/ 257190 w 413221"/>
                  <a:gd name="connsiteY36" fmla="*/ 69435 h 216119"/>
                  <a:gd name="connsiteX37" fmla="*/ 206611 w 413221"/>
                  <a:gd name="connsiteY37" fmla="*/ 120015 h 216119"/>
                  <a:gd name="connsiteX38" fmla="*/ 156031 w 413221"/>
                  <a:gd name="connsiteY38" fmla="*/ 69435 h 21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3221" h="216119">
                    <a:moveTo>
                      <a:pt x="269379" y="76103"/>
                    </a:moveTo>
                    <a:lnTo>
                      <a:pt x="359963" y="76103"/>
                    </a:lnTo>
                    <a:lnTo>
                      <a:pt x="359963" y="193197"/>
                    </a:lnTo>
                    <a:cubicBezTo>
                      <a:pt x="359963" y="193284"/>
                      <a:pt x="359910" y="193304"/>
                      <a:pt x="359850" y="193244"/>
                    </a:cubicBezTo>
                    <a:lnTo>
                      <a:pt x="331340" y="164734"/>
                    </a:lnTo>
                    <a:cubicBezTo>
                      <a:pt x="328691" y="162176"/>
                      <a:pt x="324470" y="162249"/>
                      <a:pt x="321912" y="164898"/>
                    </a:cubicBezTo>
                    <a:cubicBezTo>
                      <a:pt x="319416" y="167482"/>
                      <a:pt x="319416" y="171578"/>
                      <a:pt x="321912" y="174162"/>
                    </a:cubicBezTo>
                    <a:lnTo>
                      <a:pt x="361917" y="214167"/>
                    </a:lnTo>
                    <a:cubicBezTo>
                      <a:pt x="364520" y="216770"/>
                      <a:pt x="368741" y="216770"/>
                      <a:pt x="371345" y="214167"/>
                    </a:cubicBezTo>
                    <a:lnTo>
                      <a:pt x="411350" y="174162"/>
                    </a:lnTo>
                    <a:cubicBezTo>
                      <a:pt x="413908" y="171513"/>
                      <a:pt x="413835" y="167292"/>
                      <a:pt x="411186" y="164734"/>
                    </a:cubicBezTo>
                    <a:cubicBezTo>
                      <a:pt x="408602" y="162238"/>
                      <a:pt x="404505" y="162238"/>
                      <a:pt x="401922" y="164734"/>
                    </a:cubicBezTo>
                    <a:lnTo>
                      <a:pt x="373412" y="193244"/>
                    </a:lnTo>
                    <a:cubicBezTo>
                      <a:pt x="373352" y="193304"/>
                      <a:pt x="373298" y="193284"/>
                      <a:pt x="373298" y="193197"/>
                    </a:cubicBezTo>
                    <a:lnTo>
                      <a:pt x="373298" y="62768"/>
                    </a:lnTo>
                    <a:lnTo>
                      <a:pt x="269379" y="62768"/>
                    </a:lnTo>
                    <a:lnTo>
                      <a:pt x="206611" y="0"/>
                    </a:lnTo>
                    <a:lnTo>
                      <a:pt x="143843" y="62768"/>
                    </a:lnTo>
                    <a:lnTo>
                      <a:pt x="39923" y="62768"/>
                    </a:lnTo>
                    <a:lnTo>
                      <a:pt x="39923" y="193197"/>
                    </a:lnTo>
                    <a:cubicBezTo>
                      <a:pt x="39923" y="193284"/>
                      <a:pt x="39870" y="193304"/>
                      <a:pt x="39810" y="193244"/>
                    </a:cubicBezTo>
                    <a:lnTo>
                      <a:pt x="11300" y="164734"/>
                    </a:lnTo>
                    <a:cubicBezTo>
                      <a:pt x="8651" y="162176"/>
                      <a:pt x="4430" y="162249"/>
                      <a:pt x="1872" y="164898"/>
                    </a:cubicBezTo>
                    <a:cubicBezTo>
                      <a:pt x="-624" y="167482"/>
                      <a:pt x="-624" y="171578"/>
                      <a:pt x="1872" y="174162"/>
                    </a:cubicBezTo>
                    <a:lnTo>
                      <a:pt x="41877" y="214167"/>
                    </a:lnTo>
                    <a:cubicBezTo>
                      <a:pt x="44480" y="216770"/>
                      <a:pt x="48701" y="216770"/>
                      <a:pt x="51305" y="214167"/>
                    </a:cubicBezTo>
                    <a:lnTo>
                      <a:pt x="91310" y="174162"/>
                    </a:lnTo>
                    <a:cubicBezTo>
                      <a:pt x="93959" y="171603"/>
                      <a:pt x="94032" y="167383"/>
                      <a:pt x="91474" y="164734"/>
                    </a:cubicBezTo>
                    <a:cubicBezTo>
                      <a:pt x="88915" y="162085"/>
                      <a:pt x="84694" y="162012"/>
                      <a:pt x="82046" y="164570"/>
                    </a:cubicBezTo>
                    <a:cubicBezTo>
                      <a:pt x="81990" y="164624"/>
                      <a:pt x="81936" y="164679"/>
                      <a:pt x="81882" y="164734"/>
                    </a:cubicBezTo>
                    <a:lnTo>
                      <a:pt x="53372" y="193244"/>
                    </a:lnTo>
                    <a:cubicBezTo>
                      <a:pt x="53311" y="193304"/>
                      <a:pt x="53258" y="193284"/>
                      <a:pt x="53258" y="193197"/>
                    </a:cubicBezTo>
                    <a:lnTo>
                      <a:pt x="53258" y="76103"/>
                    </a:lnTo>
                    <a:lnTo>
                      <a:pt x="143843" y="76103"/>
                    </a:lnTo>
                    <a:lnTo>
                      <a:pt x="206611" y="138871"/>
                    </a:lnTo>
                    <a:close/>
                    <a:moveTo>
                      <a:pt x="206611" y="18856"/>
                    </a:moveTo>
                    <a:lnTo>
                      <a:pt x="257190" y="69435"/>
                    </a:lnTo>
                    <a:lnTo>
                      <a:pt x="206611" y="120015"/>
                    </a:lnTo>
                    <a:lnTo>
                      <a:pt x="156031" y="69435"/>
                    </a:lnTo>
                    <a:close/>
                  </a:path>
                </a:pathLst>
              </a:custGeom>
              <a:solidFill>
                <a:schemeClr val="tx1"/>
              </a:solidFill>
              <a:ln w="664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8E2AF3C-B3EB-1539-9829-A7588AC6BCDE}"/>
                  </a:ext>
                </a:extLst>
              </p:cNvPr>
              <p:cNvSpPr/>
              <p:nvPr/>
            </p:nvSpPr>
            <p:spPr>
              <a:xfrm>
                <a:off x="706884" y="4417457"/>
                <a:ext cx="186690" cy="210524"/>
              </a:xfrm>
              <a:custGeom>
                <a:avLst/>
                <a:gdLst>
                  <a:gd name="connsiteX0" fmla="*/ 86678 w 186690"/>
                  <a:gd name="connsiteY0" fmla="*/ 187603 h 210524"/>
                  <a:gd name="connsiteX1" fmla="*/ 86564 w 186690"/>
                  <a:gd name="connsiteY1" fmla="*/ 187650 h 210524"/>
                  <a:gd name="connsiteX2" fmla="*/ 58054 w 186690"/>
                  <a:gd name="connsiteY2" fmla="*/ 159140 h 210524"/>
                  <a:gd name="connsiteX3" fmla="*/ 48626 w 186690"/>
                  <a:gd name="connsiteY3" fmla="*/ 158976 h 210524"/>
                  <a:gd name="connsiteX4" fmla="*/ 48462 w 186690"/>
                  <a:gd name="connsiteY4" fmla="*/ 168404 h 210524"/>
                  <a:gd name="connsiteX5" fmla="*/ 48626 w 186690"/>
                  <a:gd name="connsiteY5" fmla="*/ 168568 h 210524"/>
                  <a:gd name="connsiteX6" fmla="*/ 88631 w 186690"/>
                  <a:gd name="connsiteY6" fmla="*/ 208573 h 210524"/>
                  <a:gd name="connsiteX7" fmla="*/ 98059 w 186690"/>
                  <a:gd name="connsiteY7" fmla="*/ 208573 h 210524"/>
                  <a:gd name="connsiteX8" fmla="*/ 138064 w 186690"/>
                  <a:gd name="connsiteY8" fmla="*/ 168568 h 210524"/>
                  <a:gd name="connsiteX9" fmla="*/ 138228 w 186690"/>
                  <a:gd name="connsiteY9" fmla="*/ 159140 h 210524"/>
                  <a:gd name="connsiteX10" fmla="*/ 128800 w 186690"/>
                  <a:gd name="connsiteY10" fmla="*/ 158976 h 210524"/>
                  <a:gd name="connsiteX11" fmla="*/ 128636 w 186690"/>
                  <a:gd name="connsiteY11" fmla="*/ 159140 h 210524"/>
                  <a:gd name="connsiteX12" fmla="*/ 100126 w 186690"/>
                  <a:gd name="connsiteY12" fmla="*/ 187650 h 210524"/>
                  <a:gd name="connsiteX13" fmla="*/ 100013 w 186690"/>
                  <a:gd name="connsiteY13" fmla="*/ 187603 h 210524"/>
                  <a:gd name="connsiteX14" fmla="*/ 100013 w 186690"/>
                  <a:gd name="connsiteY14" fmla="*/ 93345 h 210524"/>
                  <a:gd name="connsiteX15" fmla="*/ 186690 w 186690"/>
                  <a:gd name="connsiteY15" fmla="*/ 93345 h 210524"/>
                  <a:gd name="connsiteX16" fmla="*/ 186690 w 186690"/>
                  <a:gd name="connsiteY16" fmla="*/ 0 h 210524"/>
                  <a:gd name="connsiteX17" fmla="*/ 0 w 186690"/>
                  <a:gd name="connsiteY17" fmla="*/ 0 h 210524"/>
                  <a:gd name="connsiteX18" fmla="*/ 0 w 186690"/>
                  <a:gd name="connsiteY18" fmla="*/ 93345 h 210524"/>
                  <a:gd name="connsiteX19" fmla="*/ 86678 w 186690"/>
                  <a:gd name="connsiteY19" fmla="*/ 93345 h 210524"/>
                  <a:gd name="connsiteX20" fmla="*/ 13335 w 186690"/>
                  <a:gd name="connsiteY20" fmla="*/ 13335 h 210524"/>
                  <a:gd name="connsiteX21" fmla="*/ 173355 w 186690"/>
                  <a:gd name="connsiteY21" fmla="*/ 13335 h 210524"/>
                  <a:gd name="connsiteX22" fmla="*/ 173355 w 186690"/>
                  <a:gd name="connsiteY22" fmla="*/ 80010 h 210524"/>
                  <a:gd name="connsiteX23" fmla="*/ 13335 w 186690"/>
                  <a:gd name="connsiteY23" fmla="*/ 80010 h 21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690" h="210524">
                    <a:moveTo>
                      <a:pt x="86678" y="187603"/>
                    </a:moveTo>
                    <a:cubicBezTo>
                      <a:pt x="86678" y="187690"/>
                      <a:pt x="86624" y="187710"/>
                      <a:pt x="86564" y="187650"/>
                    </a:cubicBezTo>
                    <a:lnTo>
                      <a:pt x="58054" y="159140"/>
                    </a:lnTo>
                    <a:cubicBezTo>
                      <a:pt x="55496" y="156491"/>
                      <a:pt x="51275" y="156418"/>
                      <a:pt x="48626" y="158976"/>
                    </a:cubicBezTo>
                    <a:cubicBezTo>
                      <a:pt x="45977" y="161534"/>
                      <a:pt x="45904" y="165755"/>
                      <a:pt x="48462" y="168404"/>
                    </a:cubicBezTo>
                    <a:cubicBezTo>
                      <a:pt x="48516" y="168460"/>
                      <a:pt x="48571" y="168514"/>
                      <a:pt x="48626" y="168568"/>
                    </a:cubicBezTo>
                    <a:lnTo>
                      <a:pt x="88631" y="208573"/>
                    </a:lnTo>
                    <a:cubicBezTo>
                      <a:pt x="91235" y="211176"/>
                      <a:pt x="95455" y="211176"/>
                      <a:pt x="98059" y="208573"/>
                    </a:cubicBezTo>
                    <a:lnTo>
                      <a:pt x="138064" y="168568"/>
                    </a:lnTo>
                    <a:cubicBezTo>
                      <a:pt x="140713" y="166009"/>
                      <a:pt x="140786" y="161789"/>
                      <a:pt x="138228" y="159140"/>
                    </a:cubicBezTo>
                    <a:cubicBezTo>
                      <a:pt x="135670" y="156492"/>
                      <a:pt x="131448" y="156418"/>
                      <a:pt x="128800" y="158976"/>
                    </a:cubicBezTo>
                    <a:cubicBezTo>
                      <a:pt x="128744" y="159030"/>
                      <a:pt x="128689" y="159085"/>
                      <a:pt x="128636" y="159140"/>
                    </a:cubicBezTo>
                    <a:lnTo>
                      <a:pt x="100126" y="187650"/>
                    </a:lnTo>
                    <a:cubicBezTo>
                      <a:pt x="100066" y="187710"/>
                      <a:pt x="100013" y="187690"/>
                      <a:pt x="100013" y="187603"/>
                    </a:cubicBezTo>
                    <a:lnTo>
                      <a:pt x="100013" y="93345"/>
                    </a:lnTo>
                    <a:lnTo>
                      <a:pt x="186690" y="93345"/>
                    </a:lnTo>
                    <a:lnTo>
                      <a:pt x="186690" y="0"/>
                    </a:lnTo>
                    <a:lnTo>
                      <a:pt x="0" y="0"/>
                    </a:lnTo>
                    <a:lnTo>
                      <a:pt x="0" y="93345"/>
                    </a:lnTo>
                    <a:lnTo>
                      <a:pt x="86678" y="93345"/>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2DCBB328-92A6-9918-837C-10C7A0900B02}"/>
                </a:ext>
                <a:ext uri="{C183D7F6-B498-43B3-948B-1728B52AA6E4}">
                  <adec:decorative xmlns:adec="http://schemas.microsoft.com/office/drawing/2017/decorative" val="1"/>
                </a:ext>
              </a:extLst>
            </p:cNvPr>
            <p:cNvGrpSpPr>
              <a:grpSpLocks noChangeAspect="1"/>
            </p:cNvGrpSpPr>
            <p:nvPr/>
          </p:nvGrpSpPr>
          <p:grpSpPr>
            <a:xfrm>
              <a:off x="490161" y="4437155"/>
              <a:ext cx="731520" cy="731520"/>
              <a:chOff x="-1091960" y="4971808"/>
              <a:chExt cx="914400" cy="914400"/>
            </a:xfrm>
          </p:grpSpPr>
          <p:pic>
            <p:nvPicPr>
              <p:cNvPr id="26" name="Graphic 25" descr="Browser window outline">
                <a:extLst>
                  <a:ext uri="{FF2B5EF4-FFF2-40B4-BE49-F238E27FC236}">
                    <a16:creationId xmlns:a16="http://schemas.microsoft.com/office/drawing/2014/main" id="{ED63A505-778E-C1F6-76CB-D00AC20FCE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1960" y="4971808"/>
                <a:ext cx="914400" cy="914400"/>
              </a:xfrm>
              <a:prstGeom prst="rect">
                <a:avLst/>
              </a:prstGeom>
            </p:spPr>
          </p:pic>
          <p:pic>
            <p:nvPicPr>
              <p:cNvPr id="27" name="Graphic 26" descr="Single gear with solid fill">
                <a:extLst>
                  <a:ext uri="{FF2B5EF4-FFF2-40B4-BE49-F238E27FC236}">
                    <a16:creationId xmlns:a16="http://schemas.microsoft.com/office/drawing/2014/main" id="{AB3BFC44-87A1-F59D-069E-53C62139DB1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7367" y="5423612"/>
                <a:ext cx="451805" cy="451805"/>
              </a:xfrm>
              <a:prstGeom prst="rect">
                <a:avLst/>
              </a:prstGeom>
            </p:spPr>
          </p:pic>
          <p:pic>
            <p:nvPicPr>
              <p:cNvPr id="28" name="Graphic 27" descr="Old Key with solid fill">
                <a:extLst>
                  <a:ext uri="{FF2B5EF4-FFF2-40B4-BE49-F238E27FC236}">
                    <a16:creationId xmlns:a16="http://schemas.microsoft.com/office/drawing/2014/main" id="{9EA321CB-2CF0-B0EE-E6CE-F81694E291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9437" y="5314837"/>
                <a:ext cx="334677" cy="334677"/>
              </a:xfrm>
              <a:prstGeom prst="rect">
                <a:avLst/>
              </a:prstGeom>
            </p:spPr>
          </p:pic>
        </p:grpSp>
        <p:pic>
          <p:nvPicPr>
            <p:cNvPr id="15" name="Graphic 14">
              <a:extLst>
                <a:ext uri="{FF2B5EF4-FFF2-40B4-BE49-F238E27FC236}">
                  <a16:creationId xmlns:a16="http://schemas.microsoft.com/office/drawing/2014/main" id="{7E3E19E1-A398-B1C1-1894-5F0996837E12}"/>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90161" y="5263551"/>
              <a:ext cx="731520" cy="731520"/>
            </a:xfrm>
            <a:prstGeom prst="rect">
              <a:avLst/>
            </a:prstGeom>
          </p:spPr>
        </p:pic>
        <p:grpSp>
          <p:nvGrpSpPr>
            <p:cNvPr id="16" name="Group 15">
              <a:extLst>
                <a:ext uri="{FF2B5EF4-FFF2-40B4-BE49-F238E27FC236}">
                  <a16:creationId xmlns:a16="http://schemas.microsoft.com/office/drawing/2014/main" id="{D6D6DFB9-1FB7-2BDF-F12D-968C0B27ABA0}"/>
                </a:ext>
                <a:ext uri="{C183D7F6-B498-43B3-948B-1728B52AA6E4}">
                  <adec:decorative xmlns:adec="http://schemas.microsoft.com/office/drawing/2017/decorative" val="1"/>
                </a:ext>
              </a:extLst>
            </p:cNvPr>
            <p:cNvGrpSpPr>
              <a:grpSpLocks noChangeAspect="1"/>
            </p:cNvGrpSpPr>
            <p:nvPr/>
          </p:nvGrpSpPr>
          <p:grpSpPr>
            <a:xfrm>
              <a:off x="10987385" y="1743604"/>
              <a:ext cx="731521" cy="731521"/>
              <a:chOff x="13043495" y="2071608"/>
              <a:chExt cx="914400" cy="914400"/>
            </a:xfrm>
          </p:grpSpPr>
          <p:pic>
            <p:nvPicPr>
              <p:cNvPr id="23" name="Graphic 22" descr="Pandemic flattening curve bar graph outline">
                <a:extLst>
                  <a:ext uri="{FF2B5EF4-FFF2-40B4-BE49-F238E27FC236}">
                    <a16:creationId xmlns:a16="http://schemas.microsoft.com/office/drawing/2014/main" id="{364BFA16-4F51-A3D1-FF32-6D32EA46BB7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3174752" y="2236583"/>
                <a:ext cx="465057" cy="465057"/>
              </a:xfrm>
              <a:prstGeom prst="rect">
                <a:avLst/>
              </a:prstGeom>
            </p:spPr>
          </p:pic>
          <p:pic>
            <p:nvPicPr>
              <p:cNvPr id="24" name="Graphic 23" descr="Monitor outline">
                <a:extLst>
                  <a:ext uri="{FF2B5EF4-FFF2-40B4-BE49-F238E27FC236}">
                    <a16:creationId xmlns:a16="http://schemas.microsoft.com/office/drawing/2014/main" id="{E09B8157-B98B-6FB3-725A-2B22DD664D6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043495" y="2071608"/>
                <a:ext cx="914400" cy="914400"/>
              </a:xfrm>
              <a:prstGeom prst="rect">
                <a:avLst/>
              </a:prstGeom>
            </p:spPr>
          </p:pic>
          <p:pic>
            <p:nvPicPr>
              <p:cNvPr id="25" name="Graphic 24" descr="Pie chart with solid fill">
                <a:extLst>
                  <a:ext uri="{FF2B5EF4-FFF2-40B4-BE49-F238E27FC236}">
                    <a16:creationId xmlns:a16="http://schemas.microsoft.com/office/drawing/2014/main" id="{71CE922C-9662-133C-E286-9A54AA9217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3515663" y="2266670"/>
                <a:ext cx="312529" cy="312529"/>
              </a:xfrm>
              <a:prstGeom prst="rect">
                <a:avLst/>
              </a:prstGeom>
            </p:spPr>
          </p:pic>
        </p:grpSp>
        <p:grpSp>
          <p:nvGrpSpPr>
            <p:cNvPr id="17" name="Group 16">
              <a:extLst>
                <a:ext uri="{FF2B5EF4-FFF2-40B4-BE49-F238E27FC236}">
                  <a16:creationId xmlns:a16="http://schemas.microsoft.com/office/drawing/2014/main" id="{FB415240-70CF-9922-3A5D-AF6DB071AC77}"/>
                </a:ext>
                <a:ext uri="{C183D7F6-B498-43B3-948B-1728B52AA6E4}">
                  <adec:decorative xmlns:adec="http://schemas.microsoft.com/office/drawing/2017/decorative" val="1"/>
                </a:ext>
              </a:extLst>
            </p:cNvPr>
            <p:cNvGrpSpPr>
              <a:grpSpLocks noChangeAspect="1"/>
            </p:cNvGrpSpPr>
            <p:nvPr/>
          </p:nvGrpSpPr>
          <p:grpSpPr>
            <a:xfrm>
              <a:off x="10895945" y="2598546"/>
              <a:ext cx="914401" cy="914401"/>
              <a:chOff x="12842411" y="3177153"/>
              <a:chExt cx="1112211" cy="1112211"/>
            </a:xfrm>
          </p:grpSpPr>
          <p:pic>
            <p:nvPicPr>
              <p:cNvPr id="21" name="Graphic 20" descr="Single gear outline">
                <a:extLst>
                  <a:ext uri="{FF2B5EF4-FFF2-40B4-BE49-F238E27FC236}">
                    <a16:creationId xmlns:a16="http://schemas.microsoft.com/office/drawing/2014/main" id="{3F2047FE-0E99-5776-07D8-69FDA9F511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51901" y="3454744"/>
                <a:ext cx="535762" cy="535762"/>
              </a:xfrm>
              <a:prstGeom prst="rect">
                <a:avLst/>
              </a:prstGeom>
            </p:spPr>
          </p:pic>
          <p:pic>
            <p:nvPicPr>
              <p:cNvPr id="22" name="Graphic 21" descr="Arrow circle outline">
                <a:extLst>
                  <a:ext uri="{FF2B5EF4-FFF2-40B4-BE49-F238E27FC236}">
                    <a16:creationId xmlns:a16="http://schemas.microsoft.com/office/drawing/2014/main" id="{35DD1B35-D06F-78BB-6915-44AD324708B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2842411" y="3177153"/>
                <a:ext cx="1112211" cy="1112211"/>
              </a:xfrm>
              <a:prstGeom prst="rect">
                <a:avLst/>
              </a:prstGeom>
            </p:spPr>
          </p:pic>
        </p:grpSp>
        <p:pic>
          <p:nvPicPr>
            <p:cNvPr id="18" name="Graphic 17">
              <a:extLst>
                <a:ext uri="{FF2B5EF4-FFF2-40B4-BE49-F238E27FC236}">
                  <a16:creationId xmlns:a16="http://schemas.microsoft.com/office/drawing/2014/main" id="{32C11001-FDA5-9EF6-7889-A671F6CEBD00}"/>
                </a:ext>
                <a:ext uri="{C183D7F6-B498-43B3-948B-1728B52AA6E4}">
                  <adec:decorative xmlns:adec="http://schemas.microsoft.com/office/drawing/2017/decorative" val="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987385" y="3636361"/>
              <a:ext cx="731520" cy="731520"/>
            </a:xfrm>
            <a:prstGeom prst="rect">
              <a:avLst/>
            </a:prstGeom>
          </p:spPr>
        </p:pic>
        <p:pic>
          <p:nvPicPr>
            <p:cNvPr id="19" name="Graphic 18">
              <a:extLst>
                <a:ext uri="{FF2B5EF4-FFF2-40B4-BE49-F238E27FC236}">
                  <a16:creationId xmlns:a16="http://schemas.microsoft.com/office/drawing/2014/main" id="{8E231717-90B8-68A7-B705-D4A8D6BF7E41}"/>
                </a:ext>
                <a:ext uri="{C183D7F6-B498-43B3-948B-1728B52AA6E4}">
                  <adec:decorative xmlns:adec="http://schemas.microsoft.com/office/drawing/2017/decorative" val="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987385" y="4454426"/>
              <a:ext cx="731520" cy="731520"/>
            </a:xfrm>
            <a:prstGeom prst="rect">
              <a:avLst/>
            </a:prstGeom>
          </p:spPr>
        </p:pic>
        <p:pic>
          <p:nvPicPr>
            <p:cNvPr id="20" name="Graphic 19">
              <a:extLst>
                <a:ext uri="{FF2B5EF4-FFF2-40B4-BE49-F238E27FC236}">
                  <a16:creationId xmlns:a16="http://schemas.microsoft.com/office/drawing/2014/main" id="{ACD5811B-38AF-6D71-BEF5-D9454EFE3F3F}"/>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987385" y="5248926"/>
              <a:ext cx="731520" cy="731520"/>
            </a:xfrm>
            <a:prstGeom prst="rect">
              <a:avLst/>
            </a:prstGeom>
          </p:spPr>
        </p:pic>
      </p:grpSp>
    </p:spTree>
    <p:extLst>
      <p:ext uri="{BB962C8B-B14F-4D97-AF65-F5344CB8AC3E}">
        <p14:creationId xmlns:p14="http://schemas.microsoft.com/office/powerpoint/2010/main" val="403608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lstStyle/>
          <a:p>
            <a:pPr algn="ctr"/>
            <a:r>
              <a:rPr lang="en-US" sz="4000">
                <a:latin typeface="+mj-lt"/>
              </a:rPr>
              <a:t>What are the key </a:t>
            </a:r>
            <a:br>
              <a:rPr lang="en-US" sz="4000">
                <a:latin typeface="+mj-lt"/>
              </a:rPr>
            </a:br>
            <a:r>
              <a:rPr lang="en-US" sz="4000">
                <a:latin typeface="+mj-lt"/>
              </a:rPr>
              <a:t>changes for end users?</a:t>
            </a:r>
          </a:p>
        </p:txBody>
      </p:sp>
      <p:cxnSp>
        <p:nvCxnSpPr>
          <p:cNvPr id="4" name="Straight Connector 3">
            <a:extLst>
              <a:ext uri="{FF2B5EF4-FFF2-40B4-BE49-F238E27FC236}">
                <a16:creationId xmlns:a16="http://schemas.microsoft.com/office/drawing/2014/main" id="{1B39DDE5-1FFA-E257-18B3-184A0552483C}"/>
              </a:ext>
              <a:ext uri="{C183D7F6-B498-43B3-948B-1728B52AA6E4}">
                <adec:decorative xmlns:adec="http://schemas.microsoft.com/office/drawing/2017/decorative" val="1"/>
              </a:ext>
            </a:extLst>
          </p:cNvPr>
          <p:cNvCxnSpPr>
            <a:cxnSpLocks/>
          </p:cNvCxnSpPr>
          <p:nvPr/>
        </p:nvCxnSpPr>
        <p:spPr>
          <a:xfrm>
            <a:off x="3489960" y="3670817"/>
            <a:ext cx="52120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3E8E2DE-7B02-92CD-669D-537C20ABD82F}"/>
              </a:ext>
            </a:extLst>
          </p:cNvPr>
          <p:cNvSpPr>
            <a:spLocks noGrp="1"/>
          </p:cNvSpPr>
          <p:nvPr>
            <p:ph type="sldNum" sz="quarter" idx="12"/>
          </p:nvPr>
        </p:nvSpPr>
        <p:spPr/>
        <p:txBody>
          <a:bodyPr/>
          <a:lstStyle/>
          <a:p>
            <a:fld id="{D74DC2E0-E28C-44A5-89B3-2B91385C7BB1}" type="slidenum">
              <a:rPr lang="en-US" smtClean="0"/>
              <a:t>14</a:t>
            </a:fld>
            <a:endParaRPr lang="en-US"/>
          </a:p>
        </p:txBody>
      </p:sp>
    </p:spTree>
    <p:extLst>
      <p:ext uri="{BB962C8B-B14F-4D97-AF65-F5344CB8AC3E}">
        <p14:creationId xmlns:p14="http://schemas.microsoft.com/office/powerpoint/2010/main" val="223087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AC756-A0A4-8024-9C37-C442E10EB749}"/>
              </a:ext>
            </a:extLst>
          </p:cNvPr>
          <p:cNvSpPr>
            <a:spLocks noGrp="1"/>
          </p:cNvSpPr>
          <p:nvPr>
            <p:ph type="title"/>
          </p:nvPr>
        </p:nvSpPr>
        <p:spPr>
          <a:xfrm>
            <a:off x="1235730" y="186146"/>
            <a:ext cx="9168110" cy="913342"/>
          </a:xfrm>
        </p:spPr>
        <p:txBody>
          <a:bodyPr>
            <a:noAutofit/>
          </a:bodyPr>
          <a:lstStyle/>
          <a:p>
            <a:r>
              <a:rPr lang="en-US"/>
              <a:t>Key Changes</a:t>
            </a:r>
          </a:p>
        </p:txBody>
      </p:sp>
      <p:sp>
        <p:nvSpPr>
          <p:cNvPr id="5" name="Text Placeholder 2">
            <a:extLst>
              <a:ext uri="{FF2B5EF4-FFF2-40B4-BE49-F238E27FC236}">
                <a16:creationId xmlns:a16="http://schemas.microsoft.com/office/drawing/2014/main" id="{9AFEE442-10DD-6A59-BF7F-6D28B0EF5FA3}"/>
              </a:ext>
            </a:extLst>
          </p:cNvPr>
          <p:cNvSpPr txBox="1">
            <a:spLocks/>
          </p:cNvSpPr>
          <p:nvPr/>
        </p:nvSpPr>
        <p:spPr>
          <a:xfrm>
            <a:off x="363092" y="1413130"/>
            <a:ext cx="9554796"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a:latin typeface="+mn-lt"/>
                <a:cs typeface="Arial"/>
              </a:rPr>
              <a:t>The most notable changes to FMMI can be grouped into four categories:</a:t>
            </a:r>
            <a:endParaRPr lang="en-US" sz="2400">
              <a:latin typeface="+mn-lt"/>
            </a:endParaRPr>
          </a:p>
        </p:txBody>
      </p:sp>
      <p:grpSp>
        <p:nvGrpSpPr>
          <p:cNvPr id="6" name="Group 5">
            <a:extLst>
              <a:ext uri="{FF2B5EF4-FFF2-40B4-BE49-F238E27FC236}">
                <a16:creationId xmlns:a16="http://schemas.microsoft.com/office/drawing/2014/main" id="{95AA2DA7-70B0-0DCC-DE1A-26C6B9731EFE}"/>
              </a:ext>
              <a:ext uri="{C183D7F6-B498-43B3-948B-1728B52AA6E4}">
                <adec:decorative xmlns:adec="http://schemas.microsoft.com/office/drawing/2017/decorative" val="1"/>
              </a:ext>
            </a:extLst>
          </p:cNvPr>
          <p:cNvGrpSpPr/>
          <p:nvPr/>
        </p:nvGrpSpPr>
        <p:grpSpPr>
          <a:xfrm>
            <a:off x="9769226" y="1227053"/>
            <a:ext cx="2083158" cy="457200"/>
            <a:chOff x="9769226" y="1227053"/>
            <a:chExt cx="2083158" cy="457200"/>
          </a:xfrm>
          <a:solidFill>
            <a:srgbClr val="184272"/>
          </a:solidFill>
        </p:grpSpPr>
        <p:sp>
          <p:nvSpPr>
            <p:cNvPr id="7" name="Oval 6">
              <a:extLst>
                <a:ext uri="{FF2B5EF4-FFF2-40B4-BE49-F238E27FC236}">
                  <a16:creationId xmlns:a16="http://schemas.microsoft.com/office/drawing/2014/main" id="{61C8B4B6-5A9B-BFD2-3F44-33C141BEF9A5}"/>
                </a:ext>
              </a:extLst>
            </p:cNvPr>
            <p:cNvSpPr/>
            <p:nvPr/>
          </p:nvSpPr>
          <p:spPr>
            <a:xfrm>
              <a:off x="9769226" y="1227053"/>
              <a:ext cx="457200" cy="457200"/>
            </a:xfrm>
            <a:prstGeom prst="ellipse">
              <a:avLst/>
            </a:prstGeom>
            <a:grp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1</a:t>
              </a:r>
            </a:p>
          </p:txBody>
        </p:sp>
        <p:sp>
          <p:nvSpPr>
            <p:cNvPr id="8" name="Oval 7">
              <a:extLst>
                <a:ext uri="{FF2B5EF4-FFF2-40B4-BE49-F238E27FC236}">
                  <a16:creationId xmlns:a16="http://schemas.microsoft.com/office/drawing/2014/main" id="{B6DE37E6-A004-0698-DD28-5CF0447C2902}"/>
                </a:ext>
              </a:extLst>
            </p:cNvPr>
            <p:cNvSpPr/>
            <p:nvPr/>
          </p:nvSpPr>
          <p:spPr>
            <a:xfrm>
              <a:off x="10311212" y="1227053"/>
              <a:ext cx="457200" cy="457200"/>
            </a:xfrm>
            <a:prstGeom prst="ellipse">
              <a:avLst/>
            </a:prstGeom>
            <a:grp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2</a:t>
              </a:r>
            </a:p>
          </p:txBody>
        </p:sp>
        <p:sp>
          <p:nvSpPr>
            <p:cNvPr id="9" name="Oval 8">
              <a:hlinkClick r:id="" action="ppaction://noaction"/>
              <a:extLst>
                <a:ext uri="{FF2B5EF4-FFF2-40B4-BE49-F238E27FC236}">
                  <a16:creationId xmlns:a16="http://schemas.microsoft.com/office/drawing/2014/main" id="{47BF7444-8B33-7A0A-9F98-4061DEA515A7}"/>
                </a:ext>
              </a:extLst>
            </p:cNvPr>
            <p:cNvSpPr/>
            <p:nvPr/>
          </p:nvSpPr>
          <p:spPr>
            <a:xfrm>
              <a:off x="10853198" y="1227053"/>
              <a:ext cx="457200" cy="457200"/>
            </a:xfrm>
            <a:prstGeom prst="ellipse">
              <a:avLst/>
            </a:prstGeom>
            <a:grp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3</a:t>
              </a:r>
            </a:p>
          </p:txBody>
        </p:sp>
        <p:sp>
          <p:nvSpPr>
            <p:cNvPr id="10" name="Oval 9">
              <a:hlinkClick r:id="" action="ppaction://noaction"/>
              <a:extLst>
                <a:ext uri="{FF2B5EF4-FFF2-40B4-BE49-F238E27FC236}">
                  <a16:creationId xmlns:a16="http://schemas.microsoft.com/office/drawing/2014/main" id="{F6E9CBD5-DC7D-01C8-200A-7C5F011AA4D5}"/>
                </a:ext>
              </a:extLst>
            </p:cNvPr>
            <p:cNvSpPr/>
            <p:nvPr/>
          </p:nvSpPr>
          <p:spPr>
            <a:xfrm>
              <a:off x="11395184" y="1227053"/>
              <a:ext cx="457200" cy="457200"/>
            </a:xfrm>
            <a:prstGeom prst="ellipse">
              <a:avLst/>
            </a:prstGeom>
            <a:grp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4</a:t>
              </a:r>
            </a:p>
          </p:txBody>
        </p:sp>
      </p:grpSp>
      <p:sp>
        <p:nvSpPr>
          <p:cNvPr id="12" name="Rectangle 11">
            <a:extLst>
              <a:ext uri="{FF2B5EF4-FFF2-40B4-BE49-F238E27FC236}">
                <a16:creationId xmlns:a16="http://schemas.microsoft.com/office/drawing/2014/main" id="{B4C7F5E7-7B45-496D-2F66-839EB81A79BD}"/>
              </a:ext>
            </a:extLst>
          </p:cNvPr>
          <p:cNvSpPr/>
          <p:nvPr/>
        </p:nvSpPr>
        <p:spPr>
          <a:xfrm>
            <a:off x="1824559" y="2125457"/>
            <a:ext cx="3474720" cy="548640"/>
          </a:xfrm>
          <a:prstGeom prst="rect">
            <a:avLst/>
          </a:prstGeom>
          <a:solidFill>
            <a:srgbClr val="16B58E"/>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1. Fiori</a:t>
            </a:r>
          </a:p>
        </p:txBody>
      </p:sp>
      <p:sp>
        <p:nvSpPr>
          <p:cNvPr id="13" name="Rectangle 12">
            <a:extLst>
              <a:ext uri="{FF2B5EF4-FFF2-40B4-BE49-F238E27FC236}">
                <a16:creationId xmlns:a16="http://schemas.microsoft.com/office/drawing/2014/main" id="{AC261EE9-4B6F-B29C-7EC0-684A4868F25C}"/>
              </a:ext>
            </a:extLst>
          </p:cNvPr>
          <p:cNvSpPr/>
          <p:nvPr/>
        </p:nvSpPr>
        <p:spPr>
          <a:xfrm>
            <a:off x="1824559" y="2690990"/>
            <a:ext cx="3474720" cy="1371600"/>
          </a:xfrm>
          <a:prstGeom prst="rect">
            <a:avLst/>
          </a:prstGeom>
          <a:solidFill>
            <a:srgbClr val="F1FDFA"/>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The fresh, new user interface with a modern look and feel.</a:t>
            </a:r>
          </a:p>
        </p:txBody>
      </p:sp>
      <p:sp>
        <p:nvSpPr>
          <p:cNvPr id="15" name="Rectangle 14">
            <a:extLst>
              <a:ext uri="{FF2B5EF4-FFF2-40B4-BE49-F238E27FC236}">
                <a16:creationId xmlns:a16="http://schemas.microsoft.com/office/drawing/2014/main" id="{5C1C9BF0-B973-E4D8-9810-279B908F38DF}"/>
              </a:ext>
            </a:extLst>
          </p:cNvPr>
          <p:cNvSpPr/>
          <p:nvPr/>
        </p:nvSpPr>
        <p:spPr>
          <a:xfrm>
            <a:off x="5901211" y="2125457"/>
            <a:ext cx="3474720" cy="548640"/>
          </a:xfrm>
          <a:prstGeom prst="rect">
            <a:avLst/>
          </a:prstGeom>
          <a:solidFill>
            <a:srgbClr val="16B58E"/>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2. Simplified Data Model</a:t>
            </a:r>
          </a:p>
        </p:txBody>
      </p:sp>
      <p:sp>
        <p:nvSpPr>
          <p:cNvPr id="16" name="Rectangle 15">
            <a:extLst>
              <a:ext uri="{FF2B5EF4-FFF2-40B4-BE49-F238E27FC236}">
                <a16:creationId xmlns:a16="http://schemas.microsoft.com/office/drawing/2014/main" id="{CBC9E0E9-4261-A4F9-45FB-A549341116C7}"/>
              </a:ext>
            </a:extLst>
          </p:cNvPr>
          <p:cNvSpPr/>
          <p:nvPr/>
        </p:nvSpPr>
        <p:spPr>
          <a:xfrm>
            <a:off x="5901211" y="2690990"/>
            <a:ext cx="3474720" cy="1371600"/>
          </a:xfrm>
          <a:prstGeom prst="rect">
            <a:avLst/>
          </a:prstGeom>
          <a:solidFill>
            <a:srgbClr val="F1FDFA"/>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Data tables will be combined to improve performance and data accuracy.</a:t>
            </a:r>
          </a:p>
        </p:txBody>
      </p:sp>
      <p:sp>
        <p:nvSpPr>
          <p:cNvPr id="18" name="Rectangle 17">
            <a:extLst>
              <a:ext uri="{FF2B5EF4-FFF2-40B4-BE49-F238E27FC236}">
                <a16:creationId xmlns:a16="http://schemas.microsoft.com/office/drawing/2014/main" id="{9CAC8DAD-6D2B-C42A-E6E8-9EE95038B856}"/>
              </a:ext>
            </a:extLst>
          </p:cNvPr>
          <p:cNvSpPr/>
          <p:nvPr/>
        </p:nvSpPr>
        <p:spPr>
          <a:xfrm>
            <a:off x="1824559" y="4430068"/>
            <a:ext cx="3474720" cy="548640"/>
          </a:xfrm>
          <a:prstGeom prst="rect">
            <a:avLst/>
          </a:prstGeom>
          <a:solidFill>
            <a:srgbClr val="16B58E"/>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3. Business Partner Records</a:t>
            </a:r>
          </a:p>
        </p:txBody>
      </p:sp>
      <p:sp>
        <p:nvSpPr>
          <p:cNvPr id="19" name="Rectangle 18">
            <a:extLst>
              <a:ext uri="{FF2B5EF4-FFF2-40B4-BE49-F238E27FC236}">
                <a16:creationId xmlns:a16="http://schemas.microsoft.com/office/drawing/2014/main" id="{AE60777A-1542-C714-BF41-57250101A044}"/>
              </a:ext>
            </a:extLst>
          </p:cNvPr>
          <p:cNvSpPr/>
          <p:nvPr/>
        </p:nvSpPr>
        <p:spPr>
          <a:xfrm>
            <a:off x="1824559" y="4982434"/>
            <a:ext cx="3474720" cy="1371600"/>
          </a:xfrm>
          <a:prstGeom prst="rect">
            <a:avLst/>
          </a:prstGeom>
          <a:solidFill>
            <a:srgbClr val="F1FDFA"/>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Business Partner records will serve as an umbrella that captures data for related Customer and Vendor records.</a:t>
            </a:r>
          </a:p>
        </p:txBody>
      </p:sp>
      <p:sp>
        <p:nvSpPr>
          <p:cNvPr id="21" name="Rectangle 20">
            <a:extLst>
              <a:ext uri="{FF2B5EF4-FFF2-40B4-BE49-F238E27FC236}">
                <a16:creationId xmlns:a16="http://schemas.microsoft.com/office/drawing/2014/main" id="{141BFD58-6BB2-5AEC-6B10-C491C5B45D9F}"/>
              </a:ext>
            </a:extLst>
          </p:cNvPr>
          <p:cNvSpPr/>
          <p:nvPr/>
        </p:nvSpPr>
        <p:spPr>
          <a:xfrm>
            <a:off x="5901211" y="4430068"/>
            <a:ext cx="3474720" cy="548640"/>
          </a:xfrm>
          <a:prstGeom prst="rect">
            <a:avLst/>
          </a:prstGeom>
          <a:solidFill>
            <a:srgbClr val="16B58E"/>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4. Reporting</a:t>
            </a:r>
          </a:p>
        </p:txBody>
      </p:sp>
      <p:sp>
        <p:nvSpPr>
          <p:cNvPr id="22" name="Rectangle 21">
            <a:extLst>
              <a:ext uri="{FF2B5EF4-FFF2-40B4-BE49-F238E27FC236}">
                <a16:creationId xmlns:a16="http://schemas.microsoft.com/office/drawing/2014/main" id="{A9E1533C-96AD-DB8E-3D76-311159167A85}"/>
              </a:ext>
            </a:extLst>
          </p:cNvPr>
          <p:cNvSpPr/>
          <p:nvPr/>
        </p:nvSpPr>
        <p:spPr>
          <a:xfrm>
            <a:off x="5901211" y="4982434"/>
            <a:ext cx="3474720" cy="1371600"/>
          </a:xfrm>
          <a:prstGeom prst="rect">
            <a:avLst/>
          </a:prstGeom>
          <a:solidFill>
            <a:srgbClr val="F1FDFA"/>
          </a:solidFill>
          <a:ln w="28575">
            <a:solidFill>
              <a:srgbClr val="16B58E"/>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A few fields in reports will be adjusted while the overall process will remain largely the same.</a:t>
            </a:r>
          </a:p>
        </p:txBody>
      </p:sp>
      <p:sp>
        <p:nvSpPr>
          <p:cNvPr id="4" name="Slide Number Placeholder 3">
            <a:extLst>
              <a:ext uri="{FF2B5EF4-FFF2-40B4-BE49-F238E27FC236}">
                <a16:creationId xmlns:a16="http://schemas.microsoft.com/office/drawing/2014/main" id="{10586AD9-D8D8-C925-ACA7-7A0F5BA5958B}"/>
              </a:ext>
            </a:extLst>
          </p:cNvPr>
          <p:cNvSpPr>
            <a:spLocks noGrp="1"/>
          </p:cNvSpPr>
          <p:nvPr>
            <p:ph type="sldNum" sz="quarter" idx="12"/>
          </p:nvPr>
        </p:nvSpPr>
        <p:spPr/>
        <p:txBody>
          <a:bodyPr/>
          <a:lstStyle/>
          <a:p>
            <a:fld id="{D74DC2E0-E28C-44A5-89B3-2B91385C7BB1}" type="slidenum">
              <a:rPr lang="en-US" smtClean="0"/>
              <a:t>15</a:t>
            </a:fld>
            <a:endParaRPr lang="en-US"/>
          </a:p>
        </p:txBody>
      </p:sp>
    </p:spTree>
    <p:extLst>
      <p:ext uri="{BB962C8B-B14F-4D97-AF65-F5344CB8AC3E}">
        <p14:creationId xmlns:p14="http://schemas.microsoft.com/office/powerpoint/2010/main" val="273068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Degree of Change</a:t>
            </a:r>
          </a:p>
        </p:txBody>
      </p:sp>
      <p:sp>
        <p:nvSpPr>
          <p:cNvPr id="3" name="TextBox 2">
            <a:extLst>
              <a:ext uri="{FF2B5EF4-FFF2-40B4-BE49-F238E27FC236}">
                <a16:creationId xmlns:a16="http://schemas.microsoft.com/office/drawing/2014/main" id="{4193B7D5-C406-2493-FD7B-C0927BDA73D6}"/>
              </a:ext>
            </a:extLst>
          </p:cNvPr>
          <p:cNvSpPr txBox="1"/>
          <p:nvPr/>
        </p:nvSpPr>
        <p:spPr>
          <a:xfrm>
            <a:off x="529995" y="1286648"/>
            <a:ext cx="11063291" cy="856175"/>
          </a:xfrm>
          <a:prstGeom prst="rect">
            <a:avLst/>
          </a:prstGeom>
          <a:noFill/>
        </p:spPr>
        <p:txBody>
          <a:bodyPr wrap="square">
            <a:noAutofit/>
          </a:bodyPr>
          <a:lstStyle/>
          <a:p>
            <a:pPr marR="0" lvl="0" algn="l" defTabSz="914400" rtl="0" eaLnBrk="1" fontAlgn="auto" latinLnBrk="0" hangingPunct="1">
              <a:lnSpc>
                <a:spcPct val="90000"/>
              </a:lnSpc>
              <a:spcBef>
                <a:spcPts val="0"/>
              </a:spcBef>
              <a:spcAft>
                <a:spcPts val="600"/>
              </a:spcAft>
              <a:buClr>
                <a:srgbClr val="1F3D7C"/>
              </a:buClr>
              <a:buSzTx/>
              <a:tabLst/>
              <a:defRPr/>
            </a:pPr>
            <a:r>
              <a:rPr lang="en-US" sz="2000"/>
              <a:t>FMMI users will face varying degrees of change in the transition based on their individual role and usage of FMMI.</a:t>
            </a:r>
            <a:endParaRPr kumimoji="0" lang="en-US" sz="2000" b="0" i="0" u="none" strike="noStrike" kern="1200" cap="none" spc="0" normalizeH="0" baseline="0" noProof="0">
              <a:ln>
                <a:noFill/>
              </a:ln>
              <a:effectLst/>
              <a:uLnTx/>
              <a:uFillTx/>
            </a:endParaRPr>
          </a:p>
        </p:txBody>
      </p:sp>
      <p:sp>
        <p:nvSpPr>
          <p:cNvPr id="107" name="Rectangle 106">
            <a:extLst>
              <a:ext uri="{FF2B5EF4-FFF2-40B4-BE49-F238E27FC236}">
                <a16:creationId xmlns:a16="http://schemas.microsoft.com/office/drawing/2014/main" id="{99F5D268-F9B2-8D79-E44C-38D762E915D3}"/>
              </a:ext>
            </a:extLst>
          </p:cNvPr>
          <p:cNvSpPr/>
          <p:nvPr/>
        </p:nvSpPr>
        <p:spPr>
          <a:xfrm>
            <a:off x="520682" y="1969432"/>
            <a:ext cx="4377889" cy="503396"/>
          </a:xfrm>
          <a:prstGeom prst="rect">
            <a:avLst/>
          </a:prstGeom>
          <a:noFill/>
          <a:ln w="19050" cap="flat" cmpd="sng" algn="ctr">
            <a:noFill/>
            <a:prstDash val="sysDash"/>
          </a:ln>
          <a:effectLst/>
        </p:spPr>
        <p:txBody>
          <a:bodyPr lIns="91440" tIns="91440" rIns="91440" bIns="91440" rtlCol="0" anchor="t"/>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rPr>
              <a:t>Degree of change by category:</a:t>
            </a:r>
          </a:p>
        </p:txBody>
      </p:sp>
      <p:sp>
        <p:nvSpPr>
          <p:cNvPr id="25" name="Oval 24">
            <a:extLst>
              <a:ext uri="{FF2B5EF4-FFF2-40B4-BE49-F238E27FC236}">
                <a16:creationId xmlns:a16="http://schemas.microsoft.com/office/drawing/2014/main" id="{02490859-E420-09DA-4042-3F905F9D7D6B}"/>
              </a:ext>
            </a:extLst>
          </p:cNvPr>
          <p:cNvSpPr/>
          <p:nvPr/>
        </p:nvSpPr>
        <p:spPr>
          <a:xfrm>
            <a:off x="672513" y="3230434"/>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1</a:t>
            </a:r>
          </a:p>
        </p:txBody>
      </p:sp>
      <p:sp>
        <p:nvSpPr>
          <p:cNvPr id="86" name="Rectangle 85">
            <a:extLst>
              <a:ext uri="{FF2B5EF4-FFF2-40B4-BE49-F238E27FC236}">
                <a16:creationId xmlns:a16="http://schemas.microsoft.com/office/drawing/2014/main" id="{2F662B63-2D22-D888-2101-BE7D7AED116E}"/>
              </a:ext>
            </a:extLst>
          </p:cNvPr>
          <p:cNvSpPr/>
          <p:nvPr/>
        </p:nvSpPr>
        <p:spPr>
          <a:xfrm>
            <a:off x="1139047" y="3237472"/>
            <a:ext cx="1242940" cy="443125"/>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rPr>
              <a:t>Fiori</a:t>
            </a:r>
          </a:p>
        </p:txBody>
      </p:sp>
      <p:grpSp>
        <p:nvGrpSpPr>
          <p:cNvPr id="241" name="Group 240" descr="Degree of change gauge showing a high degree of change">
            <a:extLst>
              <a:ext uri="{FF2B5EF4-FFF2-40B4-BE49-F238E27FC236}">
                <a16:creationId xmlns:a16="http://schemas.microsoft.com/office/drawing/2014/main" id="{4CF00AE9-7E19-E79D-13A7-B2E1B278D0A4}"/>
              </a:ext>
            </a:extLst>
          </p:cNvPr>
          <p:cNvGrpSpPr>
            <a:grpSpLocks noChangeAspect="1"/>
          </p:cNvGrpSpPr>
          <p:nvPr/>
        </p:nvGrpSpPr>
        <p:grpSpPr>
          <a:xfrm>
            <a:off x="2955155" y="2670296"/>
            <a:ext cx="2524986" cy="1395949"/>
            <a:chOff x="1680110" y="2401803"/>
            <a:chExt cx="2016636" cy="1114905"/>
          </a:xfrm>
        </p:grpSpPr>
        <p:sp>
          <p:nvSpPr>
            <p:cNvPr id="226" name="Freeform: Shape 225">
              <a:extLst>
                <a:ext uri="{FF2B5EF4-FFF2-40B4-BE49-F238E27FC236}">
                  <a16:creationId xmlns:a16="http://schemas.microsoft.com/office/drawing/2014/main" id="{31018FF3-E112-CA4F-F672-8E594F78B6A1}"/>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27" name="Freeform: Shape 226">
              <a:extLst>
                <a:ext uri="{FF2B5EF4-FFF2-40B4-BE49-F238E27FC236}">
                  <a16:creationId xmlns:a16="http://schemas.microsoft.com/office/drawing/2014/main" id="{7D75976D-699A-EC53-43FF-0707BFEAA389}"/>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28" name="Freeform: Shape 227">
              <a:extLst>
                <a:ext uri="{FF2B5EF4-FFF2-40B4-BE49-F238E27FC236}">
                  <a16:creationId xmlns:a16="http://schemas.microsoft.com/office/drawing/2014/main" id="{0F19377B-59B8-B766-1963-CE1A383A1B33}"/>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29" name="Freeform: Shape 228">
              <a:extLst>
                <a:ext uri="{FF2B5EF4-FFF2-40B4-BE49-F238E27FC236}">
                  <a16:creationId xmlns:a16="http://schemas.microsoft.com/office/drawing/2014/main" id="{6FC52306-E6D0-B681-B3DD-672EC728F1C7}"/>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30" name="Freeform: Shape 229">
              <a:extLst>
                <a:ext uri="{FF2B5EF4-FFF2-40B4-BE49-F238E27FC236}">
                  <a16:creationId xmlns:a16="http://schemas.microsoft.com/office/drawing/2014/main" id="{DCF745E4-2EFA-434E-1A2E-64C0C54F0774}"/>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ea typeface="+mn-ea"/>
                <a:cs typeface="+mn-cs"/>
              </a:endParaRPr>
            </a:p>
          </p:txBody>
        </p:sp>
        <p:sp>
          <p:nvSpPr>
            <p:cNvPr id="231" name="Freeform: Shape 230">
              <a:extLst>
                <a:ext uri="{FF2B5EF4-FFF2-40B4-BE49-F238E27FC236}">
                  <a16:creationId xmlns:a16="http://schemas.microsoft.com/office/drawing/2014/main" id="{75192E43-0352-F238-AB6E-85F1A16714CE}"/>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40" name="Isosceles Triangle 239">
              <a:extLst>
                <a:ext uri="{FF2B5EF4-FFF2-40B4-BE49-F238E27FC236}">
                  <a16:creationId xmlns:a16="http://schemas.microsoft.com/office/drawing/2014/main" id="{01C171EB-C3D1-BD37-4F33-0806D0A4ED57}"/>
                </a:ext>
              </a:extLst>
            </p:cNvPr>
            <p:cNvSpPr/>
            <p:nvPr/>
          </p:nvSpPr>
          <p:spPr>
            <a:xfrm rot="5400000" flipH="1">
              <a:off x="2797568" y="2913393"/>
              <a:ext cx="75282" cy="306482"/>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nvGrpSpPr>
            <p:cNvPr id="233" name="Group 232">
              <a:extLst>
                <a:ext uri="{FF2B5EF4-FFF2-40B4-BE49-F238E27FC236}">
                  <a16:creationId xmlns:a16="http://schemas.microsoft.com/office/drawing/2014/main" id="{AA232C0B-FABC-0439-DD48-A2C46C6183C0}"/>
                </a:ext>
              </a:extLst>
            </p:cNvPr>
            <p:cNvGrpSpPr/>
            <p:nvPr/>
          </p:nvGrpSpPr>
          <p:grpSpPr>
            <a:xfrm>
              <a:off x="2589674" y="3011221"/>
              <a:ext cx="107847" cy="107847"/>
              <a:chOff x="6036469" y="4605718"/>
              <a:chExt cx="303610" cy="303610"/>
            </a:xfrm>
          </p:grpSpPr>
          <p:sp>
            <p:nvSpPr>
              <p:cNvPr id="234" name="Oval 233">
                <a:extLst>
                  <a:ext uri="{FF2B5EF4-FFF2-40B4-BE49-F238E27FC236}">
                    <a16:creationId xmlns:a16="http://schemas.microsoft.com/office/drawing/2014/main" id="{E48EBC57-34FB-7136-9F21-AE72AFB738D0}"/>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35" name="Oval 234">
                <a:extLst>
                  <a:ext uri="{FF2B5EF4-FFF2-40B4-BE49-F238E27FC236}">
                    <a16:creationId xmlns:a16="http://schemas.microsoft.com/office/drawing/2014/main" id="{0AC3C2B9-E6A2-9435-BE08-CD21E2A3B923}"/>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sp>
          <p:nvSpPr>
            <p:cNvPr id="236" name="Rectangle 235">
              <a:extLst>
                <a:ext uri="{FF2B5EF4-FFF2-40B4-BE49-F238E27FC236}">
                  <a16:creationId xmlns:a16="http://schemas.microsoft.com/office/drawing/2014/main" id="{7B20E31E-EB0C-7D27-233C-0AAC6B6016DF}"/>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LOW</a:t>
              </a:r>
            </a:p>
          </p:txBody>
        </p:sp>
        <p:sp>
          <p:nvSpPr>
            <p:cNvPr id="237" name="Rectangle 236">
              <a:extLst>
                <a:ext uri="{FF2B5EF4-FFF2-40B4-BE49-F238E27FC236}">
                  <a16:creationId xmlns:a16="http://schemas.microsoft.com/office/drawing/2014/main" id="{28A7BAE0-6715-CFD9-91E1-85C9483807F9}"/>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4211F"/>
                  </a:solidFill>
                  <a:effectLst/>
                  <a:uLnTx/>
                  <a:uFillTx/>
                </a:rPr>
                <a:t>HIGH</a:t>
              </a:r>
            </a:p>
          </p:txBody>
        </p:sp>
        <p:sp>
          <p:nvSpPr>
            <p:cNvPr id="238" name="Rectangle 237">
              <a:extLst>
                <a:ext uri="{FF2B5EF4-FFF2-40B4-BE49-F238E27FC236}">
                  <a16:creationId xmlns:a16="http://schemas.microsoft.com/office/drawing/2014/main" id="{F1744B05-926B-74F1-D328-94EFDE0F2C4A}"/>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MODERATE</a:t>
              </a:r>
            </a:p>
          </p:txBody>
        </p:sp>
        <p:sp>
          <p:nvSpPr>
            <p:cNvPr id="239" name="Rectangle 238">
              <a:extLst>
                <a:ext uri="{FF2B5EF4-FFF2-40B4-BE49-F238E27FC236}">
                  <a16:creationId xmlns:a16="http://schemas.microsoft.com/office/drawing/2014/main" id="{B44CBFCB-CB46-DFF8-CABD-61C2A99C83CD}"/>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rPr>
                <a:t>Degree of Change</a:t>
              </a:r>
            </a:p>
          </p:txBody>
        </p:sp>
      </p:grpSp>
      <p:sp>
        <p:nvSpPr>
          <p:cNvPr id="26" name="Oval 25">
            <a:extLst>
              <a:ext uri="{FF2B5EF4-FFF2-40B4-BE49-F238E27FC236}">
                <a16:creationId xmlns:a16="http://schemas.microsoft.com/office/drawing/2014/main" id="{E68EA141-0C98-3C11-5B13-67B15CA1922A}"/>
              </a:ext>
            </a:extLst>
          </p:cNvPr>
          <p:cNvSpPr/>
          <p:nvPr/>
        </p:nvSpPr>
        <p:spPr>
          <a:xfrm>
            <a:off x="672513" y="5110175"/>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2</a:t>
            </a:r>
          </a:p>
        </p:txBody>
      </p:sp>
      <p:sp>
        <p:nvSpPr>
          <p:cNvPr id="87" name="Rectangle 86">
            <a:extLst>
              <a:ext uri="{FF2B5EF4-FFF2-40B4-BE49-F238E27FC236}">
                <a16:creationId xmlns:a16="http://schemas.microsoft.com/office/drawing/2014/main" id="{19BE055E-4B89-6B85-F3CD-6512305F335F}"/>
              </a:ext>
            </a:extLst>
          </p:cNvPr>
          <p:cNvSpPr/>
          <p:nvPr/>
        </p:nvSpPr>
        <p:spPr>
          <a:xfrm>
            <a:off x="1139047" y="5018622"/>
            <a:ext cx="2035681" cy="640306"/>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rPr>
              <a:t>Simplified Data Model</a:t>
            </a:r>
          </a:p>
        </p:txBody>
      </p:sp>
      <p:grpSp>
        <p:nvGrpSpPr>
          <p:cNvPr id="243" name="Group 242" descr="Degree of change gauge showing a moderate degree of change">
            <a:extLst>
              <a:ext uri="{FF2B5EF4-FFF2-40B4-BE49-F238E27FC236}">
                <a16:creationId xmlns:a16="http://schemas.microsoft.com/office/drawing/2014/main" id="{A6F512A2-DE7F-FE68-EFFE-3D2681540A00}"/>
              </a:ext>
            </a:extLst>
          </p:cNvPr>
          <p:cNvGrpSpPr>
            <a:grpSpLocks noChangeAspect="1"/>
          </p:cNvGrpSpPr>
          <p:nvPr/>
        </p:nvGrpSpPr>
        <p:grpSpPr>
          <a:xfrm>
            <a:off x="2955155" y="4641531"/>
            <a:ext cx="2524986" cy="1395949"/>
            <a:chOff x="1680110" y="2401803"/>
            <a:chExt cx="2016636" cy="1114905"/>
          </a:xfrm>
        </p:grpSpPr>
        <p:sp>
          <p:nvSpPr>
            <p:cNvPr id="244" name="Freeform: Shape 243">
              <a:extLst>
                <a:ext uri="{FF2B5EF4-FFF2-40B4-BE49-F238E27FC236}">
                  <a16:creationId xmlns:a16="http://schemas.microsoft.com/office/drawing/2014/main" id="{2D2E9A29-C1AA-8488-0893-A928FB428825}"/>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45" name="Freeform: Shape 244">
              <a:extLst>
                <a:ext uri="{FF2B5EF4-FFF2-40B4-BE49-F238E27FC236}">
                  <a16:creationId xmlns:a16="http://schemas.microsoft.com/office/drawing/2014/main" id="{DAE12B61-1D57-58A6-EBEC-29D2A27C3780}"/>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46" name="Freeform: Shape 245">
              <a:extLst>
                <a:ext uri="{FF2B5EF4-FFF2-40B4-BE49-F238E27FC236}">
                  <a16:creationId xmlns:a16="http://schemas.microsoft.com/office/drawing/2014/main" id="{D136767B-4D13-9D11-7F25-297E73BDC03A}"/>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47" name="Freeform: Shape 246">
              <a:extLst>
                <a:ext uri="{FF2B5EF4-FFF2-40B4-BE49-F238E27FC236}">
                  <a16:creationId xmlns:a16="http://schemas.microsoft.com/office/drawing/2014/main" id="{F488015B-6DAB-89E8-DDF5-DBAFC813D339}"/>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48" name="Freeform: Shape 247">
              <a:extLst>
                <a:ext uri="{FF2B5EF4-FFF2-40B4-BE49-F238E27FC236}">
                  <a16:creationId xmlns:a16="http://schemas.microsoft.com/office/drawing/2014/main" id="{52566A60-8A53-2AA8-C1AE-3E5E642706C9}"/>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ea typeface="+mn-ea"/>
                <a:cs typeface="+mn-cs"/>
              </a:endParaRPr>
            </a:p>
          </p:txBody>
        </p:sp>
        <p:sp>
          <p:nvSpPr>
            <p:cNvPr id="249" name="Freeform: Shape 248">
              <a:extLst>
                <a:ext uri="{FF2B5EF4-FFF2-40B4-BE49-F238E27FC236}">
                  <a16:creationId xmlns:a16="http://schemas.microsoft.com/office/drawing/2014/main" id="{FA0BB8D6-FA17-1FF9-CA5D-4576F80B9D91}"/>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50" name="Isosceles Triangle 249">
              <a:extLst>
                <a:ext uri="{FF2B5EF4-FFF2-40B4-BE49-F238E27FC236}">
                  <a16:creationId xmlns:a16="http://schemas.microsoft.com/office/drawing/2014/main" id="{45F0C2DB-0D8A-7EA1-EEE7-92BBAAFE0735}"/>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nvGrpSpPr>
            <p:cNvPr id="251" name="Group 250">
              <a:extLst>
                <a:ext uri="{FF2B5EF4-FFF2-40B4-BE49-F238E27FC236}">
                  <a16:creationId xmlns:a16="http://schemas.microsoft.com/office/drawing/2014/main" id="{285985C8-CE5C-62B2-536F-2F7801B32D1F}"/>
                </a:ext>
              </a:extLst>
            </p:cNvPr>
            <p:cNvGrpSpPr/>
            <p:nvPr/>
          </p:nvGrpSpPr>
          <p:grpSpPr>
            <a:xfrm>
              <a:off x="2589674" y="3011221"/>
              <a:ext cx="107847" cy="107847"/>
              <a:chOff x="6036469" y="4605718"/>
              <a:chExt cx="303610" cy="303610"/>
            </a:xfrm>
          </p:grpSpPr>
          <p:sp>
            <p:nvSpPr>
              <p:cNvPr id="256" name="Oval 255">
                <a:extLst>
                  <a:ext uri="{FF2B5EF4-FFF2-40B4-BE49-F238E27FC236}">
                    <a16:creationId xmlns:a16="http://schemas.microsoft.com/office/drawing/2014/main" id="{BD0377F9-57C3-4179-C850-A986EBFD0828}"/>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57" name="Oval 256">
                <a:extLst>
                  <a:ext uri="{FF2B5EF4-FFF2-40B4-BE49-F238E27FC236}">
                    <a16:creationId xmlns:a16="http://schemas.microsoft.com/office/drawing/2014/main" id="{94ADE402-1D55-D653-86EA-86B0D8F6A54A}"/>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sp>
          <p:nvSpPr>
            <p:cNvPr id="252" name="Rectangle 251">
              <a:extLst>
                <a:ext uri="{FF2B5EF4-FFF2-40B4-BE49-F238E27FC236}">
                  <a16:creationId xmlns:a16="http://schemas.microsoft.com/office/drawing/2014/main" id="{4CB3D96F-BE68-CAE1-1084-8FDA61141B07}"/>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LOW</a:t>
              </a:r>
            </a:p>
          </p:txBody>
        </p:sp>
        <p:sp>
          <p:nvSpPr>
            <p:cNvPr id="253" name="Rectangle 252">
              <a:extLst>
                <a:ext uri="{FF2B5EF4-FFF2-40B4-BE49-F238E27FC236}">
                  <a16:creationId xmlns:a16="http://schemas.microsoft.com/office/drawing/2014/main" id="{AC5CDE68-D112-A707-CA9E-45566CC99194}"/>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HIGH</a:t>
              </a:r>
            </a:p>
          </p:txBody>
        </p:sp>
        <p:sp>
          <p:nvSpPr>
            <p:cNvPr id="254" name="Rectangle 253">
              <a:extLst>
                <a:ext uri="{FF2B5EF4-FFF2-40B4-BE49-F238E27FC236}">
                  <a16:creationId xmlns:a16="http://schemas.microsoft.com/office/drawing/2014/main" id="{0DFE28CA-E50E-F66C-0F70-0D25DA4F1BF0}"/>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BB903"/>
                  </a:solidFill>
                  <a:effectLst/>
                  <a:uLnTx/>
                  <a:uFillTx/>
                </a:rPr>
                <a:t>MODERATE</a:t>
              </a:r>
            </a:p>
          </p:txBody>
        </p:sp>
        <p:sp>
          <p:nvSpPr>
            <p:cNvPr id="255" name="Rectangle 254">
              <a:extLst>
                <a:ext uri="{FF2B5EF4-FFF2-40B4-BE49-F238E27FC236}">
                  <a16:creationId xmlns:a16="http://schemas.microsoft.com/office/drawing/2014/main" id="{A7FE6393-3801-140A-4973-DB535FF64BA5}"/>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rPr>
                <a:t>Degree of Change</a:t>
              </a:r>
            </a:p>
          </p:txBody>
        </p:sp>
      </p:grpSp>
      <p:sp>
        <p:nvSpPr>
          <p:cNvPr id="27" name="Oval 26">
            <a:hlinkClick r:id="" action="ppaction://noaction"/>
            <a:extLst>
              <a:ext uri="{FF2B5EF4-FFF2-40B4-BE49-F238E27FC236}">
                <a16:creationId xmlns:a16="http://schemas.microsoft.com/office/drawing/2014/main" id="{68014C4D-6980-3B5A-1AAF-800BAA142A92}"/>
              </a:ext>
            </a:extLst>
          </p:cNvPr>
          <p:cNvSpPr/>
          <p:nvPr/>
        </p:nvSpPr>
        <p:spPr>
          <a:xfrm>
            <a:off x="6273704" y="3230434"/>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3</a:t>
            </a:r>
          </a:p>
        </p:txBody>
      </p:sp>
      <p:sp>
        <p:nvSpPr>
          <p:cNvPr id="88" name="Rectangle 87">
            <a:extLst>
              <a:ext uri="{FF2B5EF4-FFF2-40B4-BE49-F238E27FC236}">
                <a16:creationId xmlns:a16="http://schemas.microsoft.com/office/drawing/2014/main" id="{54EE9E8D-CA3F-C6A9-2752-C0861CD370AB}"/>
              </a:ext>
            </a:extLst>
          </p:cNvPr>
          <p:cNvSpPr/>
          <p:nvPr/>
        </p:nvSpPr>
        <p:spPr>
          <a:xfrm>
            <a:off x="6742862" y="3135109"/>
            <a:ext cx="2301392" cy="647851"/>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rPr>
              <a:t>Business Partner Records</a:t>
            </a:r>
          </a:p>
        </p:txBody>
      </p:sp>
      <p:grpSp>
        <p:nvGrpSpPr>
          <p:cNvPr id="258" name="Group 257" descr="Degree of change gauge showing a moderate degree of change">
            <a:extLst>
              <a:ext uri="{FF2B5EF4-FFF2-40B4-BE49-F238E27FC236}">
                <a16:creationId xmlns:a16="http://schemas.microsoft.com/office/drawing/2014/main" id="{784777BC-6649-2DF5-A241-3F836C003471}"/>
              </a:ext>
            </a:extLst>
          </p:cNvPr>
          <p:cNvGrpSpPr>
            <a:grpSpLocks noChangeAspect="1"/>
          </p:cNvGrpSpPr>
          <p:nvPr/>
        </p:nvGrpSpPr>
        <p:grpSpPr>
          <a:xfrm>
            <a:off x="8905197" y="2670296"/>
            <a:ext cx="2524986" cy="1395949"/>
            <a:chOff x="1680110" y="2401803"/>
            <a:chExt cx="2016636" cy="1114905"/>
          </a:xfrm>
        </p:grpSpPr>
        <p:sp>
          <p:nvSpPr>
            <p:cNvPr id="259" name="Freeform: Shape 258">
              <a:extLst>
                <a:ext uri="{FF2B5EF4-FFF2-40B4-BE49-F238E27FC236}">
                  <a16:creationId xmlns:a16="http://schemas.microsoft.com/office/drawing/2014/main" id="{4187CD07-0999-84D8-E1ED-076F570D4592}"/>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60" name="Freeform: Shape 259">
              <a:extLst>
                <a:ext uri="{FF2B5EF4-FFF2-40B4-BE49-F238E27FC236}">
                  <a16:creationId xmlns:a16="http://schemas.microsoft.com/office/drawing/2014/main" id="{FB852A45-7839-B618-7D60-51018247F811}"/>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61" name="Freeform: Shape 260">
              <a:extLst>
                <a:ext uri="{FF2B5EF4-FFF2-40B4-BE49-F238E27FC236}">
                  <a16:creationId xmlns:a16="http://schemas.microsoft.com/office/drawing/2014/main" id="{F52987BB-E3FE-9725-D7E7-5673F701D78B}"/>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62" name="Freeform: Shape 261">
              <a:extLst>
                <a:ext uri="{FF2B5EF4-FFF2-40B4-BE49-F238E27FC236}">
                  <a16:creationId xmlns:a16="http://schemas.microsoft.com/office/drawing/2014/main" id="{240876EB-54DA-519B-C37E-FFEE9B2E02F9}"/>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63" name="Freeform: Shape 262">
              <a:extLst>
                <a:ext uri="{FF2B5EF4-FFF2-40B4-BE49-F238E27FC236}">
                  <a16:creationId xmlns:a16="http://schemas.microsoft.com/office/drawing/2014/main" id="{955619B1-3C87-FA19-4930-8156442F258E}"/>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ea typeface="+mn-ea"/>
                <a:cs typeface="+mn-cs"/>
              </a:endParaRPr>
            </a:p>
          </p:txBody>
        </p:sp>
        <p:sp>
          <p:nvSpPr>
            <p:cNvPr id="264" name="Freeform: Shape 263">
              <a:extLst>
                <a:ext uri="{FF2B5EF4-FFF2-40B4-BE49-F238E27FC236}">
                  <a16:creationId xmlns:a16="http://schemas.microsoft.com/office/drawing/2014/main" id="{F2724AF6-8EFF-6773-D39F-9ABA63524C01}"/>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65" name="Isosceles Triangle 264">
              <a:extLst>
                <a:ext uri="{FF2B5EF4-FFF2-40B4-BE49-F238E27FC236}">
                  <a16:creationId xmlns:a16="http://schemas.microsoft.com/office/drawing/2014/main" id="{CBEFAAF6-51A3-D444-8F30-B95434FB8C7B}"/>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nvGrpSpPr>
            <p:cNvPr id="266" name="Group 265">
              <a:extLst>
                <a:ext uri="{FF2B5EF4-FFF2-40B4-BE49-F238E27FC236}">
                  <a16:creationId xmlns:a16="http://schemas.microsoft.com/office/drawing/2014/main" id="{CE4C2304-5E90-5943-000F-45538DAC8ED8}"/>
                </a:ext>
              </a:extLst>
            </p:cNvPr>
            <p:cNvGrpSpPr/>
            <p:nvPr/>
          </p:nvGrpSpPr>
          <p:grpSpPr>
            <a:xfrm>
              <a:off x="2589674" y="3011221"/>
              <a:ext cx="107847" cy="107847"/>
              <a:chOff x="6036469" y="4605718"/>
              <a:chExt cx="303610" cy="303610"/>
            </a:xfrm>
          </p:grpSpPr>
          <p:sp>
            <p:nvSpPr>
              <p:cNvPr id="271" name="Oval 270">
                <a:extLst>
                  <a:ext uri="{FF2B5EF4-FFF2-40B4-BE49-F238E27FC236}">
                    <a16:creationId xmlns:a16="http://schemas.microsoft.com/office/drawing/2014/main" id="{85CA2A02-9DB3-033A-6DCF-5597EDB52A3F}"/>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72" name="Oval 271">
                <a:extLst>
                  <a:ext uri="{FF2B5EF4-FFF2-40B4-BE49-F238E27FC236}">
                    <a16:creationId xmlns:a16="http://schemas.microsoft.com/office/drawing/2014/main" id="{3505F59B-8B1B-B45C-5CC1-1AACD53FAABC}"/>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sp>
          <p:nvSpPr>
            <p:cNvPr id="267" name="Rectangle 266">
              <a:extLst>
                <a:ext uri="{FF2B5EF4-FFF2-40B4-BE49-F238E27FC236}">
                  <a16:creationId xmlns:a16="http://schemas.microsoft.com/office/drawing/2014/main" id="{588C685D-BD88-E303-ECFE-61832F441EFE}"/>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LOW</a:t>
              </a:r>
            </a:p>
          </p:txBody>
        </p:sp>
        <p:sp>
          <p:nvSpPr>
            <p:cNvPr id="268" name="Rectangle 267">
              <a:extLst>
                <a:ext uri="{FF2B5EF4-FFF2-40B4-BE49-F238E27FC236}">
                  <a16:creationId xmlns:a16="http://schemas.microsoft.com/office/drawing/2014/main" id="{91EB2FF7-5195-FCF5-5724-86D29B5186AD}"/>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HIGH</a:t>
              </a:r>
            </a:p>
          </p:txBody>
        </p:sp>
        <p:sp>
          <p:nvSpPr>
            <p:cNvPr id="269" name="Rectangle 268">
              <a:extLst>
                <a:ext uri="{FF2B5EF4-FFF2-40B4-BE49-F238E27FC236}">
                  <a16:creationId xmlns:a16="http://schemas.microsoft.com/office/drawing/2014/main" id="{EFF0F290-0B28-D42F-4B00-E0D58E9A1F11}"/>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BB903"/>
                  </a:solidFill>
                  <a:effectLst/>
                  <a:uLnTx/>
                  <a:uFillTx/>
                </a:rPr>
                <a:t>MODERATE</a:t>
              </a:r>
            </a:p>
          </p:txBody>
        </p:sp>
        <p:sp>
          <p:nvSpPr>
            <p:cNvPr id="270" name="Rectangle 269">
              <a:extLst>
                <a:ext uri="{FF2B5EF4-FFF2-40B4-BE49-F238E27FC236}">
                  <a16:creationId xmlns:a16="http://schemas.microsoft.com/office/drawing/2014/main" id="{7B6CD41E-B0E9-6D07-AEFF-05A756C4BFAB}"/>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rPr>
                <a:t>Degree of Change</a:t>
              </a:r>
            </a:p>
          </p:txBody>
        </p:sp>
      </p:grpSp>
      <p:sp>
        <p:nvSpPr>
          <p:cNvPr id="28" name="Oval 27">
            <a:hlinkClick r:id="" action="ppaction://noaction"/>
            <a:extLst>
              <a:ext uri="{FF2B5EF4-FFF2-40B4-BE49-F238E27FC236}">
                <a16:creationId xmlns:a16="http://schemas.microsoft.com/office/drawing/2014/main" id="{0D3E4502-9CB8-994A-34F7-85D52547DA58}"/>
              </a:ext>
            </a:extLst>
          </p:cNvPr>
          <p:cNvSpPr/>
          <p:nvPr/>
        </p:nvSpPr>
        <p:spPr>
          <a:xfrm>
            <a:off x="6273704" y="5110175"/>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a:t>
            </a:r>
          </a:p>
        </p:txBody>
      </p:sp>
      <p:sp>
        <p:nvSpPr>
          <p:cNvPr id="89" name="Rectangle 88">
            <a:extLst>
              <a:ext uri="{FF2B5EF4-FFF2-40B4-BE49-F238E27FC236}">
                <a16:creationId xmlns:a16="http://schemas.microsoft.com/office/drawing/2014/main" id="{8984086B-015D-77FB-E376-66F4A30F185A}"/>
              </a:ext>
            </a:extLst>
          </p:cNvPr>
          <p:cNvSpPr/>
          <p:nvPr/>
        </p:nvSpPr>
        <p:spPr>
          <a:xfrm>
            <a:off x="6742862" y="5090501"/>
            <a:ext cx="1939246" cy="496548"/>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rPr>
              <a:t>Reporting</a:t>
            </a:r>
          </a:p>
        </p:txBody>
      </p:sp>
      <p:grpSp>
        <p:nvGrpSpPr>
          <p:cNvPr id="273" name="Group 272" descr="Degree of change gauge showing a low degree of change">
            <a:extLst>
              <a:ext uri="{FF2B5EF4-FFF2-40B4-BE49-F238E27FC236}">
                <a16:creationId xmlns:a16="http://schemas.microsoft.com/office/drawing/2014/main" id="{7B4451EB-9ED2-95FB-47FF-CDD682077E7A}"/>
              </a:ext>
            </a:extLst>
          </p:cNvPr>
          <p:cNvGrpSpPr>
            <a:grpSpLocks noChangeAspect="1"/>
          </p:cNvGrpSpPr>
          <p:nvPr/>
        </p:nvGrpSpPr>
        <p:grpSpPr>
          <a:xfrm>
            <a:off x="8905197" y="4641531"/>
            <a:ext cx="2524986" cy="1395949"/>
            <a:chOff x="1680110" y="2401803"/>
            <a:chExt cx="2016636" cy="1114905"/>
          </a:xfrm>
        </p:grpSpPr>
        <p:sp>
          <p:nvSpPr>
            <p:cNvPr id="274" name="Freeform: Shape 273">
              <a:extLst>
                <a:ext uri="{FF2B5EF4-FFF2-40B4-BE49-F238E27FC236}">
                  <a16:creationId xmlns:a16="http://schemas.microsoft.com/office/drawing/2014/main" id="{F69FC3AB-445C-2192-E781-40FB2171D80F}"/>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75" name="Freeform: Shape 274">
              <a:extLst>
                <a:ext uri="{FF2B5EF4-FFF2-40B4-BE49-F238E27FC236}">
                  <a16:creationId xmlns:a16="http://schemas.microsoft.com/office/drawing/2014/main" id="{E70CBA00-80F6-A9F7-FC3C-F04CB2CFB06E}"/>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76" name="Freeform: Shape 275">
              <a:extLst>
                <a:ext uri="{FF2B5EF4-FFF2-40B4-BE49-F238E27FC236}">
                  <a16:creationId xmlns:a16="http://schemas.microsoft.com/office/drawing/2014/main" id="{49195595-FBEB-76C8-4078-C0B09B552011}"/>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77" name="Freeform: Shape 276">
              <a:extLst>
                <a:ext uri="{FF2B5EF4-FFF2-40B4-BE49-F238E27FC236}">
                  <a16:creationId xmlns:a16="http://schemas.microsoft.com/office/drawing/2014/main" id="{B5E98B9C-0E3C-8814-067A-2C4A83393784}"/>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78" name="Freeform: Shape 277">
              <a:extLst>
                <a:ext uri="{FF2B5EF4-FFF2-40B4-BE49-F238E27FC236}">
                  <a16:creationId xmlns:a16="http://schemas.microsoft.com/office/drawing/2014/main" id="{DC154CD4-39E1-B79D-CB38-5A0C35FC4E71}"/>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ea typeface="+mn-ea"/>
                <a:cs typeface="+mn-cs"/>
              </a:endParaRPr>
            </a:p>
          </p:txBody>
        </p:sp>
        <p:sp>
          <p:nvSpPr>
            <p:cNvPr id="279" name="Freeform: Shape 278">
              <a:extLst>
                <a:ext uri="{FF2B5EF4-FFF2-40B4-BE49-F238E27FC236}">
                  <a16:creationId xmlns:a16="http://schemas.microsoft.com/office/drawing/2014/main" id="{12C4391F-9B8D-7E09-613B-DD6B7255BAB0}"/>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80" name="Isosceles Triangle 279">
              <a:extLst>
                <a:ext uri="{FF2B5EF4-FFF2-40B4-BE49-F238E27FC236}">
                  <a16:creationId xmlns:a16="http://schemas.microsoft.com/office/drawing/2014/main" id="{4BCC40FB-8B3C-4A94-6A07-0A14643ACCC4}"/>
                </a:ext>
              </a:extLst>
            </p:cNvPr>
            <p:cNvSpPr/>
            <p:nvPr/>
          </p:nvSpPr>
          <p:spPr>
            <a:xfrm rot="16200000" flipH="1">
              <a:off x="2414646" y="2914104"/>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nvGrpSpPr>
            <p:cNvPr id="281" name="Group 280">
              <a:extLst>
                <a:ext uri="{FF2B5EF4-FFF2-40B4-BE49-F238E27FC236}">
                  <a16:creationId xmlns:a16="http://schemas.microsoft.com/office/drawing/2014/main" id="{6EAC298B-6158-6334-8B1D-575BC6A5E185}"/>
                </a:ext>
              </a:extLst>
            </p:cNvPr>
            <p:cNvGrpSpPr/>
            <p:nvPr/>
          </p:nvGrpSpPr>
          <p:grpSpPr>
            <a:xfrm>
              <a:off x="2589674" y="3011221"/>
              <a:ext cx="107847" cy="107847"/>
              <a:chOff x="6036469" y="4605718"/>
              <a:chExt cx="303610" cy="303610"/>
            </a:xfrm>
          </p:grpSpPr>
          <p:sp>
            <p:nvSpPr>
              <p:cNvPr id="286" name="Oval 285">
                <a:extLst>
                  <a:ext uri="{FF2B5EF4-FFF2-40B4-BE49-F238E27FC236}">
                    <a16:creationId xmlns:a16="http://schemas.microsoft.com/office/drawing/2014/main" id="{D8461573-9821-74B3-7EEF-2C1AE9A042FD}"/>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287" name="Oval 286">
                <a:extLst>
                  <a:ext uri="{FF2B5EF4-FFF2-40B4-BE49-F238E27FC236}">
                    <a16:creationId xmlns:a16="http://schemas.microsoft.com/office/drawing/2014/main" id="{8925C490-E56C-E371-12D6-60A955FF0F13}"/>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grpSp>
        <p:sp>
          <p:nvSpPr>
            <p:cNvPr id="282" name="Rectangle 281">
              <a:extLst>
                <a:ext uri="{FF2B5EF4-FFF2-40B4-BE49-F238E27FC236}">
                  <a16:creationId xmlns:a16="http://schemas.microsoft.com/office/drawing/2014/main" id="{5D4C6230-7F94-E217-A397-4071EA91A3D0}"/>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50"/>
                  </a:solidFill>
                  <a:effectLst/>
                  <a:uLnTx/>
                  <a:uFillTx/>
                </a:rPr>
                <a:t>LOW</a:t>
              </a:r>
            </a:p>
          </p:txBody>
        </p:sp>
        <p:sp>
          <p:nvSpPr>
            <p:cNvPr id="283" name="Rectangle 282">
              <a:extLst>
                <a:ext uri="{FF2B5EF4-FFF2-40B4-BE49-F238E27FC236}">
                  <a16:creationId xmlns:a16="http://schemas.microsoft.com/office/drawing/2014/main" id="{1E3F7FCE-44B3-69CC-B6E7-3861D98094C5}"/>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HIGH</a:t>
              </a:r>
            </a:p>
          </p:txBody>
        </p:sp>
        <p:sp>
          <p:nvSpPr>
            <p:cNvPr id="284" name="Rectangle 283">
              <a:extLst>
                <a:ext uri="{FF2B5EF4-FFF2-40B4-BE49-F238E27FC236}">
                  <a16:creationId xmlns:a16="http://schemas.microsoft.com/office/drawing/2014/main" id="{9905D0E9-9993-EDEE-D6A5-01A2E784F47D}"/>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rPr>
                <a:t>MODERATE</a:t>
              </a:r>
            </a:p>
          </p:txBody>
        </p:sp>
        <p:sp>
          <p:nvSpPr>
            <p:cNvPr id="285" name="Rectangle 284">
              <a:extLst>
                <a:ext uri="{FF2B5EF4-FFF2-40B4-BE49-F238E27FC236}">
                  <a16:creationId xmlns:a16="http://schemas.microsoft.com/office/drawing/2014/main" id="{1BCA87F0-E630-079D-B6A7-7F96ED11E54A}"/>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rPr>
                <a:t>Degree of Change</a:t>
              </a:r>
            </a:p>
          </p:txBody>
        </p:sp>
      </p:grpSp>
      <p:cxnSp>
        <p:nvCxnSpPr>
          <p:cNvPr id="200" name="Straight Connector 199">
            <a:extLst>
              <a:ext uri="{FF2B5EF4-FFF2-40B4-BE49-F238E27FC236}">
                <a16:creationId xmlns:a16="http://schemas.microsoft.com/office/drawing/2014/main" id="{A151AAE0-432F-3F5E-44FC-93B39B8CFA67}"/>
              </a:ext>
              <a:ext uri="{C183D7F6-B498-43B3-948B-1728B52AA6E4}">
                <adec:decorative xmlns:adec="http://schemas.microsoft.com/office/drawing/2017/decorative" val="1"/>
              </a:ext>
            </a:extLst>
          </p:cNvPr>
          <p:cNvCxnSpPr/>
          <p:nvPr/>
        </p:nvCxnSpPr>
        <p:spPr>
          <a:xfrm>
            <a:off x="5816600" y="2540000"/>
            <a:ext cx="0" cy="374904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8F0C90C-3C43-622E-6FF1-589324F4EE68}"/>
              </a:ext>
              <a:ext uri="{C183D7F6-B498-43B3-948B-1728B52AA6E4}">
                <adec:decorative xmlns:adec="http://schemas.microsoft.com/office/drawing/2017/decorative" val="1"/>
              </a:ext>
            </a:extLst>
          </p:cNvPr>
          <p:cNvCxnSpPr>
            <a:cxnSpLocks/>
          </p:cNvCxnSpPr>
          <p:nvPr/>
        </p:nvCxnSpPr>
        <p:spPr>
          <a:xfrm flipH="1">
            <a:off x="507412" y="4381500"/>
            <a:ext cx="1088136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37AD7A1-CB1E-F3B6-7F0D-6363158A58F3}"/>
              </a:ext>
            </a:extLst>
          </p:cNvPr>
          <p:cNvSpPr>
            <a:spLocks noGrp="1"/>
          </p:cNvSpPr>
          <p:nvPr>
            <p:ph type="sldNum" sz="quarter" idx="12"/>
          </p:nvPr>
        </p:nvSpPr>
        <p:spPr/>
        <p:txBody>
          <a:bodyPr/>
          <a:lstStyle/>
          <a:p>
            <a:fld id="{D74DC2E0-E28C-44A5-89B3-2B91385C7BB1}" type="slidenum">
              <a:rPr lang="en-US" smtClean="0"/>
              <a:t>16</a:t>
            </a:fld>
            <a:endParaRPr lang="en-US"/>
          </a:p>
        </p:txBody>
      </p:sp>
    </p:spTree>
    <p:extLst>
      <p:ext uri="{BB962C8B-B14F-4D97-AF65-F5344CB8AC3E}">
        <p14:creationId xmlns:p14="http://schemas.microsoft.com/office/powerpoint/2010/main" val="380903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New Look and Feel</a:t>
            </a:r>
          </a:p>
        </p:txBody>
      </p:sp>
      <p:sp>
        <p:nvSpPr>
          <p:cNvPr id="10" name="Text Placeholder 2">
            <a:extLst>
              <a:ext uri="{FF2B5EF4-FFF2-40B4-BE49-F238E27FC236}">
                <a16:creationId xmlns:a16="http://schemas.microsoft.com/office/drawing/2014/main" id="{A35F66D6-F19A-E85B-CD1B-5894BFA5E211}"/>
              </a:ext>
            </a:extLst>
          </p:cNvPr>
          <p:cNvSpPr txBox="1">
            <a:spLocks/>
          </p:cNvSpPr>
          <p:nvPr/>
        </p:nvSpPr>
        <p:spPr>
          <a:xfrm>
            <a:off x="573836" y="1307171"/>
            <a:ext cx="9069894" cy="693534"/>
          </a:xfrm>
          <a:prstGeom prst="rect">
            <a:avLst/>
          </a:prstGeom>
        </p:spPr>
        <p:txBody>
          <a:bodyPr vert="horz" lIns="91440" tIns="45720" rIns="91440" bIns="45720" rtlCol="0" anchor="t">
            <a:normAutofit lnSpcReduction="10000"/>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200">
                <a:latin typeface="+mn-lt"/>
                <a:cs typeface="Arial"/>
              </a:rPr>
              <a:t>Fiori will be the most notable for FMMI users while also providing the most benefit.</a:t>
            </a:r>
          </a:p>
        </p:txBody>
      </p:sp>
      <p:sp>
        <p:nvSpPr>
          <p:cNvPr id="3" name="Text Placeholder 2">
            <a:extLst>
              <a:ext uri="{FF2B5EF4-FFF2-40B4-BE49-F238E27FC236}">
                <a16:creationId xmlns:a16="http://schemas.microsoft.com/office/drawing/2014/main" id="{61DCB2E9-4FDB-B999-C113-E61200F4FDFA}"/>
              </a:ext>
            </a:extLst>
          </p:cNvPr>
          <p:cNvSpPr txBox="1">
            <a:spLocks/>
          </p:cNvSpPr>
          <p:nvPr/>
        </p:nvSpPr>
        <p:spPr>
          <a:xfrm>
            <a:off x="712062" y="2000705"/>
            <a:ext cx="10806762" cy="4503711"/>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200">
                <a:latin typeface="+mn-lt"/>
                <a:cs typeface="Arial"/>
              </a:rPr>
              <a:t>Fiori will serve as the new User Interface (UI) for transactions and will be accessed via the existing FMMI Portal. All transactions will move to Fiori, but only a small percentage will work differently than they do today.</a:t>
            </a:r>
          </a:p>
          <a:p>
            <a:pPr>
              <a:lnSpc>
                <a:spcPct val="100000"/>
              </a:lnSpc>
              <a:spcBef>
                <a:spcPts val="0"/>
              </a:spcBef>
              <a:spcAft>
                <a:spcPts val="400"/>
              </a:spcAft>
            </a:pPr>
            <a:r>
              <a:rPr lang="en-US" sz="2200">
                <a:latin typeface="+mn-lt"/>
                <a:cs typeface="Arial"/>
              </a:rPr>
              <a:t>Key benefits of Fiori include:</a:t>
            </a:r>
          </a:p>
          <a:p>
            <a:pPr lvl="1">
              <a:lnSpc>
                <a:spcPct val="100000"/>
              </a:lnSpc>
              <a:spcBef>
                <a:spcPts val="0"/>
              </a:spcBef>
              <a:spcAft>
                <a:spcPts val="400"/>
              </a:spcAft>
            </a:pPr>
            <a:r>
              <a:rPr lang="en-US" sz="2200">
                <a:latin typeface="+mn-lt"/>
                <a:cs typeface="Arial"/>
              </a:rPr>
              <a:t>Modern, intuitive interface</a:t>
            </a:r>
          </a:p>
          <a:p>
            <a:pPr lvl="1">
              <a:lnSpc>
                <a:spcPct val="100000"/>
              </a:lnSpc>
              <a:spcBef>
                <a:spcPts val="0"/>
              </a:spcBef>
              <a:spcAft>
                <a:spcPts val="400"/>
              </a:spcAft>
            </a:pPr>
            <a:r>
              <a:rPr lang="en-US" sz="2200">
                <a:latin typeface="+mn-lt"/>
                <a:cs typeface="Arial"/>
              </a:rPr>
              <a:t>Personalization options</a:t>
            </a:r>
          </a:p>
          <a:p>
            <a:pPr lvl="1">
              <a:lnSpc>
                <a:spcPct val="100000"/>
              </a:lnSpc>
              <a:spcBef>
                <a:spcPts val="0"/>
              </a:spcBef>
              <a:spcAft>
                <a:spcPts val="400"/>
              </a:spcAft>
            </a:pPr>
            <a:r>
              <a:rPr lang="en-US" sz="2200">
                <a:latin typeface="+mn-lt"/>
                <a:cs typeface="Arial"/>
              </a:rPr>
              <a:t>Improved productivity</a:t>
            </a:r>
          </a:p>
          <a:p>
            <a:pPr lvl="1">
              <a:lnSpc>
                <a:spcPct val="100000"/>
              </a:lnSpc>
              <a:spcBef>
                <a:spcPts val="0"/>
              </a:spcBef>
              <a:spcAft>
                <a:spcPts val="400"/>
              </a:spcAft>
            </a:pPr>
            <a:r>
              <a:rPr lang="en-US" sz="2200">
                <a:latin typeface="+mn-lt"/>
                <a:cs typeface="Arial"/>
              </a:rPr>
              <a:t>Operational metrics, enabling </a:t>
            </a:r>
            <a:br>
              <a:rPr lang="en-US" sz="2200">
                <a:latin typeface="+mn-lt"/>
                <a:cs typeface="Arial"/>
              </a:rPr>
            </a:br>
            <a:r>
              <a:rPr lang="en-US" sz="2200">
                <a:latin typeface="+mn-lt"/>
                <a:cs typeface="Arial"/>
              </a:rPr>
              <a:t>data-driven decision-making</a:t>
            </a:r>
          </a:p>
          <a:p>
            <a:pPr lvl="1">
              <a:lnSpc>
                <a:spcPct val="100000"/>
              </a:lnSpc>
              <a:spcBef>
                <a:spcPts val="0"/>
              </a:spcBef>
              <a:spcAft>
                <a:spcPts val="600"/>
              </a:spcAft>
            </a:pPr>
            <a:r>
              <a:rPr lang="en-US" sz="2200">
                <a:latin typeface="+mn-lt"/>
                <a:cs typeface="Arial"/>
              </a:rPr>
              <a:t>Embedded analytics</a:t>
            </a:r>
          </a:p>
          <a:p>
            <a:pPr>
              <a:lnSpc>
                <a:spcPct val="100000"/>
              </a:lnSpc>
              <a:spcBef>
                <a:spcPts val="0"/>
              </a:spcBef>
              <a:spcAft>
                <a:spcPts val="600"/>
              </a:spcAft>
            </a:pPr>
            <a:r>
              <a:rPr lang="en-US" sz="2200">
                <a:latin typeface="+mn-lt"/>
                <a:cs typeface="Arial"/>
              </a:rPr>
              <a:t>Fiori will launch in February 2025.</a:t>
            </a:r>
          </a:p>
        </p:txBody>
      </p:sp>
      <p:pic>
        <p:nvPicPr>
          <p:cNvPr id="6" name="Picture 5" descr="Example of Fiori interface on a desktop monitor and mobile device.">
            <a:extLst>
              <a:ext uri="{FF2B5EF4-FFF2-40B4-BE49-F238E27FC236}">
                <a16:creationId xmlns:a16="http://schemas.microsoft.com/office/drawing/2014/main" id="{071D7B6F-56DC-E37F-7820-6BD377C79641}"/>
              </a:ext>
            </a:extLst>
          </p:cNvPr>
          <p:cNvPicPr>
            <a:picLocks noChangeAspect="1"/>
          </p:cNvPicPr>
          <p:nvPr/>
        </p:nvPicPr>
        <p:blipFill rotWithShape="1">
          <a:blip r:embed="rId3"/>
          <a:srcRect l="10091" t="11528" r="1171"/>
          <a:stretch/>
        </p:blipFill>
        <p:spPr>
          <a:xfrm>
            <a:off x="6009142" y="2886760"/>
            <a:ext cx="5783002" cy="3462490"/>
          </a:xfrm>
          <a:prstGeom prst="rect">
            <a:avLst/>
          </a:prstGeom>
        </p:spPr>
      </p:pic>
      <p:grpSp>
        <p:nvGrpSpPr>
          <p:cNvPr id="9" name="Group 8">
            <a:extLst>
              <a:ext uri="{FF2B5EF4-FFF2-40B4-BE49-F238E27FC236}">
                <a16:creationId xmlns:a16="http://schemas.microsoft.com/office/drawing/2014/main" id="{8C6C07E3-86C9-1947-5694-053201AE9920}"/>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11" name="Oval 10">
              <a:extLst>
                <a:ext uri="{FF2B5EF4-FFF2-40B4-BE49-F238E27FC236}">
                  <a16:creationId xmlns:a16="http://schemas.microsoft.com/office/drawing/2014/main" id="{FEFAD853-F8CE-0401-5FE4-981334824DE6}"/>
                </a:ext>
              </a:extLst>
            </p:cNvPr>
            <p:cNvSpPr/>
            <p:nvPr/>
          </p:nvSpPr>
          <p:spPr>
            <a:xfrm>
              <a:off x="9928884" y="1222385"/>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1</a:t>
              </a:r>
            </a:p>
          </p:txBody>
        </p:sp>
        <p:sp>
          <p:nvSpPr>
            <p:cNvPr id="12" name="Oval 11">
              <a:extLst>
                <a:ext uri="{FF2B5EF4-FFF2-40B4-BE49-F238E27FC236}">
                  <a16:creationId xmlns:a16="http://schemas.microsoft.com/office/drawing/2014/main" id="{3EFD2A7E-947D-B3C3-4D08-0338C0577EFB}"/>
                </a:ext>
              </a:extLst>
            </p:cNvPr>
            <p:cNvSpPr/>
            <p:nvPr/>
          </p:nvSpPr>
          <p:spPr>
            <a:xfrm>
              <a:off x="10458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2</a:t>
              </a:r>
            </a:p>
          </p:txBody>
        </p:sp>
        <p:sp>
          <p:nvSpPr>
            <p:cNvPr id="13" name="Oval 12">
              <a:extLst>
                <a:ext uri="{FF2B5EF4-FFF2-40B4-BE49-F238E27FC236}">
                  <a16:creationId xmlns:a16="http://schemas.microsoft.com/office/drawing/2014/main" id="{68CE0519-D82A-637B-2D55-CAEA77B8728F}"/>
                </a:ext>
              </a:extLst>
            </p:cNvPr>
            <p:cNvSpPr/>
            <p:nvPr/>
          </p:nvSpPr>
          <p:spPr>
            <a:xfrm>
              <a:off x="1098884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3</a:t>
              </a:r>
            </a:p>
          </p:txBody>
        </p:sp>
        <p:sp>
          <p:nvSpPr>
            <p:cNvPr id="14" name="Oval 13">
              <a:extLst>
                <a:ext uri="{FF2B5EF4-FFF2-40B4-BE49-F238E27FC236}">
                  <a16:creationId xmlns:a16="http://schemas.microsoft.com/office/drawing/2014/main" id="{D2447604-348C-9A06-C564-2590058D27D6}"/>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a:t>
              </a:r>
            </a:p>
          </p:txBody>
        </p:sp>
      </p:grpSp>
      <p:sp>
        <p:nvSpPr>
          <p:cNvPr id="4" name="Slide Number Placeholder 3">
            <a:extLst>
              <a:ext uri="{FF2B5EF4-FFF2-40B4-BE49-F238E27FC236}">
                <a16:creationId xmlns:a16="http://schemas.microsoft.com/office/drawing/2014/main" id="{E62C852D-DDFD-1273-C8EF-5168070F7656}"/>
              </a:ext>
            </a:extLst>
          </p:cNvPr>
          <p:cNvSpPr>
            <a:spLocks noGrp="1"/>
          </p:cNvSpPr>
          <p:nvPr>
            <p:ph type="sldNum" sz="quarter" idx="12"/>
          </p:nvPr>
        </p:nvSpPr>
        <p:spPr/>
        <p:txBody>
          <a:bodyPr/>
          <a:lstStyle/>
          <a:p>
            <a:fld id="{D74DC2E0-E28C-44A5-89B3-2B91385C7BB1}" type="slidenum">
              <a:rPr lang="en-US" smtClean="0"/>
              <a:t>17</a:t>
            </a:fld>
            <a:endParaRPr lang="en-US"/>
          </a:p>
        </p:txBody>
      </p:sp>
    </p:spTree>
    <p:extLst>
      <p:ext uri="{BB962C8B-B14F-4D97-AF65-F5344CB8AC3E}">
        <p14:creationId xmlns:p14="http://schemas.microsoft.com/office/powerpoint/2010/main" val="95657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Launchpad</a:t>
            </a:r>
          </a:p>
        </p:txBody>
      </p:sp>
      <p:sp>
        <p:nvSpPr>
          <p:cNvPr id="3" name="Text Placeholder 2">
            <a:extLst>
              <a:ext uri="{FF2B5EF4-FFF2-40B4-BE49-F238E27FC236}">
                <a16:creationId xmlns:a16="http://schemas.microsoft.com/office/drawing/2014/main" id="{61DCB2E9-4FDB-B999-C113-E61200F4FDFA}"/>
              </a:ext>
            </a:extLst>
          </p:cNvPr>
          <p:cNvSpPr txBox="1">
            <a:spLocks/>
          </p:cNvSpPr>
          <p:nvPr/>
        </p:nvSpPr>
        <p:spPr>
          <a:xfrm>
            <a:off x="477672" y="1479494"/>
            <a:ext cx="2202503" cy="3832735"/>
          </a:xfrm>
          <a:prstGeom prst="rect">
            <a:avLst/>
          </a:prstGeom>
        </p:spPr>
        <p:txBody>
          <a:bodyPr vert="horz" lIns="0" tIns="0" rIns="0" bIns="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latin typeface="+mn-lt"/>
                <a:cs typeface="Arial"/>
              </a:rPr>
              <a:t>The Fiori </a:t>
            </a:r>
            <a:r>
              <a:rPr lang="en-US" sz="2000" b="1">
                <a:latin typeface="+mn-lt"/>
                <a:cs typeface="Arial"/>
              </a:rPr>
              <a:t>Launchpad</a:t>
            </a:r>
            <a:r>
              <a:rPr lang="en-US" sz="2000">
                <a:latin typeface="+mn-lt"/>
                <a:cs typeface="Arial"/>
              </a:rPr>
              <a:t> is the first page users see after signing in. </a:t>
            </a:r>
          </a:p>
          <a:p>
            <a:pPr marL="0" indent="0">
              <a:lnSpc>
                <a:spcPct val="100000"/>
              </a:lnSpc>
              <a:spcBef>
                <a:spcPts val="0"/>
              </a:spcBef>
              <a:buNone/>
            </a:pPr>
            <a:endParaRPr lang="en-US" sz="2000">
              <a:latin typeface="+mn-lt"/>
              <a:cs typeface="Arial"/>
            </a:endParaRPr>
          </a:p>
          <a:p>
            <a:pPr marL="0" indent="0">
              <a:lnSpc>
                <a:spcPct val="100000"/>
              </a:lnSpc>
              <a:spcBef>
                <a:spcPts val="0"/>
              </a:spcBef>
              <a:buNone/>
            </a:pPr>
            <a:r>
              <a:rPr lang="en-US" sz="2000">
                <a:latin typeface="+mn-lt"/>
                <a:cs typeface="Arial"/>
              </a:rPr>
              <a:t>The Launchpad is organized into spaces, pages, sections, and apps or tiles.</a:t>
            </a:r>
          </a:p>
          <a:p>
            <a:pPr marL="0" indent="0">
              <a:lnSpc>
                <a:spcPct val="100000"/>
              </a:lnSpc>
              <a:spcBef>
                <a:spcPts val="0"/>
              </a:spcBef>
              <a:buNone/>
            </a:pPr>
            <a:endParaRPr lang="en-US" sz="2000">
              <a:latin typeface="+mn-lt"/>
              <a:cs typeface="Arial"/>
            </a:endParaRPr>
          </a:p>
          <a:p>
            <a:pPr marL="0" indent="0">
              <a:lnSpc>
                <a:spcPct val="100000"/>
              </a:lnSpc>
              <a:spcBef>
                <a:spcPts val="0"/>
              </a:spcBef>
              <a:buNone/>
            </a:pPr>
            <a:r>
              <a:rPr lang="en-US" sz="2000">
                <a:latin typeface="+mn-lt"/>
                <a:cs typeface="Arial"/>
              </a:rPr>
              <a:t>The terms </a:t>
            </a:r>
            <a:r>
              <a:rPr lang="en-US" sz="2000" i="1">
                <a:latin typeface="+mn-lt"/>
                <a:cs typeface="Arial"/>
              </a:rPr>
              <a:t>app</a:t>
            </a:r>
            <a:r>
              <a:rPr lang="en-US" sz="2000">
                <a:latin typeface="+mn-lt"/>
                <a:cs typeface="Arial"/>
              </a:rPr>
              <a:t> and </a:t>
            </a:r>
            <a:r>
              <a:rPr lang="en-US" sz="2000" i="1">
                <a:latin typeface="+mn-lt"/>
                <a:cs typeface="Arial"/>
              </a:rPr>
              <a:t>tile</a:t>
            </a:r>
            <a:r>
              <a:rPr lang="en-US" sz="2000">
                <a:latin typeface="+mn-lt"/>
                <a:cs typeface="Arial"/>
              </a:rPr>
              <a:t> are used interchangeably.</a:t>
            </a:r>
          </a:p>
        </p:txBody>
      </p:sp>
      <p:grpSp>
        <p:nvGrpSpPr>
          <p:cNvPr id="4" name="Group 3" descr="Screenshot example of the Fiori Launchpad">
            <a:extLst>
              <a:ext uri="{FF2B5EF4-FFF2-40B4-BE49-F238E27FC236}">
                <a16:creationId xmlns:a16="http://schemas.microsoft.com/office/drawing/2014/main" id="{5318F160-3892-0B8D-8C1E-90395758BA14}"/>
              </a:ext>
            </a:extLst>
          </p:cNvPr>
          <p:cNvGrpSpPr/>
          <p:nvPr/>
        </p:nvGrpSpPr>
        <p:grpSpPr>
          <a:xfrm>
            <a:off x="2991276" y="1495401"/>
            <a:ext cx="8869981" cy="3387058"/>
            <a:chOff x="2991276" y="1495401"/>
            <a:chExt cx="8869981" cy="3387058"/>
          </a:xfrm>
        </p:grpSpPr>
        <p:cxnSp>
          <p:nvCxnSpPr>
            <p:cNvPr id="17" name="Straight Connector 16">
              <a:extLst>
                <a:ext uri="{FF2B5EF4-FFF2-40B4-BE49-F238E27FC236}">
                  <a16:creationId xmlns:a16="http://schemas.microsoft.com/office/drawing/2014/main" id="{9CDE7FF8-BF69-4752-36A3-C2072D3C1EFB}"/>
                </a:ext>
              </a:extLst>
            </p:cNvPr>
            <p:cNvCxnSpPr>
              <a:cxnSpLocks/>
              <a:stCxn id="8" idx="3"/>
            </p:cNvCxnSpPr>
            <p:nvPr/>
          </p:nvCxnSpPr>
          <p:spPr>
            <a:xfrm flipV="1">
              <a:off x="4088556" y="2454200"/>
              <a:ext cx="510779" cy="1"/>
            </a:xfrm>
            <a:prstGeom prst="line">
              <a:avLst/>
            </a:prstGeom>
            <a:ln w="19050">
              <a:solidFill>
                <a:srgbClr val="EB9527"/>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descr="A screenshot of a computer&#10;&#10;Description automatically generated">
              <a:extLst>
                <a:ext uri="{FF2B5EF4-FFF2-40B4-BE49-F238E27FC236}">
                  <a16:creationId xmlns:a16="http://schemas.microsoft.com/office/drawing/2014/main" id="{FF2ADCC0-50AC-800A-F65B-26954D2FD4DC}"/>
                </a:ext>
              </a:extLst>
            </p:cNvPr>
            <p:cNvPicPr>
              <a:picLocks noChangeAspect="1"/>
            </p:cNvPicPr>
            <p:nvPr/>
          </p:nvPicPr>
          <p:blipFill rotWithShape="1">
            <a:blip r:embed="rId3">
              <a:extLst>
                <a:ext uri="{28A0092B-C50C-407E-A947-70E740481C1C}">
                  <a14:useLocalDpi xmlns:a14="http://schemas.microsoft.com/office/drawing/2010/main" val="0"/>
                </a:ext>
              </a:extLst>
            </a:blip>
            <a:srcRect b="7249"/>
            <a:stretch/>
          </p:blipFill>
          <p:spPr>
            <a:xfrm>
              <a:off x="4421988" y="1495401"/>
              <a:ext cx="7428636" cy="3387058"/>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4CE7E9F-FE49-A9A2-1298-01E5E51ABB8A}"/>
                </a:ext>
              </a:extLst>
            </p:cNvPr>
            <p:cNvSpPr txBox="1"/>
            <p:nvPr/>
          </p:nvSpPr>
          <p:spPr>
            <a:xfrm>
              <a:off x="2991276" y="1601894"/>
              <a:ext cx="1097280" cy="353943"/>
            </a:xfrm>
            <a:prstGeom prst="rect">
              <a:avLst/>
            </a:prstGeom>
            <a:noFill/>
            <a:ln w="28575">
              <a:solidFill>
                <a:srgbClr val="16B58E"/>
              </a:solidFill>
            </a:ln>
          </p:spPr>
          <p:txBody>
            <a:bodyPr wrap="square" anchor="ctr">
              <a:spAutoFit/>
            </a:bodyPr>
            <a:lstStyle/>
            <a:p>
              <a:pPr algn="ctr">
                <a:spcBef>
                  <a:spcPts val="600"/>
                </a:spcBef>
                <a:spcAft>
                  <a:spcPts val="600"/>
                </a:spcAft>
              </a:pPr>
              <a:r>
                <a:rPr lang="en-US" sz="1700" b="1">
                  <a:cs typeface="Arial"/>
                </a:rPr>
                <a:t>Space</a:t>
              </a:r>
            </a:p>
          </p:txBody>
        </p:sp>
        <p:sp>
          <p:nvSpPr>
            <p:cNvPr id="8" name="TextBox 7">
              <a:extLst>
                <a:ext uri="{FF2B5EF4-FFF2-40B4-BE49-F238E27FC236}">
                  <a16:creationId xmlns:a16="http://schemas.microsoft.com/office/drawing/2014/main" id="{31300292-B252-FCFE-2584-1BB90E3E2193}"/>
                </a:ext>
              </a:extLst>
            </p:cNvPr>
            <p:cNvSpPr txBox="1"/>
            <p:nvPr/>
          </p:nvSpPr>
          <p:spPr>
            <a:xfrm>
              <a:off x="2991276" y="2277229"/>
              <a:ext cx="1097280" cy="353943"/>
            </a:xfrm>
            <a:prstGeom prst="rect">
              <a:avLst/>
            </a:prstGeom>
            <a:noFill/>
            <a:ln w="28575">
              <a:solidFill>
                <a:srgbClr val="EB9527"/>
              </a:solidFill>
            </a:ln>
          </p:spPr>
          <p:txBody>
            <a:bodyPr wrap="square" anchor="ctr">
              <a:spAutoFit/>
            </a:bodyPr>
            <a:lstStyle/>
            <a:p>
              <a:pPr algn="ctr">
                <a:spcBef>
                  <a:spcPts val="600"/>
                </a:spcBef>
                <a:spcAft>
                  <a:spcPts val="600"/>
                </a:spcAft>
              </a:pPr>
              <a:r>
                <a:rPr lang="en-US" sz="1700" b="1">
                  <a:cs typeface="Arial"/>
                </a:rPr>
                <a:t>Page</a:t>
              </a:r>
            </a:p>
          </p:txBody>
        </p:sp>
        <p:sp>
          <p:nvSpPr>
            <p:cNvPr id="9" name="TextBox 8">
              <a:extLst>
                <a:ext uri="{FF2B5EF4-FFF2-40B4-BE49-F238E27FC236}">
                  <a16:creationId xmlns:a16="http://schemas.microsoft.com/office/drawing/2014/main" id="{252A45FB-77A8-1ACA-4C81-7B8DAD089973}"/>
                </a:ext>
              </a:extLst>
            </p:cNvPr>
            <p:cNvSpPr txBox="1"/>
            <p:nvPr/>
          </p:nvSpPr>
          <p:spPr>
            <a:xfrm>
              <a:off x="2991276" y="2952564"/>
              <a:ext cx="1097280" cy="353943"/>
            </a:xfrm>
            <a:prstGeom prst="rect">
              <a:avLst/>
            </a:prstGeom>
            <a:noFill/>
            <a:ln w="28575">
              <a:solidFill>
                <a:srgbClr val="5592DB"/>
              </a:solidFill>
            </a:ln>
          </p:spPr>
          <p:txBody>
            <a:bodyPr wrap="square" anchor="ctr">
              <a:spAutoFit/>
            </a:bodyPr>
            <a:lstStyle/>
            <a:p>
              <a:pPr algn="ctr">
                <a:spcBef>
                  <a:spcPts val="600"/>
                </a:spcBef>
                <a:spcAft>
                  <a:spcPts val="600"/>
                </a:spcAft>
              </a:pPr>
              <a:r>
                <a:rPr lang="en-US" sz="1700" b="1">
                  <a:cs typeface="Arial"/>
                </a:rPr>
                <a:t>Section</a:t>
              </a:r>
            </a:p>
          </p:txBody>
        </p:sp>
        <p:sp>
          <p:nvSpPr>
            <p:cNvPr id="10" name="TextBox 9">
              <a:extLst>
                <a:ext uri="{FF2B5EF4-FFF2-40B4-BE49-F238E27FC236}">
                  <a16:creationId xmlns:a16="http://schemas.microsoft.com/office/drawing/2014/main" id="{C0D6CC47-45A9-B9A0-2D0E-10347FEE0715}"/>
                </a:ext>
              </a:extLst>
            </p:cNvPr>
            <p:cNvSpPr txBox="1"/>
            <p:nvPr/>
          </p:nvSpPr>
          <p:spPr>
            <a:xfrm>
              <a:off x="2991276" y="3627899"/>
              <a:ext cx="1097280" cy="353943"/>
            </a:xfrm>
            <a:prstGeom prst="rect">
              <a:avLst/>
            </a:prstGeom>
            <a:noFill/>
            <a:ln w="28575">
              <a:solidFill>
                <a:srgbClr val="D60093"/>
              </a:solidFill>
            </a:ln>
          </p:spPr>
          <p:txBody>
            <a:bodyPr wrap="square" anchor="ctr">
              <a:spAutoFit/>
            </a:bodyPr>
            <a:lstStyle/>
            <a:p>
              <a:pPr algn="ctr">
                <a:spcBef>
                  <a:spcPts val="600"/>
                </a:spcBef>
                <a:spcAft>
                  <a:spcPts val="600"/>
                </a:spcAft>
              </a:pPr>
              <a:r>
                <a:rPr lang="en-US" sz="1700" b="1">
                  <a:cs typeface="Arial"/>
                </a:rPr>
                <a:t>App / Tile</a:t>
              </a:r>
            </a:p>
          </p:txBody>
        </p:sp>
        <p:sp>
          <p:nvSpPr>
            <p:cNvPr id="11" name="TextBox 10">
              <a:extLst>
                <a:ext uri="{FF2B5EF4-FFF2-40B4-BE49-F238E27FC236}">
                  <a16:creationId xmlns:a16="http://schemas.microsoft.com/office/drawing/2014/main" id="{990932DF-64E5-DD47-24AB-6E36063BED47}"/>
                </a:ext>
              </a:extLst>
            </p:cNvPr>
            <p:cNvSpPr txBox="1"/>
            <p:nvPr/>
          </p:nvSpPr>
          <p:spPr>
            <a:xfrm>
              <a:off x="9308592" y="1759245"/>
              <a:ext cx="1426464" cy="222278"/>
            </a:xfrm>
            <a:prstGeom prst="rect">
              <a:avLst/>
            </a:prstGeom>
            <a:noFill/>
            <a:ln w="28575">
              <a:solidFill>
                <a:srgbClr val="16B58E"/>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sp>
          <p:nvSpPr>
            <p:cNvPr id="12" name="TextBox 11">
              <a:extLst>
                <a:ext uri="{FF2B5EF4-FFF2-40B4-BE49-F238E27FC236}">
                  <a16:creationId xmlns:a16="http://schemas.microsoft.com/office/drawing/2014/main" id="{59984434-47D8-EA5A-E1B7-B7FC56BBB374}"/>
                </a:ext>
              </a:extLst>
            </p:cNvPr>
            <p:cNvSpPr txBox="1"/>
            <p:nvPr/>
          </p:nvSpPr>
          <p:spPr>
            <a:xfrm>
              <a:off x="4432621" y="2029897"/>
              <a:ext cx="7428636" cy="2830791"/>
            </a:xfrm>
            <a:prstGeom prst="rect">
              <a:avLst/>
            </a:prstGeom>
            <a:noFill/>
            <a:ln w="28575">
              <a:solidFill>
                <a:srgbClr val="EB9527"/>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sp>
          <p:nvSpPr>
            <p:cNvPr id="13" name="TextBox 12">
              <a:extLst>
                <a:ext uri="{FF2B5EF4-FFF2-40B4-BE49-F238E27FC236}">
                  <a16:creationId xmlns:a16="http://schemas.microsoft.com/office/drawing/2014/main" id="{FE26484E-8300-6D90-3F98-BF59E97677C7}"/>
                </a:ext>
              </a:extLst>
            </p:cNvPr>
            <p:cNvSpPr txBox="1"/>
            <p:nvPr/>
          </p:nvSpPr>
          <p:spPr>
            <a:xfrm>
              <a:off x="4526183" y="2292910"/>
              <a:ext cx="4572097" cy="1446986"/>
            </a:xfrm>
            <a:prstGeom prst="rect">
              <a:avLst/>
            </a:prstGeom>
            <a:noFill/>
            <a:ln w="28575">
              <a:solidFill>
                <a:srgbClr val="5592DB"/>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sp>
          <p:nvSpPr>
            <p:cNvPr id="14" name="TextBox 13">
              <a:extLst>
                <a:ext uri="{FF2B5EF4-FFF2-40B4-BE49-F238E27FC236}">
                  <a16:creationId xmlns:a16="http://schemas.microsoft.com/office/drawing/2014/main" id="{02C48AED-694A-CD9C-801A-2DE72BC98863}"/>
                </a:ext>
              </a:extLst>
            </p:cNvPr>
            <p:cNvSpPr txBox="1"/>
            <p:nvPr/>
          </p:nvSpPr>
          <p:spPr>
            <a:xfrm>
              <a:off x="4599335" y="2576245"/>
              <a:ext cx="1078992" cy="1097280"/>
            </a:xfrm>
            <a:prstGeom prst="rect">
              <a:avLst/>
            </a:prstGeom>
            <a:noFill/>
            <a:ln w="28575">
              <a:solidFill>
                <a:srgbClr val="D60093"/>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cxnSp>
          <p:nvCxnSpPr>
            <p:cNvPr id="16" name="Straight Connector 15">
              <a:extLst>
                <a:ext uri="{FF2B5EF4-FFF2-40B4-BE49-F238E27FC236}">
                  <a16:creationId xmlns:a16="http://schemas.microsoft.com/office/drawing/2014/main" id="{9C49A1E5-2A46-CEBA-3115-10C34662612B}"/>
                </a:ext>
              </a:extLst>
            </p:cNvPr>
            <p:cNvCxnSpPr>
              <a:cxnSpLocks/>
              <a:stCxn id="5" idx="3"/>
            </p:cNvCxnSpPr>
            <p:nvPr/>
          </p:nvCxnSpPr>
          <p:spPr>
            <a:xfrm>
              <a:off x="4088556" y="1778866"/>
              <a:ext cx="5220036" cy="11910"/>
            </a:xfrm>
            <a:prstGeom prst="line">
              <a:avLst/>
            </a:prstGeom>
            <a:ln w="19050">
              <a:solidFill>
                <a:srgbClr val="16B58E"/>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38433F-8519-9A63-97C2-FD86DCD78306}"/>
                </a:ext>
              </a:extLst>
            </p:cNvPr>
            <p:cNvCxnSpPr>
              <a:cxnSpLocks/>
              <a:stCxn id="9" idx="3"/>
            </p:cNvCxnSpPr>
            <p:nvPr/>
          </p:nvCxnSpPr>
          <p:spPr>
            <a:xfrm flipV="1">
              <a:off x="4088556" y="3129534"/>
              <a:ext cx="510779" cy="2"/>
            </a:xfrm>
            <a:prstGeom prst="line">
              <a:avLst/>
            </a:prstGeom>
            <a:ln w="19050">
              <a:solidFill>
                <a:srgbClr val="5592DB"/>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C00E29C-2580-982A-EA2E-CCDB64004F6A}"/>
                </a:ext>
              </a:extLst>
            </p:cNvPr>
            <p:cNvCxnSpPr>
              <a:cxnSpLocks/>
              <a:stCxn id="10" idx="3"/>
            </p:cNvCxnSpPr>
            <p:nvPr/>
          </p:nvCxnSpPr>
          <p:spPr>
            <a:xfrm flipV="1">
              <a:off x="4088556" y="3664031"/>
              <a:ext cx="510779" cy="140840"/>
            </a:xfrm>
            <a:prstGeom prst="line">
              <a:avLst/>
            </a:prstGeom>
            <a:ln w="19050">
              <a:solidFill>
                <a:srgbClr val="D60093"/>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A4A18CA0-8EB6-9A42-615C-CB928A20662E}"/>
              </a:ext>
            </a:extLst>
          </p:cNvPr>
          <p:cNvSpPr txBox="1"/>
          <p:nvPr/>
        </p:nvSpPr>
        <p:spPr>
          <a:xfrm>
            <a:off x="0" y="6148634"/>
            <a:ext cx="6411433" cy="523220"/>
          </a:xfrm>
          <a:prstGeom prst="rect">
            <a:avLst/>
          </a:prstGeom>
          <a:noFill/>
        </p:spPr>
        <p:txBody>
          <a:bodyPr wrap="square">
            <a:spAutoFit/>
          </a:bodyPr>
          <a:lstStyle/>
          <a:p>
            <a:pPr>
              <a:spcBef>
                <a:spcPts val="600"/>
              </a:spcBef>
              <a:spcAft>
                <a:spcPts val="600"/>
              </a:spcAft>
            </a:pPr>
            <a:r>
              <a:rPr lang="en-US" sz="1400" i="1">
                <a:cs typeface="Arial"/>
              </a:rPr>
              <a:t>*Note: The visual example provided above is illustrative only. Your Launchpad may appear differently based on your role and can be customized individually.</a:t>
            </a:r>
          </a:p>
        </p:txBody>
      </p:sp>
      <p:sp>
        <p:nvSpPr>
          <p:cNvPr id="6" name="Slide Number Placeholder 5">
            <a:extLst>
              <a:ext uri="{FF2B5EF4-FFF2-40B4-BE49-F238E27FC236}">
                <a16:creationId xmlns:a16="http://schemas.microsoft.com/office/drawing/2014/main" id="{9DBAD714-7F80-FEF3-56A0-69E683FB25DD}"/>
              </a:ext>
            </a:extLst>
          </p:cNvPr>
          <p:cNvSpPr>
            <a:spLocks noGrp="1"/>
          </p:cNvSpPr>
          <p:nvPr>
            <p:ph type="sldNum" sz="quarter" idx="12"/>
          </p:nvPr>
        </p:nvSpPr>
        <p:spPr/>
        <p:txBody>
          <a:bodyPr/>
          <a:lstStyle/>
          <a:p>
            <a:fld id="{D74DC2E0-E28C-44A5-89B3-2B91385C7BB1}" type="slidenum">
              <a:rPr lang="en-US" smtClean="0"/>
              <a:t>18</a:t>
            </a:fld>
            <a:endParaRPr lang="en-US"/>
          </a:p>
        </p:txBody>
      </p:sp>
    </p:spTree>
    <p:extLst>
      <p:ext uri="{BB962C8B-B14F-4D97-AF65-F5344CB8AC3E}">
        <p14:creationId xmlns:p14="http://schemas.microsoft.com/office/powerpoint/2010/main" val="157972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Embedded Analytics</a:t>
            </a:r>
          </a:p>
        </p:txBody>
      </p:sp>
      <p:sp>
        <p:nvSpPr>
          <p:cNvPr id="14" name="Text Placeholder 2">
            <a:extLst>
              <a:ext uri="{FF2B5EF4-FFF2-40B4-BE49-F238E27FC236}">
                <a16:creationId xmlns:a16="http://schemas.microsoft.com/office/drawing/2014/main" id="{66C70CAE-8AD3-1023-3A81-FEB1BDE76C25}"/>
              </a:ext>
            </a:extLst>
          </p:cNvPr>
          <p:cNvSpPr txBox="1">
            <a:spLocks/>
          </p:cNvSpPr>
          <p:nvPr/>
        </p:nvSpPr>
        <p:spPr>
          <a:xfrm>
            <a:off x="700895" y="1157134"/>
            <a:ext cx="9721579" cy="693534"/>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200">
                <a:latin typeface="+mn-lt"/>
                <a:cs typeface="Arial"/>
              </a:rPr>
              <a:t>Key operational metrics appear directly on Fiori tiles, and users can click into operational reports to drill down and make decisions using real-time data.</a:t>
            </a:r>
            <a:endParaRPr lang="en-US" sz="2200">
              <a:latin typeface="+mn-lt"/>
            </a:endParaRPr>
          </a:p>
        </p:txBody>
      </p:sp>
      <p:grpSp>
        <p:nvGrpSpPr>
          <p:cNvPr id="3" name="Group 2" descr="Screenshots of the Fiori Launchpad">
            <a:extLst>
              <a:ext uri="{FF2B5EF4-FFF2-40B4-BE49-F238E27FC236}">
                <a16:creationId xmlns:a16="http://schemas.microsoft.com/office/drawing/2014/main" id="{A57D2A0D-605E-2DFD-2CC0-ADF03AB854C7}"/>
              </a:ext>
            </a:extLst>
          </p:cNvPr>
          <p:cNvGrpSpPr/>
          <p:nvPr/>
        </p:nvGrpSpPr>
        <p:grpSpPr>
          <a:xfrm>
            <a:off x="629496" y="1958658"/>
            <a:ext cx="10933008" cy="3815855"/>
            <a:chOff x="599733" y="1958658"/>
            <a:chExt cx="10933008" cy="3815855"/>
          </a:xfrm>
        </p:grpSpPr>
        <p:pic>
          <p:nvPicPr>
            <p:cNvPr id="1026" name="Picture 2" descr="SAP Fiori launchpad - home page">
              <a:extLst>
                <a:ext uri="{FF2B5EF4-FFF2-40B4-BE49-F238E27FC236}">
                  <a16:creationId xmlns:a16="http://schemas.microsoft.com/office/drawing/2014/main" id="{19FF30B2-9432-2E46-0504-84E2CD0798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17"/>
            <a:stretch/>
          </p:blipFill>
          <p:spPr bwMode="auto">
            <a:xfrm>
              <a:off x="599733" y="1958658"/>
              <a:ext cx="5790440" cy="3815855"/>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SAP S/4HANA Embedded Analytics: Overview in Kartenansicht">
              <a:extLst>
                <a:ext uri="{FF2B5EF4-FFF2-40B4-BE49-F238E27FC236}">
                  <a16:creationId xmlns:a16="http://schemas.microsoft.com/office/drawing/2014/main" id="{433F4486-9714-A03A-F81C-66113B0A5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188" y="2601849"/>
              <a:ext cx="6519553" cy="2705869"/>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E19D2891-D55B-1136-34DA-6A828ECB7636}"/>
              </a:ext>
            </a:extLst>
          </p:cNvPr>
          <p:cNvSpPr/>
          <p:nvPr/>
        </p:nvSpPr>
        <p:spPr>
          <a:xfrm>
            <a:off x="629497" y="5973936"/>
            <a:ext cx="10933008" cy="411480"/>
          </a:xfrm>
          <a:prstGeom prst="rect">
            <a:avLst/>
          </a:prstGeom>
          <a:solidFill>
            <a:srgbClr val="16B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To learn more about Fiori, watch this </a:t>
            </a:r>
            <a:r>
              <a:rPr lang="en-US" sz="2000" b="1">
                <a:solidFill>
                  <a:schemeClr val="tx1"/>
                </a:solidFill>
                <a:hlinkClick r:id="rId5">
                  <a:extLst>
                    <a:ext uri="{A12FA001-AC4F-418D-AE19-62706E023703}">
                      <ahyp:hlinkClr xmlns:ahyp="http://schemas.microsoft.com/office/drawing/2018/hyperlinkcolor" val="tx"/>
                    </a:ext>
                  </a:extLst>
                </a:hlinkClick>
              </a:rPr>
              <a:t>video</a:t>
            </a:r>
            <a:r>
              <a:rPr lang="en-US" sz="2000">
                <a:solidFill>
                  <a:schemeClr val="tx1"/>
                </a:solidFill>
              </a:rPr>
              <a:t>.</a:t>
            </a:r>
          </a:p>
        </p:txBody>
      </p:sp>
      <p:grpSp>
        <p:nvGrpSpPr>
          <p:cNvPr id="7" name="Group 6">
            <a:extLst>
              <a:ext uri="{FF2B5EF4-FFF2-40B4-BE49-F238E27FC236}">
                <a16:creationId xmlns:a16="http://schemas.microsoft.com/office/drawing/2014/main" id="{3CCB3341-1A9B-47C7-8202-83F92AE49FCE}"/>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8" name="Oval 7">
              <a:extLst>
                <a:ext uri="{FF2B5EF4-FFF2-40B4-BE49-F238E27FC236}">
                  <a16:creationId xmlns:a16="http://schemas.microsoft.com/office/drawing/2014/main" id="{06DEE13E-E7DC-7BC2-A958-4C088A698D32}"/>
                </a:ext>
              </a:extLst>
            </p:cNvPr>
            <p:cNvSpPr/>
            <p:nvPr/>
          </p:nvSpPr>
          <p:spPr>
            <a:xfrm>
              <a:off x="9928884" y="1222385"/>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1</a:t>
              </a:r>
            </a:p>
          </p:txBody>
        </p:sp>
        <p:sp>
          <p:nvSpPr>
            <p:cNvPr id="9" name="Oval 8">
              <a:extLst>
                <a:ext uri="{FF2B5EF4-FFF2-40B4-BE49-F238E27FC236}">
                  <a16:creationId xmlns:a16="http://schemas.microsoft.com/office/drawing/2014/main" id="{B3502738-FFA2-45BE-06EA-52E133ED9DA9}"/>
                </a:ext>
              </a:extLst>
            </p:cNvPr>
            <p:cNvSpPr/>
            <p:nvPr/>
          </p:nvSpPr>
          <p:spPr>
            <a:xfrm>
              <a:off x="10458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2</a:t>
              </a:r>
            </a:p>
          </p:txBody>
        </p:sp>
        <p:sp>
          <p:nvSpPr>
            <p:cNvPr id="10" name="Oval 9">
              <a:extLst>
                <a:ext uri="{FF2B5EF4-FFF2-40B4-BE49-F238E27FC236}">
                  <a16:creationId xmlns:a16="http://schemas.microsoft.com/office/drawing/2014/main" id="{893CBCF4-B353-AFB8-86CA-323CA30B8D41}"/>
                </a:ext>
              </a:extLst>
            </p:cNvPr>
            <p:cNvSpPr/>
            <p:nvPr/>
          </p:nvSpPr>
          <p:spPr>
            <a:xfrm>
              <a:off x="1098884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3</a:t>
              </a:r>
            </a:p>
          </p:txBody>
        </p:sp>
        <p:sp>
          <p:nvSpPr>
            <p:cNvPr id="11" name="Oval 10">
              <a:extLst>
                <a:ext uri="{FF2B5EF4-FFF2-40B4-BE49-F238E27FC236}">
                  <a16:creationId xmlns:a16="http://schemas.microsoft.com/office/drawing/2014/main" id="{FF193894-2DBC-2AB4-3835-BBE532D8EC9A}"/>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4</a:t>
              </a:r>
            </a:p>
          </p:txBody>
        </p:sp>
      </p:grpSp>
      <p:sp>
        <p:nvSpPr>
          <p:cNvPr id="4" name="Slide Number Placeholder 3">
            <a:extLst>
              <a:ext uri="{FF2B5EF4-FFF2-40B4-BE49-F238E27FC236}">
                <a16:creationId xmlns:a16="http://schemas.microsoft.com/office/drawing/2014/main" id="{ED406BAD-2BA5-FC19-47B6-3094849B12DE}"/>
              </a:ext>
            </a:extLst>
          </p:cNvPr>
          <p:cNvSpPr>
            <a:spLocks noGrp="1"/>
          </p:cNvSpPr>
          <p:nvPr>
            <p:ph type="sldNum" sz="quarter" idx="12"/>
          </p:nvPr>
        </p:nvSpPr>
        <p:spPr/>
        <p:txBody>
          <a:bodyPr/>
          <a:lstStyle/>
          <a:p>
            <a:fld id="{D74DC2E0-E28C-44A5-89B3-2B91385C7BB1}" type="slidenum">
              <a:rPr lang="en-US" smtClean="0"/>
              <a:t>19</a:t>
            </a:fld>
            <a:endParaRPr lang="en-US"/>
          </a:p>
        </p:txBody>
      </p:sp>
    </p:spTree>
    <p:extLst>
      <p:ext uri="{BB962C8B-B14F-4D97-AF65-F5344CB8AC3E}">
        <p14:creationId xmlns:p14="http://schemas.microsoft.com/office/powerpoint/2010/main" val="106035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C53914E9-071F-4434-B7DE-E276F68C2433}"/>
              </a:ext>
            </a:extLst>
          </p:cNvPr>
          <p:cNvSpPr txBox="1">
            <a:spLocks noGrp="1"/>
          </p:cNvSpPr>
          <p:nvPr>
            <p:ph type="title" idx="4294967295"/>
          </p:nvPr>
        </p:nvSpPr>
        <p:spPr>
          <a:xfrm>
            <a:off x="786864" y="1304665"/>
            <a:ext cx="764879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Welcome from the FMS Deputy Director</a:t>
            </a:r>
          </a:p>
        </p:txBody>
      </p:sp>
      <p:sp>
        <p:nvSpPr>
          <p:cNvPr id="4" name="TextBox 3">
            <a:extLst>
              <a:ext uri="{FF2B5EF4-FFF2-40B4-BE49-F238E27FC236}">
                <a16:creationId xmlns:a16="http://schemas.microsoft.com/office/drawing/2014/main" id="{DDA895D7-0221-4E19-9DD0-8D3C98B77DEE}"/>
              </a:ext>
            </a:extLst>
          </p:cNvPr>
          <p:cNvSpPr txBox="1"/>
          <p:nvPr/>
        </p:nvSpPr>
        <p:spPr>
          <a:xfrm flipH="1">
            <a:off x="786864" y="2181961"/>
            <a:ext cx="710472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Welcome to the Financial Management Services’ 2024 Financial Training Forum (FTF).  We are excited to offer another training opportunity, continuing to meet our customers’ needs while leveraging the flexibilities associated with virtual training.  The trainers are subject matter experts in various areas of financial management-related processes and FMMI Intelligent Enterprise Transformation (FIET).  We look forward to your interaction and feedback throughout the next two weeks so we can continue to serve you in achieving the USDA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Linda Connolly, Deputy Director</a:t>
            </a:r>
          </a:p>
        </p:txBody>
      </p:sp>
      <p:sp>
        <p:nvSpPr>
          <p:cNvPr id="2" name="Rectangle 1">
            <a:extLst>
              <a:ext uri="{FF2B5EF4-FFF2-40B4-BE49-F238E27FC236}">
                <a16:creationId xmlns:a16="http://schemas.microsoft.com/office/drawing/2014/main" id="{4823B3A7-D41D-43F4-9BBF-1779A3DE4482}"/>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75000"/>
                  </a:srgb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00F6CF42-3601-81BE-C01F-D148DAC272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86750" y="985421"/>
            <a:ext cx="5005250" cy="5870957"/>
          </a:xfrm>
          <a:prstGeom prst="rect">
            <a:avLst/>
          </a:prstGeom>
        </p:spPr>
      </p:pic>
    </p:spTree>
    <p:extLst>
      <p:ext uri="{BB962C8B-B14F-4D97-AF65-F5344CB8AC3E}">
        <p14:creationId xmlns:p14="http://schemas.microsoft.com/office/powerpoint/2010/main" val="147912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Simplified Data Model</a:t>
            </a:r>
          </a:p>
        </p:txBody>
      </p:sp>
      <p:sp>
        <p:nvSpPr>
          <p:cNvPr id="10" name="Text Placeholder 2">
            <a:extLst>
              <a:ext uri="{FF2B5EF4-FFF2-40B4-BE49-F238E27FC236}">
                <a16:creationId xmlns:a16="http://schemas.microsoft.com/office/drawing/2014/main" id="{B62D4ACF-B4CF-5C24-5C41-48DC42ABAFCA}"/>
              </a:ext>
            </a:extLst>
          </p:cNvPr>
          <p:cNvSpPr txBox="1">
            <a:spLocks/>
          </p:cNvSpPr>
          <p:nvPr/>
        </p:nvSpPr>
        <p:spPr>
          <a:xfrm>
            <a:off x="336821" y="1273996"/>
            <a:ext cx="9519283" cy="693534"/>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200">
                <a:latin typeface="+mn-lt"/>
                <a:cs typeface="Arial"/>
              </a:rPr>
              <a:t>The upgrade to S/4HANA will combine data tables into a single Universal Journal to improve performance and data accuracy.</a:t>
            </a:r>
          </a:p>
        </p:txBody>
      </p:sp>
      <p:sp>
        <p:nvSpPr>
          <p:cNvPr id="5" name="TextBox 4">
            <a:extLst>
              <a:ext uri="{FF2B5EF4-FFF2-40B4-BE49-F238E27FC236}">
                <a16:creationId xmlns:a16="http://schemas.microsoft.com/office/drawing/2014/main" id="{7FC2DDFF-2F43-A008-6A01-BDDCFF65DE3E}"/>
              </a:ext>
            </a:extLst>
          </p:cNvPr>
          <p:cNvSpPr txBox="1"/>
          <p:nvPr/>
        </p:nvSpPr>
        <p:spPr>
          <a:xfrm>
            <a:off x="336821" y="1967530"/>
            <a:ext cx="11528322" cy="769441"/>
          </a:xfrm>
          <a:prstGeom prst="rect">
            <a:avLst/>
          </a:prstGeom>
          <a:noFill/>
        </p:spPr>
        <p:txBody>
          <a:bodyPr wrap="square">
            <a:spAutoFit/>
          </a:bodyPr>
          <a:lstStyle/>
          <a:p>
            <a:pPr marR="0" lvl="0" algn="l">
              <a:lnSpc>
                <a:spcPct val="100000"/>
              </a:lnSpc>
              <a:spcBef>
                <a:spcPts val="600"/>
              </a:spcBef>
              <a:spcAft>
                <a:spcPts val="600"/>
              </a:spcAft>
            </a:pPr>
            <a:r>
              <a:rPr lang="en-US" sz="2200"/>
              <a:t>This will also combine ledgers, thus simplifying the data model and improving system performance and data accuracy.</a:t>
            </a:r>
          </a:p>
        </p:txBody>
      </p:sp>
      <p:sp>
        <p:nvSpPr>
          <p:cNvPr id="4" name="TextBox 3">
            <a:extLst>
              <a:ext uri="{FF2B5EF4-FFF2-40B4-BE49-F238E27FC236}">
                <a16:creationId xmlns:a16="http://schemas.microsoft.com/office/drawing/2014/main" id="{55027C8B-40AF-D891-24CA-FA4308ABA809}"/>
              </a:ext>
            </a:extLst>
          </p:cNvPr>
          <p:cNvSpPr txBox="1"/>
          <p:nvPr/>
        </p:nvSpPr>
        <p:spPr>
          <a:xfrm>
            <a:off x="336821" y="2798552"/>
            <a:ext cx="5477359" cy="2585323"/>
          </a:xfrm>
          <a:prstGeom prst="rect">
            <a:avLst/>
          </a:prstGeom>
          <a:noFill/>
        </p:spPr>
        <p:txBody>
          <a:bodyPr wrap="square">
            <a:spAutoFit/>
          </a:bodyPr>
          <a:lstStyle/>
          <a:p>
            <a:pPr marR="0" lvl="0" algn="l">
              <a:lnSpc>
                <a:spcPct val="100000"/>
              </a:lnSpc>
              <a:spcBef>
                <a:spcPts val="600"/>
              </a:spcBef>
              <a:spcAft>
                <a:spcPts val="600"/>
              </a:spcAft>
            </a:pPr>
            <a:r>
              <a:rPr lang="en-US" sz="2200"/>
              <a:t>Benefits of this change include:</a:t>
            </a:r>
          </a:p>
          <a:p>
            <a:pPr marL="342900" marR="0" lvl="0" indent="-342900" algn="l">
              <a:lnSpc>
                <a:spcPct val="100000"/>
              </a:lnSpc>
              <a:spcBef>
                <a:spcPts val="600"/>
              </a:spcBef>
              <a:spcAft>
                <a:spcPts val="600"/>
              </a:spcAft>
              <a:buFont typeface="Arial" panose="020B0604020202020204" pitchFamily="34" charset="0"/>
              <a:buChar char="•"/>
            </a:pPr>
            <a:r>
              <a:rPr lang="en-US" sz="2200"/>
              <a:t>Eliminating redundant data</a:t>
            </a:r>
          </a:p>
          <a:p>
            <a:pPr marL="342900" marR="0" lvl="0" indent="-342900" algn="l">
              <a:lnSpc>
                <a:spcPct val="100000"/>
              </a:lnSpc>
              <a:spcBef>
                <a:spcPts val="600"/>
              </a:spcBef>
              <a:spcAft>
                <a:spcPts val="600"/>
              </a:spcAft>
              <a:buFont typeface="Arial" panose="020B0604020202020204" pitchFamily="34" charset="0"/>
              <a:buChar char="•"/>
            </a:pPr>
            <a:r>
              <a:rPr lang="en-US" sz="2200"/>
              <a:t>Reducing database size, improving performance</a:t>
            </a:r>
          </a:p>
          <a:p>
            <a:pPr marL="342900" marR="0" lvl="0" indent="-342900" algn="l">
              <a:lnSpc>
                <a:spcPct val="100000"/>
              </a:lnSpc>
              <a:spcBef>
                <a:spcPts val="600"/>
              </a:spcBef>
              <a:spcAft>
                <a:spcPts val="600"/>
              </a:spcAft>
              <a:buFont typeface="Arial" panose="020B0604020202020204" pitchFamily="34" charset="0"/>
              <a:buChar char="•"/>
            </a:pPr>
            <a:r>
              <a:rPr lang="en-US" sz="2200"/>
              <a:t>Introducing a single source of information in the Universal Journal</a:t>
            </a:r>
          </a:p>
        </p:txBody>
      </p:sp>
      <p:grpSp>
        <p:nvGrpSpPr>
          <p:cNvPr id="3" name="Group 2">
            <a:extLst>
              <a:ext uri="{FF2B5EF4-FFF2-40B4-BE49-F238E27FC236}">
                <a16:creationId xmlns:a16="http://schemas.microsoft.com/office/drawing/2014/main" id="{214B205D-6F75-B4DD-90B2-72D6996F0F7F}"/>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6" name="Oval 5">
              <a:extLst>
                <a:ext uri="{FF2B5EF4-FFF2-40B4-BE49-F238E27FC236}">
                  <a16:creationId xmlns:a16="http://schemas.microsoft.com/office/drawing/2014/main" id="{6582E0CA-09D1-74A9-45A5-02670ABF1C9F}"/>
                </a:ext>
              </a:extLst>
            </p:cNvPr>
            <p:cNvSpPr/>
            <p:nvPr/>
          </p:nvSpPr>
          <p:spPr>
            <a:xfrm>
              <a:off x="992888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1</a:t>
              </a:r>
            </a:p>
          </p:txBody>
        </p:sp>
        <p:sp>
          <p:nvSpPr>
            <p:cNvPr id="7" name="Oval 6">
              <a:extLst>
                <a:ext uri="{FF2B5EF4-FFF2-40B4-BE49-F238E27FC236}">
                  <a16:creationId xmlns:a16="http://schemas.microsoft.com/office/drawing/2014/main" id="{25898575-0792-0A95-62BC-D70995E40370}"/>
                </a:ext>
              </a:extLst>
            </p:cNvPr>
            <p:cNvSpPr/>
            <p:nvPr/>
          </p:nvSpPr>
          <p:spPr>
            <a:xfrm>
              <a:off x="10458864" y="1222385"/>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2</a:t>
              </a:r>
            </a:p>
          </p:txBody>
        </p:sp>
        <p:sp>
          <p:nvSpPr>
            <p:cNvPr id="8" name="Oval 7">
              <a:extLst>
                <a:ext uri="{FF2B5EF4-FFF2-40B4-BE49-F238E27FC236}">
                  <a16:creationId xmlns:a16="http://schemas.microsoft.com/office/drawing/2014/main" id="{98D25B14-7ACB-3ED7-1128-D33B5E4EA38C}"/>
                </a:ext>
              </a:extLst>
            </p:cNvPr>
            <p:cNvSpPr/>
            <p:nvPr/>
          </p:nvSpPr>
          <p:spPr>
            <a:xfrm>
              <a:off x="1098884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3</a:t>
              </a:r>
            </a:p>
          </p:txBody>
        </p:sp>
        <p:sp>
          <p:nvSpPr>
            <p:cNvPr id="9" name="Oval 8">
              <a:extLst>
                <a:ext uri="{FF2B5EF4-FFF2-40B4-BE49-F238E27FC236}">
                  <a16:creationId xmlns:a16="http://schemas.microsoft.com/office/drawing/2014/main" id="{CF188BB2-125A-C83C-B573-D5860C50BA77}"/>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4</a:t>
              </a:r>
            </a:p>
          </p:txBody>
        </p:sp>
      </p:grpSp>
      <p:sp>
        <p:nvSpPr>
          <p:cNvPr id="21" name="Rectangle 20">
            <a:extLst>
              <a:ext uri="{FF2B5EF4-FFF2-40B4-BE49-F238E27FC236}">
                <a16:creationId xmlns:a16="http://schemas.microsoft.com/office/drawing/2014/main" id="{D017B3FE-80DF-7295-651F-5FFB8B67E757}"/>
              </a:ext>
            </a:extLst>
          </p:cNvPr>
          <p:cNvSpPr/>
          <p:nvPr/>
        </p:nvSpPr>
        <p:spPr>
          <a:xfrm>
            <a:off x="6096000" y="2747110"/>
            <a:ext cx="1426030" cy="48403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ea typeface="+mn-ea"/>
                <a:cs typeface="+mn-cs"/>
              </a:rPr>
              <a:t>SAP ECC</a:t>
            </a:r>
          </a:p>
        </p:txBody>
      </p:sp>
      <p:sp>
        <p:nvSpPr>
          <p:cNvPr id="22" name="Rectangle: Rounded Corners 21">
            <a:extLst>
              <a:ext uri="{FF2B5EF4-FFF2-40B4-BE49-F238E27FC236}">
                <a16:creationId xmlns:a16="http://schemas.microsoft.com/office/drawing/2014/main" id="{F5137195-9CC4-6A78-838F-9C8BBC952E45}"/>
              </a:ext>
            </a:extLst>
          </p:cNvPr>
          <p:cNvSpPr/>
          <p:nvPr/>
        </p:nvSpPr>
        <p:spPr>
          <a:xfrm>
            <a:off x="6206171" y="3591474"/>
            <a:ext cx="1709057" cy="693534"/>
          </a:xfrm>
          <a:prstGeom prst="roundRect">
            <a:avLst/>
          </a:prstGeom>
          <a:solidFill>
            <a:srgbClr val="112E50">
              <a:lumMod val="10000"/>
              <a:lumOff val="9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ea typeface="+mn-ea"/>
                <a:cs typeface="+mn-cs"/>
              </a:rPr>
              <a:t>General Ledger</a:t>
            </a:r>
          </a:p>
        </p:txBody>
      </p:sp>
      <p:sp>
        <p:nvSpPr>
          <p:cNvPr id="24" name="Rectangle: Rounded Corners 23">
            <a:extLst>
              <a:ext uri="{FF2B5EF4-FFF2-40B4-BE49-F238E27FC236}">
                <a16:creationId xmlns:a16="http://schemas.microsoft.com/office/drawing/2014/main" id="{8EDC1382-09BA-A419-EE6F-10D9956789A9}"/>
              </a:ext>
            </a:extLst>
          </p:cNvPr>
          <p:cNvSpPr/>
          <p:nvPr/>
        </p:nvSpPr>
        <p:spPr>
          <a:xfrm>
            <a:off x="6206170" y="4506814"/>
            <a:ext cx="1709057" cy="693534"/>
          </a:xfrm>
          <a:prstGeom prst="roundRect">
            <a:avLst/>
          </a:prstGeom>
          <a:solidFill>
            <a:srgbClr val="112E50">
              <a:lumMod val="10000"/>
              <a:lumOff val="9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ea typeface="+mn-ea"/>
                <a:cs typeface="+mn-cs"/>
              </a:rPr>
              <a:t>Controlling</a:t>
            </a:r>
          </a:p>
        </p:txBody>
      </p:sp>
      <p:sp>
        <p:nvSpPr>
          <p:cNvPr id="25" name="Arrow: Chevron 24" descr="Arrow pointing from SAP ERP System to SAP S/4HANA">
            <a:extLst>
              <a:ext uri="{FF2B5EF4-FFF2-40B4-BE49-F238E27FC236}">
                <a16:creationId xmlns:a16="http://schemas.microsoft.com/office/drawing/2014/main" id="{7ADEFFC4-DADD-D691-0524-919D6CC9AD86}"/>
              </a:ext>
              <a:ext uri="{C183D7F6-B498-43B3-948B-1728B52AA6E4}">
                <adec:decorative xmlns:adec="http://schemas.microsoft.com/office/drawing/2017/decorative" val="0"/>
              </a:ext>
            </a:extLst>
          </p:cNvPr>
          <p:cNvSpPr/>
          <p:nvPr/>
        </p:nvSpPr>
        <p:spPr>
          <a:xfrm>
            <a:off x="8183775" y="3591474"/>
            <a:ext cx="490066" cy="1674237"/>
          </a:xfrm>
          <a:prstGeom prst="chevron">
            <a:avLst>
              <a:gd name="adj" fmla="val 80851"/>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ea typeface="+mn-ea"/>
              <a:cs typeface="+mn-cs"/>
            </a:endParaRPr>
          </a:p>
        </p:txBody>
      </p:sp>
      <p:sp>
        <p:nvSpPr>
          <p:cNvPr id="27" name="Rectangle 26">
            <a:extLst>
              <a:ext uri="{FF2B5EF4-FFF2-40B4-BE49-F238E27FC236}">
                <a16:creationId xmlns:a16="http://schemas.microsoft.com/office/drawing/2014/main" id="{FB662A53-F5A3-356D-887B-35674A9BAF2A}"/>
              </a:ext>
            </a:extLst>
          </p:cNvPr>
          <p:cNvSpPr/>
          <p:nvPr/>
        </p:nvSpPr>
        <p:spPr>
          <a:xfrm>
            <a:off x="8964425" y="2747110"/>
            <a:ext cx="1911571" cy="48403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ea typeface="+mn-ea"/>
                <a:cs typeface="+mn-cs"/>
              </a:rPr>
              <a:t>SAP S/4HANA</a:t>
            </a:r>
          </a:p>
        </p:txBody>
      </p:sp>
      <p:sp>
        <p:nvSpPr>
          <p:cNvPr id="29" name="Rectangle 28">
            <a:extLst>
              <a:ext uri="{FF2B5EF4-FFF2-40B4-BE49-F238E27FC236}">
                <a16:creationId xmlns:a16="http://schemas.microsoft.com/office/drawing/2014/main" id="{BFA526E7-6304-2481-A282-5671741CEC81}"/>
              </a:ext>
            </a:extLst>
          </p:cNvPr>
          <p:cNvSpPr/>
          <p:nvPr/>
        </p:nvSpPr>
        <p:spPr>
          <a:xfrm>
            <a:off x="8964425" y="3221569"/>
            <a:ext cx="2407651" cy="2414046"/>
          </a:xfrm>
          <a:prstGeom prst="rect">
            <a:avLst/>
          </a:prstGeom>
          <a:noFill/>
          <a:ln w="38100" cap="flat" cmpd="sng" algn="ctr">
            <a:solidFill>
              <a:srgbClr val="FFFFFF">
                <a:lumMod val="85000"/>
              </a:srgbClr>
            </a:solidFill>
            <a:prstDash val="sysDash"/>
            <a:miter lim="800000"/>
            <a:extLst>
              <a:ext uri="{C807C97D-BFC1-408E-A445-0C87EB9F89A2}">
                <ask:lineSketchStyleProps xmlns:ask="http://schemas.microsoft.com/office/drawing/2018/sketchyshapes" sd="274806276">
                  <a:custGeom>
                    <a:avLst/>
                    <a:gdLst>
                      <a:gd name="connsiteX0" fmla="*/ 0 w 4308178"/>
                      <a:gd name="connsiteY0" fmla="*/ 0 h 2890148"/>
                      <a:gd name="connsiteX1" fmla="*/ 658536 w 4308178"/>
                      <a:gd name="connsiteY1" fmla="*/ 0 h 2890148"/>
                      <a:gd name="connsiteX2" fmla="*/ 1230908 w 4308178"/>
                      <a:gd name="connsiteY2" fmla="*/ 0 h 2890148"/>
                      <a:gd name="connsiteX3" fmla="*/ 1760198 w 4308178"/>
                      <a:gd name="connsiteY3" fmla="*/ 0 h 2890148"/>
                      <a:gd name="connsiteX4" fmla="*/ 2418734 w 4308178"/>
                      <a:gd name="connsiteY4" fmla="*/ 0 h 2890148"/>
                      <a:gd name="connsiteX5" fmla="*/ 3077270 w 4308178"/>
                      <a:gd name="connsiteY5" fmla="*/ 0 h 2890148"/>
                      <a:gd name="connsiteX6" fmla="*/ 3778888 w 4308178"/>
                      <a:gd name="connsiteY6" fmla="*/ 0 h 2890148"/>
                      <a:gd name="connsiteX7" fmla="*/ 4308178 w 4308178"/>
                      <a:gd name="connsiteY7" fmla="*/ 0 h 2890148"/>
                      <a:gd name="connsiteX8" fmla="*/ 4308178 w 4308178"/>
                      <a:gd name="connsiteY8" fmla="*/ 578030 h 2890148"/>
                      <a:gd name="connsiteX9" fmla="*/ 4308178 w 4308178"/>
                      <a:gd name="connsiteY9" fmla="*/ 1098256 h 2890148"/>
                      <a:gd name="connsiteX10" fmla="*/ 4308178 w 4308178"/>
                      <a:gd name="connsiteY10" fmla="*/ 1705187 h 2890148"/>
                      <a:gd name="connsiteX11" fmla="*/ 4308178 w 4308178"/>
                      <a:gd name="connsiteY11" fmla="*/ 2225414 h 2890148"/>
                      <a:gd name="connsiteX12" fmla="*/ 4308178 w 4308178"/>
                      <a:gd name="connsiteY12" fmla="*/ 2890148 h 2890148"/>
                      <a:gd name="connsiteX13" fmla="*/ 3778888 w 4308178"/>
                      <a:gd name="connsiteY13" fmla="*/ 2890148 h 2890148"/>
                      <a:gd name="connsiteX14" fmla="*/ 3206515 w 4308178"/>
                      <a:gd name="connsiteY14" fmla="*/ 2890148 h 2890148"/>
                      <a:gd name="connsiteX15" fmla="*/ 2591061 w 4308178"/>
                      <a:gd name="connsiteY15" fmla="*/ 2890148 h 2890148"/>
                      <a:gd name="connsiteX16" fmla="*/ 2018689 w 4308178"/>
                      <a:gd name="connsiteY16" fmla="*/ 2890148 h 2890148"/>
                      <a:gd name="connsiteX17" fmla="*/ 1489399 w 4308178"/>
                      <a:gd name="connsiteY17" fmla="*/ 2890148 h 2890148"/>
                      <a:gd name="connsiteX18" fmla="*/ 787781 w 4308178"/>
                      <a:gd name="connsiteY18" fmla="*/ 2890148 h 2890148"/>
                      <a:gd name="connsiteX19" fmla="*/ 0 w 4308178"/>
                      <a:gd name="connsiteY19" fmla="*/ 2890148 h 2890148"/>
                      <a:gd name="connsiteX20" fmla="*/ 0 w 4308178"/>
                      <a:gd name="connsiteY20" fmla="*/ 2312118 h 2890148"/>
                      <a:gd name="connsiteX21" fmla="*/ 0 w 4308178"/>
                      <a:gd name="connsiteY21" fmla="*/ 1705187 h 2890148"/>
                      <a:gd name="connsiteX22" fmla="*/ 0 w 4308178"/>
                      <a:gd name="connsiteY22" fmla="*/ 1098256 h 2890148"/>
                      <a:gd name="connsiteX23" fmla="*/ 0 w 4308178"/>
                      <a:gd name="connsiteY23" fmla="*/ 549128 h 2890148"/>
                      <a:gd name="connsiteX24" fmla="*/ 0 w 4308178"/>
                      <a:gd name="connsiteY24" fmla="*/ 0 h 28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08178" h="2890148" extrusionOk="0">
                        <a:moveTo>
                          <a:pt x="0" y="0"/>
                        </a:moveTo>
                        <a:cubicBezTo>
                          <a:pt x="178806" y="2017"/>
                          <a:pt x="469428" y="20483"/>
                          <a:pt x="658536" y="0"/>
                        </a:cubicBezTo>
                        <a:cubicBezTo>
                          <a:pt x="847644" y="-20483"/>
                          <a:pt x="1085083" y="-5692"/>
                          <a:pt x="1230908" y="0"/>
                        </a:cubicBezTo>
                        <a:cubicBezTo>
                          <a:pt x="1376733" y="5692"/>
                          <a:pt x="1615645" y="-9037"/>
                          <a:pt x="1760198" y="0"/>
                        </a:cubicBezTo>
                        <a:cubicBezTo>
                          <a:pt x="1904751" y="9037"/>
                          <a:pt x="2147449" y="-12117"/>
                          <a:pt x="2418734" y="0"/>
                        </a:cubicBezTo>
                        <a:cubicBezTo>
                          <a:pt x="2690019" y="12117"/>
                          <a:pt x="2942303" y="-23428"/>
                          <a:pt x="3077270" y="0"/>
                        </a:cubicBezTo>
                        <a:cubicBezTo>
                          <a:pt x="3212237" y="23428"/>
                          <a:pt x="3570365" y="21605"/>
                          <a:pt x="3778888" y="0"/>
                        </a:cubicBezTo>
                        <a:cubicBezTo>
                          <a:pt x="3987411" y="-21605"/>
                          <a:pt x="4162758" y="25303"/>
                          <a:pt x="4308178" y="0"/>
                        </a:cubicBezTo>
                        <a:cubicBezTo>
                          <a:pt x="4292154" y="240913"/>
                          <a:pt x="4325122" y="432995"/>
                          <a:pt x="4308178" y="578030"/>
                        </a:cubicBezTo>
                        <a:cubicBezTo>
                          <a:pt x="4291235" y="723065"/>
                          <a:pt x="4333492" y="862453"/>
                          <a:pt x="4308178" y="1098256"/>
                        </a:cubicBezTo>
                        <a:cubicBezTo>
                          <a:pt x="4282864" y="1334059"/>
                          <a:pt x="4325798" y="1496349"/>
                          <a:pt x="4308178" y="1705187"/>
                        </a:cubicBezTo>
                        <a:cubicBezTo>
                          <a:pt x="4290558" y="1914025"/>
                          <a:pt x="4313259" y="2087159"/>
                          <a:pt x="4308178" y="2225414"/>
                        </a:cubicBezTo>
                        <a:cubicBezTo>
                          <a:pt x="4303097" y="2363669"/>
                          <a:pt x="4305557" y="2667710"/>
                          <a:pt x="4308178" y="2890148"/>
                        </a:cubicBezTo>
                        <a:cubicBezTo>
                          <a:pt x="4054872" y="2873431"/>
                          <a:pt x="3957061" y="2877315"/>
                          <a:pt x="3778888" y="2890148"/>
                        </a:cubicBezTo>
                        <a:cubicBezTo>
                          <a:pt x="3600715" y="2902982"/>
                          <a:pt x="3439625" y="2871736"/>
                          <a:pt x="3206515" y="2890148"/>
                        </a:cubicBezTo>
                        <a:cubicBezTo>
                          <a:pt x="2973405" y="2908560"/>
                          <a:pt x="2857226" y="2884093"/>
                          <a:pt x="2591061" y="2890148"/>
                        </a:cubicBezTo>
                        <a:cubicBezTo>
                          <a:pt x="2324896" y="2896203"/>
                          <a:pt x="2283965" y="2912699"/>
                          <a:pt x="2018689" y="2890148"/>
                        </a:cubicBezTo>
                        <a:cubicBezTo>
                          <a:pt x="1753413" y="2867597"/>
                          <a:pt x="1655507" y="2908252"/>
                          <a:pt x="1489399" y="2890148"/>
                        </a:cubicBezTo>
                        <a:cubicBezTo>
                          <a:pt x="1323291" y="2872045"/>
                          <a:pt x="1021850" y="2910271"/>
                          <a:pt x="787781" y="2890148"/>
                        </a:cubicBezTo>
                        <a:cubicBezTo>
                          <a:pt x="553712" y="2870025"/>
                          <a:pt x="164007" y="2854629"/>
                          <a:pt x="0" y="2890148"/>
                        </a:cubicBezTo>
                        <a:cubicBezTo>
                          <a:pt x="27386" y="2637179"/>
                          <a:pt x="1140" y="2584238"/>
                          <a:pt x="0" y="2312118"/>
                        </a:cubicBezTo>
                        <a:cubicBezTo>
                          <a:pt x="-1140" y="2039998"/>
                          <a:pt x="-3759" y="1901910"/>
                          <a:pt x="0" y="1705187"/>
                        </a:cubicBezTo>
                        <a:cubicBezTo>
                          <a:pt x="3759" y="1508464"/>
                          <a:pt x="-1190" y="1356448"/>
                          <a:pt x="0" y="1098256"/>
                        </a:cubicBezTo>
                        <a:cubicBezTo>
                          <a:pt x="1190" y="840064"/>
                          <a:pt x="-21214" y="792815"/>
                          <a:pt x="0" y="549128"/>
                        </a:cubicBezTo>
                        <a:cubicBezTo>
                          <a:pt x="21214" y="305441"/>
                          <a:pt x="11916" y="210501"/>
                          <a:pt x="0" y="0"/>
                        </a:cubicBezTo>
                        <a:close/>
                      </a:path>
                    </a:pathLst>
                  </a:custGeom>
                  <ask:type>
                    <ask:lineSketchNone/>
                  </ask:type>
                </ask:lineSketchStyleProps>
              </a:ext>
            </a:extLst>
          </a:ln>
          <a:effectLst/>
        </p:spPr>
        <p:txBody>
          <a:bodyPr lIns="137160" tIns="9144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ea typeface="+mn-ea"/>
                <a:cs typeface="+mn-cs"/>
              </a:rPr>
              <a:t>Universal Journal</a:t>
            </a:r>
          </a:p>
        </p:txBody>
      </p:sp>
      <p:sp>
        <p:nvSpPr>
          <p:cNvPr id="32" name="Rectangle: Rounded Corners 31">
            <a:extLst>
              <a:ext uri="{FF2B5EF4-FFF2-40B4-BE49-F238E27FC236}">
                <a16:creationId xmlns:a16="http://schemas.microsoft.com/office/drawing/2014/main" id="{81B9772F-CCCF-7FE1-8F0F-1424DB6F907C}"/>
              </a:ext>
            </a:extLst>
          </p:cNvPr>
          <p:cNvSpPr/>
          <p:nvPr/>
        </p:nvSpPr>
        <p:spPr>
          <a:xfrm>
            <a:off x="9313722" y="3754709"/>
            <a:ext cx="1709057" cy="693534"/>
          </a:xfrm>
          <a:prstGeom prst="roundRect">
            <a:avLst/>
          </a:prstGeom>
          <a:solidFill>
            <a:srgbClr val="112E50">
              <a:lumMod val="10000"/>
              <a:lumOff val="9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ea typeface="+mn-ea"/>
                <a:cs typeface="+mn-cs"/>
              </a:rPr>
              <a:t>General Ledger</a:t>
            </a:r>
          </a:p>
        </p:txBody>
      </p:sp>
      <p:sp>
        <p:nvSpPr>
          <p:cNvPr id="34" name="Rectangle: Rounded Corners 33">
            <a:extLst>
              <a:ext uri="{FF2B5EF4-FFF2-40B4-BE49-F238E27FC236}">
                <a16:creationId xmlns:a16="http://schemas.microsoft.com/office/drawing/2014/main" id="{8C3DBB7C-96FF-1B19-D556-243B7E8EAF9D}"/>
              </a:ext>
            </a:extLst>
          </p:cNvPr>
          <p:cNvSpPr/>
          <p:nvPr/>
        </p:nvSpPr>
        <p:spPr>
          <a:xfrm>
            <a:off x="9313722" y="4670049"/>
            <a:ext cx="1709057" cy="693534"/>
          </a:xfrm>
          <a:prstGeom prst="roundRect">
            <a:avLst/>
          </a:prstGeom>
          <a:solidFill>
            <a:srgbClr val="112E50">
              <a:lumMod val="10000"/>
              <a:lumOff val="9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ea typeface="+mn-ea"/>
                <a:cs typeface="+mn-cs"/>
              </a:rPr>
              <a:t>Controlling</a:t>
            </a:r>
          </a:p>
        </p:txBody>
      </p:sp>
      <p:sp>
        <p:nvSpPr>
          <p:cNvPr id="36" name="Slide Number Placeholder 35">
            <a:extLst>
              <a:ext uri="{FF2B5EF4-FFF2-40B4-BE49-F238E27FC236}">
                <a16:creationId xmlns:a16="http://schemas.microsoft.com/office/drawing/2014/main" id="{B02325B1-80B9-0278-9EC0-73D91206FFDA}"/>
              </a:ext>
            </a:extLst>
          </p:cNvPr>
          <p:cNvSpPr>
            <a:spLocks noGrp="1"/>
          </p:cNvSpPr>
          <p:nvPr>
            <p:ph type="sldNum" sz="quarter" idx="12"/>
          </p:nvPr>
        </p:nvSpPr>
        <p:spPr/>
        <p:txBody>
          <a:bodyPr/>
          <a:lstStyle/>
          <a:p>
            <a:fld id="{D74DC2E0-E28C-44A5-89B3-2B91385C7BB1}" type="slidenum">
              <a:rPr lang="en-US" smtClean="0"/>
              <a:t>20</a:t>
            </a:fld>
            <a:endParaRPr lang="en-US"/>
          </a:p>
        </p:txBody>
      </p:sp>
    </p:spTree>
    <p:extLst>
      <p:ext uri="{BB962C8B-B14F-4D97-AF65-F5344CB8AC3E}">
        <p14:creationId xmlns:p14="http://schemas.microsoft.com/office/powerpoint/2010/main" val="292524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Business Partner Records</a:t>
            </a:r>
          </a:p>
        </p:txBody>
      </p:sp>
      <p:sp>
        <p:nvSpPr>
          <p:cNvPr id="3" name="Text Placeholder 2">
            <a:extLst>
              <a:ext uri="{FF2B5EF4-FFF2-40B4-BE49-F238E27FC236}">
                <a16:creationId xmlns:a16="http://schemas.microsoft.com/office/drawing/2014/main" id="{A02E87E9-6178-5E01-FA09-094C01636771}"/>
              </a:ext>
            </a:extLst>
          </p:cNvPr>
          <p:cNvSpPr txBox="1">
            <a:spLocks/>
          </p:cNvSpPr>
          <p:nvPr/>
        </p:nvSpPr>
        <p:spPr>
          <a:xfrm>
            <a:off x="583061" y="1239252"/>
            <a:ext cx="9016271" cy="1505749"/>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200">
                <a:latin typeface="+mn-lt"/>
                <a:cs typeface="Arial"/>
              </a:rPr>
              <a:t>The launch of S/4HANA will introduce Business Partner (BP) records to FMMI. Business Partner records will serve as an umbrella that captures data for all customers and vendors.</a:t>
            </a:r>
          </a:p>
          <a:p>
            <a:pPr marL="0" indent="0">
              <a:spcBef>
                <a:spcPts val="600"/>
              </a:spcBef>
              <a:spcAft>
                <a:spcPts val="600"/>
              </a:spcAft>
              <a:buNone/>
            </a:pPr>
            <a:endParaRPr lang="en-US" sz="2200">
              <a:latin typeface="+mn-lt"/>
              <a:cs typeface="Arial"/>
            </a:endParaRPr>
          </a:p>
          <a:p>
            <a:pPr marL="0" indent="0">
              <a:spcBef>
                <a:spcPts val="600"/>
              </a:spcBef>
              <a:spcAft>
                <a:spcPts val="600"/>
              </a:spcAft>
              <a:buNone/>
            </a:pPr>
            <a:endParaRPr lang="en-US" sz="2200">
              <a:latin typeface="+mn-lt"/>
              <a:cs typeface="Arial"/>
            </a:endParaRPr>
          </a:p>
          <a:p>
            <a:pPr marL="0" indent="0">
              <a:spcBef>
                <a:spcPts val="600"/>
              </a:spcBef>
              <a:spcAft>
                <a:spcPts val="600"/>
              </a:spcAft>
              <a:buNone/>
            </a:pPr>
            <a:endParaRPr lang="en-US" sz="2200">
              <a:latin typeface="+mn-lt"/>
              <a:cs typeface="Arial"/>
            </a:endParaRPr>
          </a:p>
        </p:txBody>
      </p:sp>
      <p:grpSp>
        <p:nvGrpSpPr>
          <p:cNvPr id="15" name="Group 14">
            <a:extLst>
              <a:ext uri="{FF2B5EF4-FFF2-40B4-BE49-F238E27FC236}">
                <a16:creationId xmlns:a16="http://schemas.microsoft.com/office/drawing/2014/main" id="{7FCF1354-97F4-60FD-8CE4-9991735B94B1}"/>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16" name="Oval 15">
              <a:extLst>
                <a:ext uri="{FF2B5EF4-FFF2-40B4-BE49-F238E27FC236}">
                  <a16:creationId xmlns:a16="http://schemas.microsoft.com/office/drawing/2014/main" id="{7C97812A-78DF-5680-EFB6-7CE2E9748C5B}"/>
                </a:ext>
              </a:extLst>
            </p:cNvPr>
            <p:cNvSpPr/>
            <p:nvPr/>
          </p:nvSpPr>
          <p:spPr>
            <a:xfrm>
              <a:off x="992888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1</a:t>
              </a:r>
            </a:p>
          </p:txBody>
        </p:sp>
        <p:sp>
          <p:nvSpPr>
            <p:cNvPr id="17" name="Oval 16">
              <a:extLst>
                <a:ext uri="{FF2B5EF4-FFF2-40B4-BE49-F238E27FC236}">
                  <a16:creationId xmlns:a16="http://schemas.microsoft.com/office/drawing/2014/main" id="{73834663-9F0F-AA55-D01C-0ABE25470D08}"/>
                </a:ext>
              </a:extLst>
            </p:cNvPr>
            <p:cNvSpPr/>
            <p:nvPr/>
          </p:nvSpPr>
          <p:spPr>
            <a:xfrm>
              <a:off x="10458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2</a:t>
              </a:r>
            </a:p>
          </p:txBody>
        </p:sp>
        <p:sp>
          <p:nvSpPr>
            <p:cNvPr id="18" name="Oval 17">
              <a:extLst>
                <a:ext uri="{FF2B5EF4-FFF2-40B4-BE49-F238E27FC236}">
                  <a16:creationId xmlns:a16="http://schemas.microsoft.com/office/drawing/2014/main" id="{4D9D84B5-F326-D538-4425-FC91E6BD86C1}"/>
                </a:ext>
              </a:extLst>
            </p:cNvPr>
            <p:cNvSpPr/>
            <p:nvPr/>
          </p:nvSpPr>
          <p:spPr>
            <a:xfrm>
              <a:off x="10988844" y="1222385"/>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3</a:t>
              </a:r>
            </a:p>
          </p:txBody>
        </p:sp>
        <p:sp>
          <p:nvSpPr>
            <p:cNvPr id="20" name="Oval 19">
              <a:extLst>
                <a:ext uri="{FF2B5EF4-FFF2-40B4-BE49-F238E27FC236}">
                  <a16:creationId xmlns:a16="http://schemas.microsoft.com/office/drawing/2014/main" id="{42271B69-4FCE-451A-3B7D-D4F62429111B}"/>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4</a:t>
              </a:r>
            </a:p>
          </p:txBody>
        </p:sp>
      </p:grpSp>
      <p:grpSp>
        <p:nvGrpSpPr>
          <p:cNvPr id="43" name="Group 42">
            <a:extLst>
              <a:ext uri="{FF2B5EF4-FFF2-40B4-BE49-F238E27FC236}">
                <a16:creationId xmlns:a16="http://schemas.microsoft.com/office/drawing/2014/main" id="{052BA0F6-13D8-D95A-EDC5-1E15B15F7267}"/>
              </a:ext>
              <a:ext uri="{C183D7F6-B498-43B3-948B-1728B52AA6E4}">
                <adec:decorative xmlns:adec="http://schemas.microsoft.com/office/drawing/2017/decorative" val="1"/>
              </a:ext>
            </a:extLst>
          </p:cNvPr>
          <p:cNvGrpSpPr/>
          <p:nvPr/>
        </p:nvGrpSpPr>
        <p:grpSpPr>
          <a:xfrm>
            <a:off x="6637215" y="2448347"/>
            <a:ext cx="5075815" cy="4425699"/>
            <a:chOff x="6637215" y="2448347"/>
            <a:chExt cx="5075815" cy="4425699"/>
          </a:xfrm>
        </p:grpSpPr>
        <p:sp>
          <p:nvSpPr>
            <p:cNvPr id="44" name="Oval 43">
              <a:extLst>
                <a:ext uri="{FF2B5EF4-FFF2-40B4-BE49-F238E27FC236}">
                  <a16:creationId xmlns:a16="http://schemas.microsoft.com/office/drawing/2014/main" id="{5FB4CC06-23C4-BAA9-7B9C-1501A1C68B70}"/>
                </a:ext>
              </a:extLst>
            </p:cNvPr>
            <p:cNvSpPr/>
            <p:nvPr/>
          </p:nvSpPr>
          <p:spPr>
            <a:xfrm>
              <a:off x="9016279" y="2448347"/>
              <a:ext cx="248549" cy="331398"/>
            </a:xfrm>
            <a:prstGeom prst="ellipse">
              <a:avLst/>
            </a:prstGeom>
            <a:solidFill>
              <a:srgbClr val="89A5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B202764F-81CE-EA5F-C681-5E40E1DB66FB}"/>
                </a:ext>
              </a:extLst>
            </p:cNvPr>
            <p:cNvSpPr/>
            <p:nvPr/>
          </p:nvSpPr>
          <p:spPr>
            <a:xfrm rot="10800000">
              <a:off x="8285084" y="4022724"/>
              <a:ext cx="797934" cy="466002"/>
            </a:xfrm>
            <a:prstGeom prst="triangle">
              <a:avLst/>
            </a:prstGeom>
            <a:solidFill>
              <a:srgbClr val="C6D6E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1BC2E6C3-E921-40F8-D692-68927AF58B78}"/>
                </a:ext>
              </a:extLst>
            </p:cNvPr>
            <p:cNvCxnSpPr>
              <a:cxnSpLocks/>
            </p:cNvCxnSpPr>
            <p:nvPr/>
          </p:nvCxnSpPr>
          <p:spPr>
            <a:xfrm>
              <a:off x="9180445" y="3974312"/>
              <a:ext cx="0" cy="2899734"/>
            </a:xfrm>
            <a:prstGeom prst="line">
              <a:avLst/>
            </a:prstGeom>
            <a:noFill/>
            <a:ln w="127000" cap="flat" cmpd="sng" algn="ctr">
              <a:solidFill>
                <a:srgbClr val="C6D6E5"/>
              </a:solidFill>
              <a:prstDash val="solid"/>
              <a:miter lim="800000"/>
            </a:ln>
            <a:effectLst/>
          </p:spPr>
        </p:cxnSp>
        <p:sp>
          <p:nvSpPr>
            <p:cNvPr id="47" name="Isosceles Triangle 46">
              <a:extLst>
                <a:ext uri="{FF2B5EF4-FFF2-40B4-BE49-F238E27FC236}">
                  <a16:creationId xmlns:a16="http://schemas.microsoft.com/office/drawing/2014/main" id="{4F47D53E-1806-B8F6-AD34-3700C3B0E408}"/>
                </a:ext>
              </a:extLst>
            </p:cNvPr>
            <p:cNvSpPr/>
            <p:nvPr/>
          </p:nvSpPr>
          <p:spPr>
            <a:xfrm rot="10800000">
              <a:off x="9283737" y="4031079"/>
              <a:ext cx="797934" cy="466002"/>
            </a:xfrm>
            <a:prstGeom prst="triangle">
              <a:avLst/>
            </a:prstGeom>
            <a:solidFill>
              <a:srgbClr val="C6D6E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 name="Isosceles Triangle 47">
              <a:extLst>
                <a:ext uri="{FF2B5EF4-FFF2-40B4-BE49-F238E27FC236}">
                  <a16:creationId xmlns:a16="http://schemas.microsoft.com/office/drawing/2014/main" id="{DE7C55A9-4590-602C-4B27-EEE65D8F168F}"/>
                </a:ext>
              </a:extLst>
            </p:cNvPr>
            <p:cNvSpPr/>
            <p:nvPr/>
          </p:nvSpPr>
          <p:spPr>
            <a:xfrm rot="10800000">
              <a:off x="10307982" y="4002357"/>
              <a:ext cx="797934" cy="466002"/>
            </a:xfrm>
            <a:prstGeom prst="triangle">
              <a:avLst/>
            </a:prstGeom>
            <a:solidFill>
              <a:srgbClr val="C6D6E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9" name="Isosceles Triangle 48">
              <a:extLst>
                <a:ext uri="{FF2B5EF4-FFF2-40B4-BE49-F238E27FC236}">
                  <a16:creationId xmlns:a16="http://schemas.microsoft.com/office/drawing/2014/main" id="{C96E8E44-2ED5-8CB6-B92A-A0FDC91E2D0F}"/>
                </a:ext>
              </a:extLst>
            </p:cNvPr>
            <p:cNvSpPr/>
            <p:nvPr/>
          </p:nvSpPr>
          <p:spPr>
            <a:xfrm rot="10800000">
              <a:off x="7269770" y="4011217"/>
              <a:ext cx="797934" cy="466002"/>
            </a:xfrm>
            <a:prstGeom prst="triangle">
              <a:avLst/>
            </a:prstGeom>
            <a:solidFill>
              <a:srgbClr val="C6D6E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 name="Moon 49">
              <a:extLst>
                <a:ext uri="{FF2B5EF4-FFF2-40B4-BE49-F238E27FC236}">
                  <a16:creationId xmlns:a16="http://schemas.microsoft.com/office/drawing/2014/main" id="{43514D4F-98A6-9156-E9CB-70C73EA59854}"/>
                </a:ext>
              </a:extLst>
            </p:cNvPr>
            <p:cNvSpPr/>
            <p:nvPr/>
          </p:nvSpPr>
          <p:spPr>
            <a:xfrm rot="5400000">
              <a:off x="8183208" y="962829"/>
              <a:ext cx="1983828" cy="5075813"/>
            </a:xfrm>
            <a:prstGeom prst="moon">
              <a:avLst>
                <a:gd name="adj" fmla="val 83703"/>
              </a:avLst>
            </a:prstGeom>
            <a:solidFill>
              <a:srgbClr val="C6D6E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1" name="Moon 50">
              <a:extLst>
                <a:ext uri="{FF2B5EF4-FFF2-40B4-BE49-F238E27FC236}">
                  <a16:creationId xmlns:a16="http://schemas.microsoft.com/office/drawing/2014/main" id="{55F768F5-03FF-D14D-9FB3-B4E059EBCB8D}"/>
                </a:ext>
              </a:extLst>
            </p:cNvPr>
            <p:cNvSpPr/>
            <p:nvPr/>
          </p:nvSpPr>
          <p:spPr>
            <a:xfrm rot="5400000">
              <a:off x="6963927" y="3807025"/>
              <a:ext cx="362521" cy="1014382"/>
            </a:xfrm>
            <a:prstGeom prst="moon">
              <a:avLst>
                <a:gd name="adj" fmla="val 75164"/>
              </a:avLst>
            </a:prstGeom>
            <a:solidFill>
              <a:srgbClr val="89A5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Moon 51">
              <a:extLst>
                <a:ext uri="{FF2B5EF4-FFF2-40B4-BE49-F238E27FC236}">
                  <a16:creationId xmlns:a16="http://schemas.microsoft.com/office/drawing/2014/main" id="{B9F8EEA7-B4E9-374E-9415-74B498F9C70D}"/>
                </a:ext>
              </a:extLst>
            </p:cNvPr>
            <p:cNvSpPr/>
            <p:nvPr/>
          </p:nvSpPr>
          <p:spPr>
            <a:xfrm rot="5400000">
              <a:off x="7979090" y="3807025"/>
              <a:ext cx="362521" cy="1014382"/>
            </a:xfrm>
            <a:prstGeom prst="moon">
              <a:avLst>
                <a:gd name="adj" fmla="val 75164"/>
              </a:avLst>
            </a:prstGeom>
            <a:solidFill>
              <a:srgbClr val="89A5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3" name="Moon 52">
              <a:extLst>
                <a:ext uri="{FF2B5EF4-FFF2-40B4-BE49-F238E27FC236}">
                  <a16:creationId xmlns:a16="http://schemas.microsoft.com/office/drawing/2014/main" id="{95F705D1-FA07-912C-F15C-8815CB2835C5}"/>
                </a:ext>
              </a:extLst>
            </p:cNvPr>
            <p:cNvSpPr/>
            <p:nvPr/>
          </p:nvSpPr>
          <p:spPr>
            <a:xfrm rot="5400000">
              <a:off x="8994252" y="3807025"/>
              <a:ext cx="362521" cy="1014382"/>
            </a:xfrm>
            <a:prstGeom prst="moon">
              <a:avLst>
                <a:gd name="adj" fmla="val 75164"/>
              </a:avLst>
            </a:prstGeom>
            <a:solidFill>
              <a:srgbClr val="89A5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 name="Moon 53">
              <a:extLst>
                <a:ext uri="{FF2B5EF4-FFF2-40B4-BE49-F238E27FC236}">
                  <a16:creationId xmlns:a16="http://schemas.microsoft.com/office/drawing/2014/main" id="{6F194BBE-8E04-6920-437E-AFAA5B115E19}"/>
                </a:ext>
              </a:extLst>
            </p:cNvPr>
            <p:cNvSpPr/>
            <p:nvPr/>
          </p:nvSpPr>
          <p:spPr>
            <a:xfrm rot="5400000">
              <a:off x="10009415" y="3807025"/>
              <a:ext cx="362521" cy="1014382"/>
            </a:xfrm>
            <a:prstGeom prst="moon">
              <a:avLst>
                <a:gd name="adj" fmla="val 75164"/>
              </a:avLst>
            </a:prstGeom>
            <a:solidFill>
              <a:srgbClr val="89A5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Moon 54">
              <a:extLst>
                <a:ext uri="{FF2B5EF4-FFF2-40B4-BE49-F238E27FC236}">
                  <a16:creationId xmlns:a16="http://schemas.microsoft.com/office/drawing/2014/main" id="{598B7B03-EA0B-C5C2-1F5C-82B04A5A6EAF}"/>
                </a:ext>
              </a:extLst>
            </p:cNvPr>
            <p:cNvSpPr/>
            <p:nvPr/>
          </p:nvSpPr>
          <p:spPr>
            <a:xfrm rot="5400000">
              <a:off x="11024578" y="3807025"/>
              <a:ext cx="362521" cy="1014382"/>
            </a:xfrm>
            <a:prstGeom prst="moon">
              <a:avLst>
                <a:gd name="adj" fmla="val 75164"/>
              </a:avLst>
            </a:prstGeom>
            <a:solidFill>
              <a:srgbClr val="89A5C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D42D863F-B4C2-68E7-5D86-8647207AA84B}"/>
                </a:ext>
              </a:extLst>
            </p:cNvPr>
            <p:cNvSpPr txBox="1"/>
            <p:nvPr/>
          </p:nvSpPr>
          <p:spPr>
            <a:xfrm>
              <a:off x="7889305" y="3003854"/>
              <a:ext cx="2502494"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112E50"/>
                  </a:solidFill>
                  <a:effectLst/>
                  <a:uLnTx/>
                  <a:uFillTx/>
                  <a:cs typeface="Arial" panose="020B0604020202020204" pitchFamily="34" charset="0"/>
                </a:rPr>
                <a:t>Business Partner Records</a:t>
              </a:r>
            </a:p>
          </p:txBody>
        </p:sp>
        <p:sp>
          <p:nvSpPr>
            <p:cNvPr id="57" name="TextBox 56">
              <a:extLst>
                <a:ext uri="{FF2B5EF4-FFF2-40B4-BE49-F238E27FC236}">
                  <a16:creationId xmlns:a16="http://schemas.microsoft.com/office/drawing/2014/main" id="{E4D6C8FB-BE15-390C-63A2-6D87AD9481A9}"/>
                </a:ext>
              </a:extLst>
            </p:cNvPr>
            <p:cNvSpPr txBox="1"/>
            <p:nvPr/>
          </p:nvSpPr>
          <p:spPr>
            <a:xfrm>
              <a:off x="6927743" y="5093315"/>
              <a:ext cx="2250331"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16B58E"/>
                  </a:solidFill>
                  <a:effectLst/>
                  <a:uLnTx/>
                  <a:uFillTx/>
                  <a:cs typeface="Arial" panose="020B0604020202020204" pitchFamily="34" charset="0"/>
                </a:rPr>
                <a:t>Customer Records</a:t>
              </a:r>
            </a:p>
          </p:txBody>
        </p:sp>
        <p:sp>
          <p:nvSpPr>
            <p:cNvPr id="58" name="TextBox 57">
              <a:extLst>
                <a:ext uri="{FF2B5EF4-FFF2-40B4-BE49-F238E27FC236}">
                  <a16:creationId xmlns:a16="http://schemas.microsoft.com/office/drawing/2014/main" id="{F2033B17-7F86-F125-68C9-F2F1B0986BFD}"/>
                </a:ext>
              </a:extLst>
            </p:cNvPr>
            <p:cNvSpPr txBox="1"/>
            <p:nvPr/>
          </p:nvSpPr>
          <p:spPr>
            <a:xfrm>
              <a:off x="9175122" y="5093315"/>
              <a:ext cx="1881236"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112E50">
                      <a:lumMod val="75000"/>
                      <a:lumOff val="25000"/>
                    </a:srgbClr>
                  </a:solidFill>
                  <a:effectLst/>
                  <a:uLnTx/>
                  <a:uFillTx/>
                  <a:cs typeface="Arial" panose="020B0604020202020204" pitchFamily="34" charset="0"/>
                </a:rPr>
                <a:t>Vendor Records</a:t>
              </a:r>
            </a:p>
          </p:txBody>
        </p:sp>
      </p:grpSp>
      <p:sp>
        <p:nvSpPr>
          <p:cNvPr id="5" name="Text Placeholder 2">
            <a:extLst>
              <a:ext uri="{FF2B5EF4-FFF2-40B4-BE49-F238E27FC236}">
                <a16:creationId xmlns:a16="http://schemas.microsoft.com/office/drawing/2014/main" id="{B10E0B83-C8F8-AF1F-A8BB-2160E601B3C0}"/>
              </a:ext>
            </a:extLst>
          </p:cNvPr>
          <p:cNvSpPr txBox="1">
            <a:spLocks/>
          </p:cNvSpPr>
          <p:nvPr/>
        </p:nvSpPr>
        <p:spPr>
          <a:xfrm>
            <a:off x="583061" y="2474323"/>
            <a:ext cx="6053374" cy="1855553"/>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200">
                <a:latin typeface="+mn-lt"/>
                <a:cs typeface="Arial"/>
              </a:rPr>
              <a:t>Users will now view Business Partner records for information on customers and vendors and may experience minor changes to what they are familiar with today.</a:t>
            </a:r>
          </a:p>
        </p:txBody>
      </p:sp>
      <p:sp>
        <p:nvSpPr>
          <p:cNvPr id="6" name="Slide Number Placeholder 5">
            <a:extLst>
              <a:ext uri="{FF2B5EF4-FFF2-40B4-BE49-F238E27FC236}">
                <a16:creationId xmlns:a16="http://schemas.microsoft.com/office/drawing/2014/main" id="{3D9BF18E-E65D-422E-278E-A7A3EFA2DFD5}"/>
              </a:ext>
            </a:extLst>
          </p:cNvPr>
          <p:cNvSpPr>
            <a:spLocks noGrp="1"/>
          </p:cNvSpPr>
          <p:nvPr>
            <p:ph type="sldNum" sz="quarter" idx="12"/>
          </p:nvPr>
        </p:nvSpPr>
        <p:spPr/>
        <p:txBody>
          <a:bodyPr/>
          <a:lstStyle/>
          <a:p>
            <a:fld id="{D74DC2E0-E28C-44A5-89B3-2B91385C7BB1}" type="slidenum">
              <a:rPr lang="en-US" smtClean="0"/>
              <a:t>21</a:t>
            </a:fld>
            <a:endParaRPr lang="en-US"/>
          </a:p>
        </p:txBody>
      </p:sp>
    </p:spTree>
    <p:extLst>
      <p:ext uri="{BB962C8B-B14F-4D97-AF65-F5344CB8AC3E}">
        <p14:creationId xmlns:p14="http://schemas.microsoft.com/office/powerpoint/2010/main" val="187141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34DB-C5BC-E0F5-32D8-64E309B167F8}"/>
              </a:ext>
            </a:extLst>
          </p:cNvPr>
          <p:cNvSpPr>
            <a:spLocks noGrp="1"/>
          </p:cNvSpPr>
          <p:nvPr>
            <p:ph type="title"/>
          </p:nvPr>
        </p:nvSpPr>
        <p:spPr/>
        <p:txBody>
          <a:bodyPr>
            <a:normAutofit/>
          </a:bodyPr>
          <a:lstStyle/>
          <a:p>
            <a:r>
              <a:rPr lang="en-US" cap="all">
                <a:solidFill>
                  <a:srgbClr val="000000"/>
                </a:solidFill>
                <a:ea typeface="+mj-lt"/>
                <a:cs typeface="+mj-lt"/>
              </a:rPr>
              <a:t>Reporting</a:t>
            </a:r>
            <a:endParaRPr lang="en-US">
              <a:solidFill>
                <a:srgbClr val="000000"/>
              </a:solidFill>
            </a:endParaRPr>
          </a:p>
        </p:txBody>
      </p:sp>
      <p:sp>
        <p:nvSpPr>
          <p:cNvPr id="8" name="Text Placeholder 2">
            <a:extLst>
              <a:ext uri="{FF2B5EF4-FFF2-40B4-BE49-F238E27FC236}">
                <a16:creationId xmlns:a16="http://schemas.microsoft.com/office/drawing/2014/main" id="{076D8ABB-F38C-D93F-1B9A-B19AC0277078}"/>
              </a:ext>
            </a:extLst>
          </p:cNvPr>
          <p:cNvSpPr txBox="1">
            <a:spLocks/>
          </p:cNvSpPr>
          <p:nvPr/>
        </p:nvSpPr>
        <p:spPr>
          <a:xfrm>
            <a:off x="1065692" y="1097298"/>
            <a:ext cx="8624331" cy="968147"/>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Reporting will be minimally impacted in the FMMI upgrade. S/4HANA will not support WBS Element, Cost Center, or Special Ledger Document Number (DOCNR) features.</a:t>
            </a:r>
            <a:endParaRPr lang="en-US" sz="2000"/>
          </a:p>
        </p:txBody>
      </p:sp>
      <p:grpSp>
        <p:nvGrpSpPr>
          <p:cNvPr id="14" name="Group 13">
            <a:extLst>
              <a:ext uri="{FF2B5EF4-FFF2-40B4-BE49-F238E27FC236}">
                <a16:creationId xmlns:a16="http://schemas.microsoft.com/office/drawing/2014/main" id="{364AE2DD-02CF-5557-AC27-2A0D9AE5C6AC}"/>
              </a:ext>
              <a:ext uri="{C183D7F6-B498-43B3-948B-1728B52AA6E4}">
                <adec:decorative xmlns:adec="http://schemas.microsoft.com/office/drawing/2017/decorative" val="1"/>
              </a:ext>
            </a:extLst>
          </p:cNvPr>
          <p:cNvGrpSpPr/>
          <p:nvPr/>
        </p:nvGrpSpPr>
        <p:grpSpPr>
          <a:xfrm>
            <a:off x="9808040" y="1228978"/>
            <a:ext cx="2047139" cy="457200"/>
            <a:chOff x="9928884" y="1222385"/>
            <a:chExt cx="2047139" cy="457200"/>
          </a:xfrm>
        </p:grpSpPr>
        <p:sp>
          <p:nvSpPr>
            <p:cNvPr id="10" name="Oval 9">
              <a:extLst>
                <a:ext uri="{FF2B5EF4-FFF2-40B4-BE49-F238E27FC236}">
                  <a16:creationId xmlns:a16="http://schemas.microsoft.com/office/drawing/2014/main" id="{2D4CA862-A7A4-9F07-76E5-C8FF182AFEE3}"/>
                </a:ext>
              </a:extLst>
            </p:cNvPr>
            <p:cNvSpPr/>
            <p:nvPr/>
          </p:nvSpPr>
          <p:spPr>
            <a:xfrm>
              <a:off x="992888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1</a:t>
              </a:r>
            </a:p>
          </p:txBody>
        </p:sp>
        <p:sp>
          <p:nvSpPr>
            <p:cNvPr id="11" name="Oval 10">
              <a:extLst>
                <a:ext uri="{FF2B5EF4-FFF2-40B4-BE49-F238E27FC236}">
                  <a16:creationId xmlns:a16="http://schemas.microsoft.com/office/drawing/2014/main" id="{9ADCDB85-0A9A-990E-7EDF-487ACA962D58}"/>
                </a:ext>
              </a:extLst>
            </p:cNvPr>
            <p:cNvSpPr/>
            <p:nvPr/>
          </p:nvSpPr>
          <p:spPr>
            <a:xfrm>
              <a:off x="10458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2</a:t>
              </a:r>
            </a:p>
          </p:txBody>
        </p:sp>
        <p:sp>
          <p:nvSpPr>
            <p:cNvPr id="12" name="Oval 11">
              <a:extLst>
                <a:ext uri="{FF2B5EF4-FFF2-40B4-BE49-F238E27FC236}">
                  <a16:creationId xmlns:a16="http://schemas.microsoft.com/office/drawing/2014/main" id="{A6411F54-A82A-A521-AA4E-BEFEF6500C0A}"/>
                </a:ext>
              </a:extLst>
            </p:cNvPr>
            <p:cNvSpPr/>
            <p:nvPr/>
          </p:nvSpPr>
          <p:spPr>
            <a:xfrm>
              <a:off x="10988844" y="1222385"/>
              <a:ext cx="457200" cy="457200"/>
            </a:xfrm>
            <a:prstGeom prst="ellipse">
              <a:avLst/>
            </a:prstGeom>
            <a:solidFill>
              <a:schemeClr val="bg1">
                <a:lumMod val="5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3</a:t>
              </a:r>
            </a:p>
          </p:txBody>
        </p:sp>
        <p:sp>
          <p:nvSpPr>
            <p:cNvPr id="13" name="Oval 12">
              <a:extLst>
                <a:ext uri="{FF2B5EF4-FFF2-40B4-BE49-F238E27FC236}">
                  <a16:creationId xmlns:a16="http://schemas.microsoft.com/office/drawing/2014/main" id="{E46D0240-DB07-0641-5BD6-D7C08F51FC3E}"/>
                </a:ext>
              </a:extLst>
            </p:cNvPr>
            <p:cNvSpPr/>
            <p:nvPr/>
          </p:nvSpPr>
          <p:spPr>
            <a:xfrm>
              <a:off x="11518823" y="1222385"/>
              <a:ext cx="457200" cy="457200"/>
            </a:xfrm>
            <a:prstGeom prst="ellipse">
              <a:avLst/>
            </a:prstGeom>
            <a:solidFill>
              <a:srgbClr val="184272"/>
            </a:solidFill>
            <a:ln w="28575">
              <a:solidFill>
                <a:srgbClr val="DDE9F8"/>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4</a:t>
              </a:r>
            </a:p>
          </p:txBody>
        </p:sp>
      </p:grpSp>
      <p:pic>
        <p:nvPicPr>
          <p:cNvPr id="6" name="Content Placeholder 5" descr="Graphics with definitions of WBS eleement: will be removed for the reports and replaced with Funded program. Cost Center will be removed form reportsand replaced with Funda Center. Special Ledger Document Number.">
            <a:extLst>
              <a:ext uri="{FF2B5EF4-FFF2-40B4-BE49-F238E27FC236}">
                <a16:creationId xmlns:a16="http://schemas.microsoft.com/office/drawing/2014/main" id="{C3E68BDA-60E4-D12E-A7ED-09FC8A7426ED}"/>
              </a:ext>
            </a:extLst>
          </p:cNvPr>
          <p:cNvPicPr>
            <a:picLocks noGrp="1" noChangeAspect="1"/>
          </p:cNvPicPr>
          <p:nvPr>
            <p:ph idx="1"/>
          </p:nvPr>
        </p:nvPicPr>
        <p:blipFill>
          <a:blip r:embed="rId3"/>
          <a:stretch>
            <a:fillRect/>
          </a:stretch>
        </p:blipFill>
        <p:spPr>
          <a:xfrm>
            <a:off x="873053" y="2190059"/>
            <a:ext cx="10445893" cy="4351338"/>
          </a:xfrm>
        </p:spPr>
      </p:pic>
      <p:sp>
        <p:nvSpPr>
          <p:cNvPr id="4" name="Slide Number Placeholder 3">
            <a:extLst>
              <a:ext uri="{FF2B5EF4-FFF2-40B4-BE49-F238E27FC236}">
                <a16:creationId xmlns:a16="http://schemas.microsoft.com/office/drawing/2014/main" id="{17BB10CB-9824-01E7-34EA-CB54DEC2A8AE}"/>
              </a:ext>
            </a:extLst>
          </p:cNvPr>
          <p:cNvSpPr>
            <a:spLocks noGrp="1"/>
          </p:cNvSpPr>
          <p:nvPr>
            <p:ph type="sldNum" sz="quarter" idx="12"/>
          </p:nvPr>
        </p:nvSpPr>
        <p:spPr/>
        <p:txBody>
          <a:bodyPr/>
          <a:lstStyle/>
          <a:p>
            <a:fld id="{D74DC2E0-E28C-44A5-89B3-2B91385C7BB1}" type="slidenum">
              <a:rPr lang="en-US" smtClean="0"/>
              <a:t>22</a:t>
            </a:fld>
            <a:endParaRPr lang="en-US"/>
          </a:p>
        </p:txBody>
      </p:sp>
    </p:spTree>
    <p:extLst>
      <p:ext uri="{BB962C8B-B14F-4D97-AF65-F5344CB8AC3E}">
        <p14:creationId xmlns:p14="http://schemas.microsoft.com/office/powerpoint/2010/main" val="2115374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690708" y="2713127"/>
            <a:ext cx="10810585" cy="776288"/>
          </a:xfrm>
        </p:spPr>
        <p:txBody>
          <a:bodyPr>
            <a:noAutofit/>
          </a:bodyPr>
          <a:lstStyle/>
          <a:p>
            <a:pPr algn="ctr"/>
            <a:r>
              <a:rPr lang="en-US" sz="4000">
                <a:latin typeface="+mj-lt"/>
              </a:rPr>
              <a:t>How will end users be involved?</a:t>
            </a:r>
          </a:p>
        </p:txBody>
      </p:sp>
      <p:cxnSp>
        <p:nvCxnSpPr>
          <p:cNvPr id="4" name="Straight Connector 3">
            <a:extLst>
              <a:ext uri="{FF2B5EF4-FFF2-40B4-BE49-F238E27FC236}">
                <a16:creationId xmlns:a16="http://schemas.microsoft.com/office/drawing/2014/main" id="{270B5AF0-F90B-915D-4D9C-01DCF00D9479}"/>
              </a:ext>
              <a:ext uri="{C183D7F6-B498-43B3-948B-1728B52AA6E4}">
                <adec:decorative xmlns:adec="http://schemas.microsoft.com/office/drawing/2017/decorative" val="1"/>
              </a:ext>
            </a:extLst>
          </p:cNvPr>
          <p:cNvCxnSpPr>
            <a:cxnSpLocks/>
          </p:cNvCxnSpPr>
          <p:nvPr/>
        </p:nvCxnSpPr>
        <p:spPr>
          <a:xfrm>
            <a:off x="2575560" y="3384104"/>
            <a:ext cx="70408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28070A9-FF87-6152-EAAC-A67E08999ADF}"/>
              </a:ext>
            </a:extLst>
          </p:cNvPr>
          <p:cNvSpPr>
            <a:spLocks noGrp="1"/>
          </p:cNvSpPr>
          <p:nvPr>
            <p:ph type="sldNum" sz="quarter" idx="12"/>
          </p:nvPr>
        </p:nvSpPr>
        <p:spPr/>
        <p:txBody>
          <a:bodyPr/>
          <a:lstStyle/>
          <a:p>
            <a:fld id="{D74DC2E0-E28C-44A5-89B3-2B91385C7BB1}" type="slidenum">
              <a:rPr lang="en-US" smtClean="0"/>
              <a:t>23</a:t>
            </a:fld>
            <a:endParaRPr lang="en-US"/>
          </a:p>
        </p:txBody>
      </p:sp>
    </p:spTree>
    <p:extLst>
      <p:ext uri="{BB962C8B-B14F-4D97-AF65-F5344CB8AC3E}">
        <p14:creationId xmlns:p14="http://schemas.microsoft.com/office/powerpoint/2010/main" val="394187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718D16-B520-3D97-37FA-824790E82631}"/>
              </a:ext>
            </a:extLst>
          </p:cNvPr>
          <p:cNvSpPr>
            <a:spLocks noGrp="1"/>
          </p:cNvSpPr>
          <p:nvPr>
            <p:ph type="title"/>
          </p:nvPr>
        </p:nvSpPr>
        <p:spPr/>
        <p:txBody>
          <a:bodyPr>
            <a:noAutofit/>
          </a:bodyPr>
          <a:lstStyle/>
          <a:p>
            <a:r>
              <a:rPr lang="en-US" sz="3600">
                <a:cs typeface="Arial"/>
              </a:rPr>
              <a:t>What is a Change Champion and a Super User?</a:t>
            </a:r>
          </a:p>
        </p:txBody>
      </p:sp>
      <p:sp>
        <p:nvSpPr>
          <p:cNvPr id="12" name="Content Placeholder 5">
            <a:extLst>
              <a:ext uri="{FF2B5EF4-FFF2-40B4-BE49-F238E27FC236}">
                <a16:creationId xmlns:a16="http://schemas.microsoft.com/office/drawing/2014/main" id="{2F58D019-42A8-A64B-8329-B2B40BF80BD0}"/>
              </a:ext>
            </a:extLst>
          </p:cNvPr>
          <p:cNvSpPr txBox="1">
            <a:spLocks/>
          </p:cNvSpPr>
          <p:nvPr/>
        </p:nvSpPr>
        <p:spPr>
          <a:xfrm>
            <a:off x="714735" y="1310553"/>
            <a:ext cx="11161832" cy="731520"/>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2000" b="0" cap="none">
                <a:solidFill>
                  <a:srgbClr val="235FA5"/>
                </a:solidFill>
                <a:cs typeface="Arial"/>
                <a:hlinkClick r:id="rId3">
                  <a:extLst>
                    <a:ext uri="{A12FA001-AC4F-418D-AE19-62706E023703}">
                      <ahyp:hlinkClr xmlns:ahyp="http://schemas.microsoft.com/office/drawing/2018/hyperlinkcolor" val="tx"/>
                    </a:ext>
                  </a:extLst>
                </a:hlinkClick>
              </a:rPr>
              <a:t>Change Champions and Super Users</a:t>
            </a:r>
            <a:r>
              <a:rPr lang="en-US" sz="2000" b="0" cap="none">
                <a:solidFill>
                  <a:srgbClr val="235FA5"/>
                </a:solidFill>
                <a:cs typeface="Arial"/>
              </a:rPr>
              <a:t> </a:t>
            </a:r>
            <a:r>
              <a:rPr lang="en-US" sz="2000" b="0" cap="none">
                <a:cs typeface="Arial"/>
              </a:rPr>
              <a:t>are agency representatives who provide support to the FIET Program by:</a:t>
            </a:r>
          </a:p>
        </p:txBody>
      </p:sp>
      <p:graphicFrame>
        <p:nvGraphicFramePr>
          <p:cNvPr id="3" name="Table 17" descr="This table identifies the tasks supported by Change Champions, which are communicating key FIET Project updates to their agency, collecting questions and feedback from end users to share with the FIET Project team, and gauging the effectiveness of FIET communications. It also identifies the tasks supported by Super Users, which include advising how processes are used by agencies, ensuring processes align with business needs, and participating in functional workshops, data validation, system integration testing, etc.">
            <a:extLst>
              <a:ext uri="{FF2B5EF4-FFF2-40B4-BE49-F238E27FC236}">
                <a16:creationId xmlns:a16="http://schemas.microsoft.com/office/drawing/2014/main" id="{01AB3CF4-6BDB-D6F6-A312-0C951AB1FAD1}"/>
              </a:ext>
            </a:extLst>
          </p:cNvPr>
          <p:cNvGraphicFramePr>
            <a:graphicFrameLocks noGrp="1"/>
          </p:cNvGraphicFramePr>
          <p:nvPr>
            <p:extLst>
              <p:ext uri="{D42A27DB-BD31-4B8C-83A1-F6EECF244321}">
                <p14:modId xmlns:p14="http://schemas.microsoft.com/office/powerpoint/2010/main" val="499108847"/>
              </p:ext>
            </p:extLst>
          </p:nvPr>
        </p:nvGraphicFramePr>
        <p:xfrm>
          <a:off x="792480" y="1864332"/>
          <a:ext cx="10607040" cy="4663440"/>
        </p:xfrm>
        <a:graphic>
          <a:graphicData uri="http://schemas.openxmlformats.org/drawingml/2006/table">
            <a:tbl>
              <a:tblPr firstRow="1" bandRow="1">
                <a:tableStyleId>{2D5ABB26-0587-4C30-8999-92F81FD0307C}</a:tableStyleId>
              </a:tblPr>
              <a:tblGrid>
                <a:gridCol w="6035040">
                  <a:extLst>
                    <a:ext uri="{9D8B030D-6E8A-4147-A177-3AD203B41FA5}">
                      <a16:colId xmlns:a16="http://schemas.microsoft.com/office/drawing/2014/main" val="210994252"/>
                    </a:ext>
                  </a:extLst>
                </a:gridCol>
                <a:gridCol w="2286000">
                  <a:extLst>
                    <a:ext uri="{9D8B030D-6E8A-4147-A177-3AD203B41FA5}">
                      <a16:colId xmlns:a16="http://schemas.microsoft.com/office/drawing/2014/main" val="2634538914"/>
                    </a:ext>
                  </a:extLst>
                </a:gridCol>
                <a:gridCol w="2286000">
                  <a:extLst>
                    <a:ext uri="{9D8B030D-6E8A-4147-A177-3AD203B41FA5}">
                      <a16:colId xmlns:a16="http://schemas.microsoft.com/office/drawing/2014/main" val="4149424833"/>
                    </a:ext>
                  </a:extLst>
                </a:gridCol>
              </a:tblGrid>
              <a:tr h="1188720">
                <a:tc>
                  <a:txBody>
                    <a:bodyPr/>
                    <a:lstStyle/>
                    <a:p>
                      <a:endParaRPr lang="en-US" sz="2000" b="1">
                        <a:solidFill>
                          <a:schemeClr val="tx1"/>
                        </a:solidFill>
                        <a:latin typeface="+mn-lt"/>
                        <a:cs typeface="Arial" panose="020B0604020202020204" pitchFamily="34" charset="0"/>
                      </a:endParaRPr>
                    </a:p>
                  </a:txBody>
                  <a:tcPr anchor="b">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sz="2000" b="1">
                          <a:solidFill>
                            <a:srgbClr val="16B58E"/>
                          </a:solidFill>
                          <a:latin typeface="+mn-lt"/>
                          <a:cs typeface="Arial" panose="020B0604020202020204" pitchFamily="34" charset="0"/>
                        </a:rPr>
                        <a:t>Change Champion</a:t>
                      </a:r>
                    </a:p>
                  </a:txBody>
                  <a:tcPr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sz="2000" b="1">
                          <a:solidFill>
                            <a:srgbClr val="235FA5"/>
                          </a:solidFill>
                          <a:latin typeface="+mn-lt"/>
                          <a:cs typeface="Arial" panose="020B0604020202020204" pitchFamily="34" charset="0"/>
                        </a:rPr>
                        <a:t>Super User</a:t>
                      </a:r>
                    </a:p>
                  </a:txBody>
                  <a:tcPr marB="91440" anchor="b">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4992801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mn-lt"/>
                          <a:cs typeface="Arial" panose="020B0604020202020204" pitchFamily="34" charset="0"/>
                        </a:rPr>
                        <a:t>Communicating key FIET Program updates to their agency</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b="1">
                          <a:solidFill>
                            <a:srgbClr val="16B58E"/>
                          </a:solidFill>
                          <a:latin typeface="+mn-lt"/>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2000" b="1">
                        <a:solidFill>
                          <a:srgbClr val="235FA5"/>
                        </a:solidFill>
                        <a:latin typeface="+mn-lt"/>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4586527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mn-lt"/>
                          <a:cs typeface="Arial" panose="020B0604020202020204" pitchFamily="34" charset="0"/>
                        </a:rPr>
                        <a:t>Collecting questions and feedback from end users to share with the FIET Program team</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b="1">
                          <a:solidFill>
                            <a:srgbClr val="16B58E"/>
                          </a:solidFill>
                          <a:latin typeface="+mn-lt"/>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2000" b="1">
                        <a:solidFill>
                          <a:srgbClr val="235FA5"/>
                        </a:solidFill>
                        <a:latin typeface="+mn-lt"/>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0052134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mn-lt"/>
                          <a:cs typeface="Arial" panose="020B0604020202020204" pitchFamily="34" charset="0"/>
                        </a:rPr>
                        <a:t>Gauging the effectiveness of FIET communications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b="1">
                          <a:solidFill>
                            <a:srgbClr val="16B58E"/>
                          </a:solidFill>
                          <a:latin typeface="+mn-lt"/>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2000" b="1">
                        <a:solidFill>
                          <a:srgbClr val="235FA5"/>
                        </a:solidFill>
                        <a:latin typeface="+mn-lt"/>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8352457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mn-lt"/>
                          <a:cs typeface="Arial" panose="020B0604020202020204" pitchFamily="34" charset="0"/>
                        </a:rPr>
                        <a:t>Advising on how processes are used by agencies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2000" b="1">
                        <a:solidFill>
                          <a:schemeClr val="tx1"/>
                        </a:solidFill>
                        <a:latin typeface="+mn-lt"/>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b="1">
                          <a:solidFill>
                            <a:srgbClr val="235FA5"/>
                          </a:solidFill>
                          <a:latin typeface="+mn-lt"/>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4102984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mn-lt"/>
                          <a:cs typeface="Arial" panose="020B0604020202020204" pitchFamily="34" charset="0"/>
                        </a:rPr>
                        <a:t>Ensuring processes align with business needs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2000" b="1">
                        <a:solidFill>
                          <a:schemeClr val="tx1"/>
                        </a:solidFill>
                        <a:latin typeface="+mn-lt"/>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b="1">
                          <a:solidFill>
                            <a:srgbClr val="235FA5"/>
                          </a:solidFill>
                          <a:latin typeface="+mn-lt"/>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687016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mn-lt"/>
                          <a:cs typeface="Arial" panose="020B0604020202020204" pitchFamily="34" charset="0"/>
                        </a:rPr>
                        <a:t>Participating in functional workshops, data validation, system integration testing, etc.</a:t>
                      </a:r>
                    </a:p>
                  </a:txBody>
                  <a:tcPr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a:solidFill>
                          <a:schemeClr val="tx1"/>
                        </a:solidFill>
                        <a:latin typeface="+mn-lt"/>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a:solidFill>
                            <a:srgbClr val="235FA5"/>
                          </a:solidFill>
                          <a:latin typeface="+mn-lt"/>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2138604"/>
                  </a:ext>
                </a:extLst>
              </a:tr>
            </a:tbl>
          </a:graphicData>
        </a:graphic>
      </p:graphicFrame>
      <p:pic>
        <p:nvPicPr>
          <p:cNvPr id="6" name="Picture 5">
            <a:extLst>
              <a:ext uri="{FF2B5EF4-FFF2-40B4-BE49-F238E27FC236}">
                <a16:creationId xmlns:a16="http://schemas.microsoft.com/office/drawing/2014/main" id="{39E3D03F-5EDB-945E-7F73-A7FDA4A41B16}"/>
              </a:ext>
              <a:ext uri="{C183D7F6-B498-43B3-948B-1728B52AA6E4}">
                <adec:decorative xmlns:adec="http://schemas.microsoft.com/office/drawing/2017/decorative" val="1"/>
              </a:ext>
            </a:extLst>
          </p:cNvPr>
          <p:cNvPicPr>
            <a:picLocks noChangeAspect="1"/>
          </p:cNvPicPr>
          <p:nvPr/>
        </p:nvPicPr>
        <p:blipFill>
          <a:blip r:embed="rId4">
            <a:duotone>
              <a:srgbClr val="16B58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614488" y="1864332"/>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88F864C-1BF7-0B4E-74C2-F01596FCC7F1}"/>
              </a:ext>
              <a:ext uri="{C183D7F6-B498-43B3-948B-1728B52AA6E4}">
                <adec:decorative xmlns:adec="http://schemas.microsoft.com/office/drawing/2017/decorative" val="1"/>
              </a:ext>
            </a:extLst>
          </p:cNvPr>
          <p:cNvPicPr>
            <a:picLocks noChangeAspect="1"/>
          </p:cNvPicPr>
          <p:nvPr/>
        </p:nvPicPr>
        <p:blipFill>
          <a:blip r:embed="rId5">
            <a:duotone>
              <a:srgbClr val="5560C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847155" y="1864332"/>
            <a:ext cx="724229"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63FC6FDF-073F-B580-22D2-4D2A395AC018}"/>
              </a:ext>
            </a:extLst>
          </p:cNvPr>
          <p:cNvSpPr>
            <a:spLocks noGrp="1"/>
          </p:cNvSpPr>
          <p:nvPr>
            <p:ph type="sldNum" sz="quarter" idx="12"/>
          </p:nvPr>
        </p:nvSpPr>
        <p:spPr/>
        <p:txBody>
          <a:bodyPr/>
          <a:lstStyle/>
          <a:p>
            <a:fld id="{D74DC2E0-E28C-44A5-89B3-2B91385C7BB1}" type="slidenum">
              <a:rPr lang="en-US" smtClean="0"/>
              <a:t>24</a:t>
            </a:fld>
            <a:endParaRPr lang="en-US"/>
          </a:p>
        </p:txBody>
      </p:sp>
    </p:spTree>
    <p:extLst>
      <p:ext uri="{BB962C8B-B14F-4D97-AF65-F5344CB8AC3E}">
        <p14:creationId xmlns:p14="http://schemas.microsoft.com/office/powerpoint/2010/main" val="36358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How will Customers be Involved?</a:t>
            </a:r>
          </a:p>
        </p:txBody>
      </p:sp>
      <p:sp>
        <p:nvSpPr>
          <p:cNvPr id="8" name="TextBox 19">
            <a:extLst>
              <a:ext uri="{FF2B5EF4-FFF2-40B4-BE49-F238E27FC236}">
                <a16:creationId xmlns:a16="http://schemas.microsoft.com/office/drawing/2014/main" id="{6CF41FE5-8558-CD00-EF78-8F7F779A8958}"/>
              </a:ext>
            </a:extLst>
          </p:cNvPr>
          <p:cNvSpPr txBox="1"/>
          <p:nvPr/>
        </p:nvSpPr>
        <p:spPr>
          <a:xfrm>
            <a:off x="285456" y="3265430"/>
            <a:ext cx="2286000" cy="2308324"/>
          </a:xfrm>
          <a:prstGeom prst="rect">
            <a:avLst/>
          </a:prstGeom>
          <a:noFill/>
        </p:spPr>
        <p:txBody>
          <a:bodyPr wrap="square" lIns="91440" tIns="45720" rIns="91440" bIns="45720" anchor="t">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2000" b="1">
                <a:latin typeface="+mn-lt"/>
              </a:rPr>
              <a:t>System Integration Testing 2 (SIT 2)</a:t>
            </a:r>
          </a:p>
          <a:p>
            <a:r>
              <a:rPr lang="en-US" sz="1600" b="1" i="1">
                <a:latin typeface="+mn-lt"/>
              </a:rPr>
              <a:t>Aug. – Sept. 2024</a:t>
            </a:r>
            <a:endParaRPr lang="en-US" sz="1600" b="1" i="1">
              <a:latin typeface="+mn-lt"/>
              <a:cs typeface="Calibri"/>
            </a:endParaRPr>
          </a:p>
          <a:p>
            <a:endParaRPr lang="en-US" sz="800">
              <a:latin typeface="+mn-lt"/>
            </a:endParaRPr>
          </a:p>
          <a:p>
            <a:r>
              <a:rPr lang="en-US" sz="1600">
                <a:solidFill>
                  <a:srgbClr val="000000"/>
                </a:solidFill>
                <a:latin typeface="Calibri"/>
                <a:cs typeface="Calibri"/>
              </a:rPr>
              <a:t>FMS will invite some Agency Super Users to participate in this phase of testing by performing system validations.</a:t>
            </a:r>
          </a:p>
        </p:txBody>
      </p:sp>
      <p:sp>
        <p:nvSpPr>
          <p:cNvPr id="14" name="TextBox 19">
            <a:extLst>
              <a:ext uri="{FF2B5EF4-FFF2-40B4-BE49-F238E27FC236}">
                <a16:creationId xmlns:a16="http://schemas.microsoft.com/office/drawing/2014/main" id="{DE1EBC3D-E7CC-2095-A913-F63CDB19AEFC}"/>
              </a:ext>
            </a:extLst>
          </p:cNvPr>
          <p:cNvSpPr txBox="1"/>
          <p:nvPr/>
        </p:nvSpPr>
        <p:spPr>
          <a:xfrm>
            <a:off x="2644609" y="3263463"/>
            <a:ext cx="2286000" cy="2308324"/>
          </a:xfrm>
          <a:prstGeom prst="rect">
            <a:avLst/>
          </a:prstGeom>
          <a:noFill/>
        </p:spPr>
        <p:txBody>
          <a:bodyPr wrap="square" lIns="91440" tIns="45720" rIns="91440" bIns="45720" anchor="t">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2000" b="1">
                <a:latin typeface="+mn-lt"/>
              </a:rPr>
              <a:t>Production Readiness Testing</a:t>
            </a:r>
          </a:p>
          <a:p>
            <a:r>
              <a:rPr lang="en-US" sz="1600" b="1" i="1">
                <a:latin typeface="+mn-lt"/>
              </a:rPr>
              <a:t>Nov. 2024 – Dec. 2024</a:t>
            </a:r>
            <a:endParaRPr lang="en-US" sz="1600" b="1" i="1">
              <a:latin typeface="+mn-lt"/>
              <a:cs typeface="Calibri"/>
            </a:endParaRPr>
          </a:p>
          <a:p>
            <a:endParaRPr lang="en-US" sz="800">
              <a:latin typeface="+mn-lt"/>
            </a:endParaRPr>
          </a:p>
          <a:p>
            <a:r>
              <a:rPr lang="en-US" sz="1600">
                <a:latin typeface="+mn-lt"/>
                <a:cs typeface="Calibri"/>
              </a:rPr>
              <a:t>FMS QA Team will coordinate with select agency end users to conduct end-to-end validation testing.</a:t>
            </a:r>
          </a:p>
        </p:txBody>
      </p:sp>
      <p:sp>
        <p:nvSpPr>
          <p:cNvPr id="9" name="TextBox 22">
            <a:extLst>
              <a:ext uri="{FF2B5EF4-FFF2-40B4-BE49-F238E27FC236}">
                <a16:creationId xmlns:a16="http://schemas.microsoft.com/office/drawing/2014/main" id="{B2B9EA76-9077-EF3B-48B8-DAC326FE4A74}"/>
              </a:ext>
            </a:extLst>
          </p:cNvPr>
          <p:cNvSpPr txBox="1"/>
          <p:nvPr/>
        </p:nvSpPr>
        <p:spPr>
          <a:xfrm>
            <a:off x="5003763" y="3265430"/>
            <a:ext cx="2286000" cy="2308324"/>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2000" b="1">
                <a:latin typeface="+mn-lt"/>
              </a:rPr>
              <a:t>End User</a:t>
            </a:r>
          </a:p>
          <a:p>
            <a:r>
              <a:rPr lang="en-US" sz="2000" b="1">
                <a:latin typeface="+mn-lt"/>
              </a:rPr>
              <a:t>Training</a:t>
            </a:r>
          </a:p>
          <a:p>
            <a:r>
              <a:rPr lang="en-US" sz="1600" b="1" i="1">
                <a:latin typeface="+mn-lt"/>
              </a:rPr>
              <a:t>Nov. 2024 – Feb. 2025</a:t>
            </a:r>
          </a:p>
          <a:p>
            <a:endParaRPr lang="en-US" sz="800">
              <a:latin typeface="+mn-lt"/>
            </a:endParaRPr>
          </a:p>
          <a:p>
            <a:r>
              <a:rPr lang="en-US" sz="1600">
                <a:latin typeface="+mn-lt"/>
              </a:rPr>
              <a:t>Agency users will be trained on the new Fiori user interface and any minor application function changes.</a:t>
            </a:r>
          </a:p>
        </p:txBody>
      </p:sp>
      <p:sp>
        <p:nvSpPr>
          <p:cNvPr id="10" name="TextBox 24">
            <a:extLst>
              <a:ext uri="{FF2B5EF4-FFF2-40B4-BE49-F238E27FC236}">
                <a16:creationId xmlns:a16="http://schemas.microsoft.com/office/drawing/2014/main" id="{8EB76DAF-6440-76E6-9C8D-741310D975C0}"/>
              </a:ext>
            </a:extLst>
          </p:cNvPr>
          <p:cNvSpPr txBox="1"/>
          <p:nvPr/>
        </p:nvSpPr>
        <p:spPr>
          <a:xfrm>
            <a:off x="7362917" y="3263463"/>
            <a:ext cx="2286000" cy="1815882"/>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2000" b="1" u="none" strike="noStrike">
                <a:effectLst/>
                <a:latin typeface="+mn-lt"/>
              </a:rPr>
              <a:t>Deployment </a:t>
            </a:r>
          </a:p>
          <a:p>
            <a:r>
              <a:rPr lang="en-US" sz="2000" b="1" u="none" strike="noStrike">
                <a:effectLst/>
                <a:latin typeface="+mn-lt"/>
              </a:rPr>
              <a:t>Cutover </a:t>
            </a:r>
            <a:r>
              <a:rPr lang="en-US" sz="2000" b="1">
                <a:latin typeface="+mn-lt"/>
              </a:rPr>
              <a:t>&amp;</a:t>
            </a:r>
            <a:r>
              <a:rPr lang="en-US" sz="2000" b="1" u="none" strike="noStrike">
                <a:effectLst/>
                <a:latin typeface="+mn-lt"/>
              </a:rPr>
              <a:t> Go Live</a:t>
            </a:r>
            <a:endParaRPr lang="en-US" sz="2000">
              <a:latin typeface="+mn-lt"/>
            </a:endParaRPr>
          </a:p>
          <a:p>
            <a:r>
              <a:rPr lang="en-US" sz="1600" b="1" i="1" u="none" strike="noStrike">
                <a:effectLst/>
                <a:latin typeface="+mn-lt"/>
              </a:rPr>
              <a:t>Feb. 2025</a:t>
            </a:r>
          </a:p>
          <a:p>
            <a:endParaRPr lang="en-US" sz="800" u="none" strike="noStrike">
              <a:effectLst/>
              <a:latin typeface="+mn-lt"/>
            </a:endParaRPr>
          </a:p>
          <a:p>
            <a:r>
              <a:rPr lang="en-US" sz="1600" u="none" strike="noStrike">
                <a:effectLst/>
                <a:latin typeface="+mn-lt"/>
              </a:rPr>
              <a:t>Agency</a:t>
            </a:r>
            <a:r>
              <a:rPr lang="en-US" sz="1600" b="1" u="none" strike="noStrike">
                <a:effectLst/>
                <a:latin typeface="+mn-lt"/>
              </a:rPr>
              <a:t> </a:t>
            </a:r>
            <a:r>
              <a:rPr lang="en-US" sz="1600" u="none" strike="noStrike">
                <a:effectLst/>
                <a:latin typeface="+mn-lt"/>
              </a:rPr>
              <a:t>participation in post go-live validation as required.</a:t>
            </a:r>
            <a:endParaRPr lang="en-US" sz="1600">
              <a:latin typeface="+mn-lt"/>
            </a:endParaRPr>
          </a:p>
        </p:txBody>
      </p:sp>
      <p:sp>
        <p:nvSpPr>
          <p:cNvPr id="11" name="TextBox 27">
            <a:extLst>
              <a:ext uri="{FF2B5EF4-FFF2-40B4-BE49-F238E27FC236}">
                <a16:creationId xmlns:a16="http://schemas.microsoft.com/office/drawing/2014/main" id="{AC6148AD-D94D-C6E7-DE24-022927A0985A}"/>
              </a:ext>
            </a:extLst>
          </p:cNvPr>
          <p:cNvSpPr txBox="1"/>
          <p:nvPr/>
        </p:nvSpPr>
        <p:spPr>
          <a:xfrm>
            <a:off x="9690019" y="3263462"/>
            <a:ext cx="2391205" cy="3416320"/>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lvl="1" fontAlgn="b">
              <a:buNone/>
            </a:pPr>
            <a:r>
              <a:rPr lang="en-US" sz="2000" b="1" u="none" strike="noStrike">
                <a:effectLst/>
                <a:latin typeface="+mn-lt"/>
              </a:rPr>
              <a:t>Hypercare Post Go </a:t>
            </a:r>
            <a:r>
              <a:rPr lang="en-US" sz="2000" b="1">
                <a:latin typeface="+mn-lt"/>
              </a:rPr>
              <a:t>L</a:t>
            </a:r>
            <a:r>
              <a:rPr lang="en-US" sz="2000" b="1" u="none" strike="noStrike">
                <a:effectLst/>
                <a:latin typeface="+mn-lt"/>
              </a:rPr>
              <a:t>ive Support</a:t>
            </a:r>
          </a:p>
          <a:p>
            <a:pPr marL="0" lvl="1" fontAlgn="b">
              <a:buNone/>
            </a:pPr>
            <a:r>
              <a:rPr lang="en-US" sz="1600" b="1" i="1" u="none" strike="noStrike">
                <a:effectLst/>
                <a:latin typeface="+mn-lt"/>
              </a:rPr>
              <a:t>90 Days Post Go-Live</a:t>
            </a:r>
          </a:p>
          <a:p>
            <a:pPr marL="0" lvl="1" fontAlgn="b">
              <a:buNone/>
            </a:pPr>
            <a:endParaRPr lang="en-US" sz="800" u="none" strike="noStrike">
              <a:effectLst/>
              <a:latin typeface="+mn-lt"/>
            </a:endParaRPr>
          </a:p>
          <a:p>
            <a:pPr marL="0" lvl="1" fontAlgn="b">
              <a:buNone/>
            </a:pPr>
            <a:r>
              <a:rPr lang="en-US" sz="1600" u="none" strike="noStrike">
                <a:effectLst/>
                <a:latin typeface="+mn-lt"/>
              </a:rPr>
              <a:t>Our vendor partners will monitor the customer service, data integrity, </a:t>
            </a:r>
            <a:r>
              <a:rPr lang="en-US" sz="1600">
                <a:latin typeface="+mn-lt"/>
              </a:rPr>
              <a:t>and</a:t>
            </a:r>
            <a:r>
              <a:rPr lang="en-US" sz="1600" u="none" strike="noStrike">
                <a:effectLst/>
                <a:latin typeface="+mn-lt"/>
              </a:rPr>
              <a:t> smooth operation of the implemented S/4HANA solution. Agency interaction may be required to troubleshoot agency-specific issues.</a:t>
            </a:r>
            <a:endParaRPr lang="en-US" sz="1600" b="0" i="0" u="none" strike="noStrike">
              <a:effectLst/>
              <a:latin typeface="+mn-lt"/>
            </a:endParaRPr>
          </a:p>
        </p:txBody>
      </p:sp>
      <p:sp>
        <p:nvSpPr>
          <p:cNvPr id="12" name="TextBox 55">
            <a:extLst>
              <a:ext uri="{FF2B5EF4-FFF2-40B4-BE49-F238E27FC236}">
                <a16:creationId xmlns:a16="http://schemas.microsoft.com/office/drawing/2014/main" id="{4EEAA9C9-5132-4E3D-4B3A-5015DDD3F119}"/>
              </a:ext>
            </a:extLst>
          </p:cNvPr>
          <p:cNvSpPr txBox="1"/>
          <p:nvPr/>
        </p:nvSpPr>
        <p:spPr>
          <a:xfrm>
            <a:off x="71918" y="6639138"/>
            <a:ext cx="6441897" cy="184666"/>
          </a:xfrm>
          <a:prstGeom prst="rect">
            <a:avLst/>
          </a:prstGeom>
          <a:noFill/>
        </p:spPr>
        <p:txBody>
          <a:bodyPr wrap="square" lIns="0" tIns="0" rIns="0" bIns="0" rtlCol="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200" i="1" kern="0">
                <a:latin typeface="+mn-lt"/>
                <a:ea typeface="Arial Unicode MS" pitchFamily="34" charset="-128"/>
                <a:cs typeface="Arial Unicode MS" pitchFamily="34" charset="-128"/>
              </a:rPr>
              <a:t>*Dates are tentative and will be updated as needed as the Program progresses.</a:t>
            </a:r>
          </a:p>
        </p:txBody>
      </p:sp>
      <p:grpSp>
        <p:nvGrpSpPr>
          <p:cNvPr id="43" name="Group 42">
            <a:extLst>
              <a:ext uri="{FF2B5EF4-FFF2-40B4-BE49-F238E27FC236}">
                <a16:creationId xmlns:a16="http://schemas.microsoft.com/office/drawing/2014/main" id="{E85DA0C6-366A-0032-646B-735A8436E57C}"/>
              </a:ext>
              <a:ext uri="{C183D7F6-B498-43B3-948B-1728B52AA6E4}">
                <adec:decorative xmlns:adec="http://schemas.microsoft.com/office/drawing/2017/decorative" val="1"/>
              </a:ext>
            </a:extLst>
          </p:cNvPr>
          <p:cNvGrpSpPr/>
          <p:nvPr/>
        </p:nvGrpSpPr>
        <p:grpSpPr>
          <a:xfrm>
            <a:off x="453448" y="1241597"/>
            <a:ext cx="1737360" cy="1894268"/>
            <a:chOff x="559775" y="1454257"/>
            <a:chExt cx="1737360" cy="1894268"/>
          </a:xfrm>
        </p:grpSpPr>
        <p:sp>
          <p:nvSpPr>
            <p:cNvPr id="45" name="Freeform 29">
              <a:extLst>
                <a:ext uri="{FF2B5EF4-FFF2-40B4-BE49-F238E27FC236}">
                  <a16:creationId xmlns:a16="http://schemas.microsoft.com/office/drawing/2014/main" id="{27E4E881-96E0-2C9C-4B50-FBE7897424B6}"/>
                </a:ext>
              </a:extLst>
            </p:cNvPr>
            <p:cNvSpPr>
              <a:spLocks noEditPoints="1"/>
            </p:cNvSpPr>
            <p:nvPr/>
          </p:nvSpPr>
          <p:spPr bwMode="auto">
            <a:xfrm>
              <a:off x="559775"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sp>
          <p:nvSpPr>
            <p:cNvPr id="47" name="Freeform 30">
              <a:extLst>
                <a:ext uri="{FF2B5EF4-FFF2-40B4-BE49-F238E27FC236}">
                  <a16:creationId xmlns:a16="http://schemas.microsoft.com/office/drawing/2014/main" id="{434C149F-90C1-BF86-F57D-804958F4D9F0}"/>
                </a:ext>
              </a:extLst>
            </p:cNvPr>
            <p:cNvSpPr>
              <a:spLocks/>
            </p:cNvSpPr>
            <p:nvPr/>
          </p:nvSpPr>
          <p:spPr bwMode="auto">
            <a:xfrm>
              <a:off x="784567"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rgbClr val="89A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pic>
          <p:nvPicPr>
            <p:cNvPr id="48" name="Graphic 47" descr="Test tubes with solid fill">
              <a:extLst>
                <a:ext uri="{FF2B5EF4-FFF2-40B4-BE49-F238E27FC236}">
                  <a16:creationId xmlns:a16="http://schemas.microsoft.com/office/drawing/2014/main" id="{1EB243D3-4812-B81C-9E33-102AAA999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255" y="1944191"/>
              <a:ext cx="914400" cy="914400"/>
            </a:xfrm>
            <a:prstGeom prst="rect">
              <a:avLst/>
            </a:prstGeom>
          </p:spPr>
        </p:pic>
      </p:grpSp>
      <p:cxnSp>
        <p:nvCxnSpPr>
          <p:cNvPr id="49" name="Straight Connector 48">
            <a:extLst>
              <a:ext uri="{FF2B5EF4-FFF2-40B4-BE49-F238E27FC236}">
                <a16:creationId xmlns:a16="http://schemas.microsoft.com/office/drawing/2014/main" id="{1567DA09-EDAA-EC23-60C0-28F6290F3F92}"/>
              </a:ext>
              <a:ext uri="{C183D7F6-B498-43B3-948B-1728B52AA6E4}">
                <adec:decorative xmlns:adec="http://schemas.microsoft.com/office/drawing/2017/decorative" val="1"/>
              </a:ext>
            </a:extLst>
          </p:cNvPr>
          <p:cNvCxnSpPr>
            <a:cxnSpLocks/>
          </p:cNvCxnSpPr>
          <p:nvPr/>
        </p:nvCxnSpPr>
        <p:spPr>
          <a:xfrm>
            <a:off x="2190808" y="2188731"/>
            <a:ext cx="621794" cy="0"/>
          </a:xfrm>
          <a:prstGeom prst="line">
            <a:avLst/>
          </a:prstGeom>
          <a:noFill/>
          <a:ln w="12700" cap="flat" cmpd="sng" algn="ctr">
            <a:solidFill>
              <a:srgbClr val="FFFFFF">
                <a:lumMod val="75000"/>
              </a:srgbClr>
            </a:solidFill>
            <a:prstDash val="solid"/>
            <a:miter lim="800000"/>
          </a:ln>
          <a:effectLst/>
        </p:spPr>
      </p:cxnSp>
      <p:grpSp>
        <p:nvGrpSpPr>
          <p:cNvPr id="51" name="Group 50">
            <a:extLst>
              <a:ext uri="{FF2B5EF4-FFF2-40B4-BE49-F238E27FC236}">
                <a16:creationId xmlns:a16="http://schemas.microsoft.com/office/drawing/2014/main" id="{9C20EF13-33EB-F9A3-D694-0AFC2527F814}"/>
              </a:ext>
              <a:ext uri="{C183D7F6-B498-43B3-948B-1728B52AA6E4}">
                <adec:decorative xmlns:adec="http://schemas.microsoft.com/office/drawing/2017/decorative" val="1"/>
              </a:ext>
            </a:extLst>
          </p:cNvPr>
          <p:cNvGrpSpPr/>
          <p:nvPr/>
        </p:nvGrpSpPr>
        <p:grpSpPr>
          <a:xfrm>
            <a:off x="2812602" y="1241597"/>
            <a:ext cx="1737360" cy="1894268"/>
            <a:chOff x="2918929" y="1454257"/>
            <a:chExt cx="1737360" cy="1894268"/>
          </a:xfrm>
        </p:grpSpPr>
        <p:sp>
          <p:nvSpPr>
            <p:cNvPr id="53" name="Freeform 29">
              <a:extLst>
                <a:ext uri="{FF2B5EF4-FFF2-40B4-BE49-F238E27FC236}">
                  <a16:creationId xmlns:a16="http://schemas.microsoft.com/office/drawing/2014/main" id="{964326F8-F932-7922-5D33-0A1700CBCBF4}"/>
                </a:ext>
              </a:extLst>
            </p:cNvPr>
            <p:cNvSpPr>
              <a:spLocks noEditPoints="1"/>
            </p:cNvSpPr>
            <p:nvPr/>
          </p:nvSpPr>
          <p:spPr bwMode="auto">
            <a:xfrm>
              <a:off x="2918929"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sp>
          <p:nvSpPr>
            <p:cNvPr id="60" name="Freeform 30">
              <a:extLst>
                <a:ext uri="{FF2B5EF4-FFF2-40B4-BE49-F238E27FC236}">
                  <a16:creationId xmlns:a16="http://schemas.microsoft.com/office/drawing/2014/main" id="{E0D1CECD-2E0E-6D12-CC35-2131EA65B259}"/>
                </a:ext>
              </a:extLst>
            </p:cNvPr>
            <p:cNvSpPr>
              <a:spLocks/>
            </p:cNvSpPr>
            <p:nvPr/>
          </p:nvSpPr>
          <p:spPr bwMode="auto">
            <a:xfrm>
              <a:off x="3143721"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rgbClr val="112E50">
                <a:lumMod val="25000"/>
                <a:lumOff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pic>
          <p:nvPicPr>
            <p:cNvPr id="65" name="Graphic 64" descr="Settings with solid fill">
              <a:extLst>
                <a:ext uri="{FF2B5EF4-FFF2-40B4-BE49-F238E27FC236}">
                  <a16:creationId xmlns:a16="http://schemas.microsoft.com/office/drawing/2014/main" id="{DB070809-A55A-B457-FF28-8EB86F6076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0409" y="1944191"/>
              <a:ext cx="914400" cy="914400"/>
            </a:xfrm>
            <a:prstGeom prst="rect">
              <a:avLst/>
            </a:prstGeom>
          </p:spPr>
        </p:pic>
      </p:grpSp>
      <p:cxnSp>
        <p:nvCxnSpPr>
          <p:cNvPr id="66" name="Straight Connector 65">
            <a:extLst>
              <a:ext uri="{FF2B5EF4-FFF2-40B4-BE49-F238E27FC236}">
                <a16:creationId xmlns:a16="http://schemas.microsoft.com/office/drawing/2014/main" id="{9ED25FB1-5235-159C-1FA6-87441C79CD63}"/>
              </a:ext>
              <a:ext uri="{C183D7F6-B498-43B3-948B-1728B52AA6E4}">
                <adec:decorative xmlns:adec="http://schemas.microsoft.com/office/drawing/2017/decorative" val="1"/>
              </a:ext>
            </a:extLst>
          </p:cNvPr>
          <p:cNvCxnSpPr>
            <a:cxnSpLocks/>
          </p:cNvCxnSpPr>
          <p:nvPr/>
        </p:nvCxnSpPr>
        <p:spPr>
          <a:xfrm>
            <a:off x="4549962" y="2188731"/>
            <a:ext cx="621794" cy="0"/>
          </a:xfrm>
          <a:prstGeom prst="line">
            <a:avLst/>
          </a:prstGeom>
          <a:noFill/>
          <a:ln w="12700" cap="flat" cmpd="sng" algn="ctr">
            <a:solidFill>
              <a:srgbClr val="FFFFFF">
                <a:lumMod val="75000"/>
              </a:srgbClr>
            </a:solidFill>
            <a:prstDash val="solid"/>
            <a:miter lim="800000"/>
          </a:ln>
          <a:effectLst/>
        </p:spPr>
      </p:cxnSp>
      <p:grpSp>
        <p:nvGrpSpPr>
          <p:cNvPr id="67" name="Group 66">
            <a:extLst>
              <a:ext uri="{FF2B5EF4-FFF2-40B4-BE49-F238E27FC236}">
                <a16:creationId xmlns:a16="http://schemas.microsoft.com/office/drawing/2014/main" id="{40899F93-70E7-4CD7-7846-1BFBF975EA63}"/>
              </a:ext>
              <a:ext uri="{C183D7F6-B498-43B3-948B-1728B52AA6E4}">
                <adec:decorative xmlns:adec="http://schemas.microsoft.com/office/drawing/2017/decorative" val="1"/>
              </a:ext>
            </a:extLst>
          </p:cNvPr>
          <p:cNvGrpSpPr/>
          <p:nvPr/>
        </p:nvGrpSpPr>
        <p:grpSpPr>
          <a:xfrm>
            <a:off x="5171756" y="1241597"/>
            <a:ext cx="1737360" cy="1894268"/>
            <a:chOff x="5278083" y="1454257"/>
            <a:chExt cx="1737360" cy="1894268"/>
          </a:xfrm>
        </p:grpSpPr>
        <p:sp>
          <p:nvSpPr>
            <p:cNvPr id="68" name="Freeform 29">
              <a:extLst>
                <a:ext uri="{FF2B5EF4-FFF2-40B4-BE49-F238E27FC236}">
                  <a16:creationId xmlns:a16="http://schemas.microsoft.com/office/drawing/2014/main" id="{E9807A55-5008-4372-A79D-FCFC8C72A2F7}"/>
                </a:ext>
              </a:extLst>
            </p:cNvPr>
            <p:cNvSpPr>
              <a:spLocks noEditPoints="1"/>
            </p:cNvSpPr>
            <p:nvPr/>
          </p:nvSpPr>
          <p:spPr bwMode="auto">
            <a:xfrm>
              <a:off x="5278083"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sp>
          <p:nvSpPr>
            <p:cNvPr id="69" name="Freeform 30">
              <a:extLst>
                <a:ext uri="{FF2B5EF4-FFF2-40B4-BE49-F238E27FC236}">
                  <a16:creationId xmlns:a16="http://schemas.microsoft.com/office/drawing/2014/main" id="{69CA66D6-1B23-0EFA-F967-79E46A1FC554}"/>
                </a:ext>
              </a:extLst>
            </p:cNvPr>
            <p:cNvSpPr>
              <a:spLocks/>
            </p:cNvSpPr>
            <p:nvPr/>
          </p:nvSpPr>
          <p:spPr bwMode="auto">
            <a:xfrm>
              <a:off x="5502875"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rgbClr val="112E50">
                <a:lumMod val="50000"/>
                <a:lumOff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pic>
          <p:nvPicPr>
            <p:cNvPr id="70" name="Graphic 69" descr="Playbook with solid fill">
              <a:extLst>
                <a:ext uri="{FF2B5EF4-FFF2-40B4-BE49-F238E27FC236}">
                  <a16:creationId xmlns:a16="http://schemas.microsoft.com/office/drawing/2014/main" id="{BF2C7D3F-E4C7-3CD1-164E-0A42EAF766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9563" y="1944191"/>
              <a:ext cx="914400" cy="914400"/>
            </a:xfrm>
            <a:prstGeom prst="rect">
              <a:avLst/>
            </a:prstGeom>
          </p:spPr>
        </p:pic>
      </p:grpSp>
      <p:cxnSp>
        <p:nvCxnSpPr>
          <p:cNvPr id="71" name="Straight Connector 70">
            <a:extLst>
              <a:ext uri="{FF2B5EF4-FFF2-40B4-BE49-F238E27FC236}">
                <a16:creationId xmlns:a16="http://schemas.microsoft.com/office/drawing/2014/main" id="{A3DCB5FE-8890-AA90-8B6D-81C98FAF66BD}"/>
              </a:ext>
              <a:ext uri="{C183D7F6-B498-43B3-948B-1728B52AA6E4}">
                <adec:decorative xmlns:adec="http://schemas.microsoft.com/office/drawing/2017/decorative" val="1"/>
              </a:ext>
            </a:extLst>
          </p:cNvPr>
          <p:cNvCxnSpPr>
            <a:cxnSpLocks/>
          </p:cNvCxnSpPr>
          <p:nvPr/>
        </p:nvCxnSpPr>
        <p:spPr>
          <a:xfrm>
            <a:off x="6909116" y="2188731"/>
            <a:ext cx="621794" cy="0"/>
          </a:xfrm>
          <a:prstGeom prst="line">
            <a:avLst/>
          </a:prstGeom>
          <a:noFill/>
          <a:ln w="12700" cap="flat" cmpd="sng" algn="ctr">
            <a:solidFill>
              <a:srgbClr val="FFFFFF">
                <a:lumMod val="75000"/>
              </a:srgbClr>
            </a:solidFill>
            <a:prstDash val="solid"/>
            <a:miter lim="800000"/>
          </a:ln>
          <a:effectLst/>
        </p:spPr>
      </p:cxnSp>
      <p:grpSp>
        <p:nvGrpSpPr>
          <p:cNvPr id="72" name="Group 71">
            <a:extLst>
              <a:ext uri="{FF2B5EF4-FFF2-40B4-BE49-F238E27FC236}">
                <a16:creationId xmlns:a16="http://schemas.microsoft.com/office/drawing/2014/main" id="{62641CA4-B01A-9E6B-7095-DCDEAD71D788}"/>
              </a:ext>
              <a:ext uri="{C183D7F6-B498-43B3-948B-1728B52AA6E4}">
                <adec:decorative xmlns:adec="http://schemas.microsoft.com/office/drawing/2017/decorative" val="1"/>
              </a:ext>
            </a:extLst>
          </p:cNvPr>
          <p:cNvGrpSpPr/>
          <p:nvPr/>
        </p:nvGrpSpPr>
        <p:grpSpPr>
          <a:xfrm>
            <a:off x="7530910" y="1241597"/>
            <a:ext cx="1737360" cy="1894268"/>
            <a:chOff x="7637237" y="1454257"/>
            <a:chExt cx="1737360" cy="1894268"/>
          </a:xfrm>
        </p:grpSpPr>
        <p:sp>
          <p:nvSpPr>
            <p:cNvPr id="73" name="Freeform 29">
              <a:extLst>
                <a:ext uri="{FF2B5EF4-FFF2-40B4-BE49-F238E27FC236}">
                  <a16:creationId xmlns:a16="http://schemas.microsoft.com/office/drawing/2014/main" id="{D0EF7E61-83B9-2B5F-8B4F-D22313197F39}"/>
                </a:ext>
              </a:extLst>
            </p:cNvPr>
            <p:cNvSpPr>
              <a:spLocks noEditPoints="1"/>
            </p:cNvSpPr>
            <p:nvPr/>
          </p:nvSpPr>
          <p:spPr bwMode="auto">
            <a:xfrm>
              <a:off x="7637237"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sp>
          <p:nvSpPr>
            <p:cNvPr id="74" name="Freeform 30">
              <a:extLst>
                <a:ext uri="{FF2B5EF4-FFF2-40B4-BE49-F238E27FC236}">
                  <a16:creationId xmlns:a16="http://schemas.microsoft.com/office/drawing/2014/main" id="{FE90BDD5-2760-543A-CF8F-E4C8D159ED08}"/>
                </a:ext>
              </a:extLst>
            </p:cNvPr>
            <p:cNvSpPr>
              <a:spLocks/>
            </p:cNvSpPr>
            <p:nvPr/>
          </p:nvSpPr>
          <p:spPr bwMode="auto">
            <a:xfrm>
              <a:off x="7862029"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rgbClr val="16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pic>
          <p:nvPicPr>
            <p:cNvPr id="75" name="Graphic 74" descr="Race Flag with solid fill">
              <a:extLst>
                <a:ext uri="{FF2B5EF4-FFF2-40B4-BE49-F238E27FC236}">
                  <a16:creationId xmlns:a16="http://schemas.microsoft.com/office/drawing/2014/main" id="{6B68D619-A398-8702-8FBD-5857FEFCEE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8717" y="1944191"/>
              <a:ext cx="914400" cy="914400"/>
            </a:xfrm>
            <a:prstGeom prst="rect">
              <a:avLst/>
            </a:prstGeom>
          </p:spPr>
        </p:pic>
      </p:grpSp>
      <p:cxnSp>
        <p:nvCxnSpPr>
          <p:cNvPr id="76" name="Straight Connector 75">
            <a:extLst>
              <a:ext uri="{FF2B5EF4-FFF2-40B4-BE49-F238E27FC236}">
                <a16:creationId xmlns:a16="http://schemas.microsoft.com/office/drawing/2014/main" id="{E3206741-225F-03BD-7365-4D7110F7958E}"/>
              </a:ext>
              <a:ext uri="{C183D7F6-B498-43B3-948B-1728B52AA6E4}">
                <adec:decorative xmlns:adec="http://schemas.microsoft.com/office/drawing/2017/decorative" val="1"/>
              </a:ext>
            </a:extLst>
          </p:cNvPr>
          <p:cNvCxnSpPr>
            <a:cxnSpLocks/>
          </p:cNvCxnSpPr>
          <p:nvPr/>
        </p:nvCxnSpPr>
        <p:spPr>
          <a:xfrm>
            <a:off x="9268269" y="2188731"/>
            <a:ext cx="621794" cy="0"/>
          </a:xfrm>
          <a:prstGeom prst="line">
            <a:avLst/>
          </a:prstGeom>
          <a:noFill/>
          <a:ln w="12700" cap="flat" cmpd="sng" algn="ctr">
            <a:solidFill>
              <a:srgbClr val="FFFFFF">
                <a:lumMod val="75000"/>
              </a:srgbClr>
            </a:solidFill>
            <a:prstDash val="solid"/>
            <a:miter lim="800000"/>
          </a:ln>
          <a:effectLst/>
        </p:spPr>
      </p:cxnSp>
      <p:grpSp>
        <p:nvGrpSpPr>
          <p:cNvPr id="77" name="Group 76">
            <a:extLst>
              <a:ext uri="{FF2B5EF4-FFF2-40B4-BE49-F238E27FC236}">
                <a16:creationId xmlns:a16="http://schemas.microsoft.com/office/drawing/2014/main" id="{73CC4DC8-7E3F-E6ED-57FA-15B0F31CAD86}"/>
              </a:ext>
              <a:ext uri="{C183D7F6-B498-43B3-948B-1728B52AA6E4}">
                <adec:decorative xmlns:adec="http://schemas.microsoft.com/office/drawing/2017/decorative" val="1"/>
              </a:ext>
            </a:extLst>
          </p:cNvPr>
          <p:cNvGrpSpPr/>
          <p:nvPr/>
        </p:nvGrpSpPr>
        <p:grpSpPr>
          <a:xfrm>
            <a:off x="9890063" y="1241598"/>
            <a:ext cx="1737360" cy="1894267"/>
            <a:chOff x="9996390" y="1454258"/>
            <a:chExt cx="1737360" cy="1894267"/>
          </a:xfrm>
        </p:grpSpPr>
        <p:sp>
          <p:nvSpPr>
            <p:cNvPr id="78" name="Freeform 29">
              <a:extLst>
                <a:ext uri="{FF2B5EF4-FFF2-40B4-BE49-F238E27FC236}">
                  <a16:creationId xmlns:a16="http://schemas.microsoft.com/office/drawing/2014/main" id="{5C19D01C-AB3E-DCBA-EF87-56CBADB5045E}"/>
                </a:ext>
              </a:extLst>
            </p:cNvPr>
            <p:cNvSpPr>
              <a:spLocks noEditPoints="1"/>
            </p:cNvSpPr>
            <p:nvPr/>
          </p:nvSpPr>
          <p:spPr bwMode="auto">
            <a:xfrm>
              <a:off x="9996390" y="1454258"/>
              <a:ext cx="1737360" cy="1894267"/>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sp>
          <p:nvSpPr>
            <p:cNvPr id="79" name="Freeform 30">
              <a:extLst>
                <a:ext uri="{FF2B5EF4-FFF2-40B4-BE49-F238E27FC236}">
                  <a16:creationId xmlns:a16="http://schemas.microsoft.com/office/drawing/2014/main" id="{3D31F13F-1E08-59BD-DB9A-EB6F37B0E9F6}"/>
                </a:ext>
              </a:extLst>
            </p:cNvPr>
            <p:cNvSpPr>
              <a:spLocks/>
            </p:cNvSpPr>
            <p:nvPr/>
          </p:nvSpPr>
          <p:spPr bwMode="auto">
            <a:xfrm>
              <a:off x="10221182"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rgbClr val="C6D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marL="0" marR="0" lvl="0" indent="0" defTabSz="975299"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a:ln>
                  <a:noFill/>
                </a:ln>
                <a:solidFill>
                  <a:srgbClr val="FFFFFF"/>
                </a:solidFill>
                <a:effectLst/>
                <a:uLnTx/>
                <a:uFillTx/>
                <a:latin typeface="Lato" panose="020F0502020204030203" pitchFamily="34" charset="0"/>
              </a:endParaRPr>
            </a:p>
          </p:txBody>
        </p:sp>
        <p:pic>
          <p:nvPicPr>
            <p:cNvPr id="80" name="Graphic 79" descr="Watering Plant with solid fill">
              <a:extLst>
                <a:ext uri="{FF2B5EF4-FFF2-40B4-BE49-F238E27FC236}">
                  <a16:creationId xmlns:a16="http://schemas.microsoft.com/office/drawing/2014/main" id="{49002C93-5987-CBEC-BB0A-7B5223BC8D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07870" y="1944191"/>
              <a:ext cx="914400" cy="914400"/>
            </a:xfrm>
            <a:prstGeom prst="rect">
              <a:avLst/>
            </a:prstGeom>
          </p:spPr>
        </p:pic>
      </p:grpSp>
      <p:sp>
        <p:nvSpPr>
          <p:cNvPr id="81" name="Slide Number Placeholder 80">
            <a:extLst>
              <a:ext uri="{FF2B5EF4-FFF2-40B4-BE49-F238E27FC236}">
                <a16:creationId xmlns:a16="http://schemas.microsoft.com/office/drawing/2014/main" id="{B8E3E761-4615-741F-122A-AD13AE2EC08C}"/>
              </a:ext>
            </a:extLst>
          </p:cNvPr>
          <p:cNvSpPr>
            <a:spLocks noGrp="1"/>
          </p:cNvSpPr>
          <p:nvPr>
            <p:ph type="sldNum" sz="quarter" idx="12"/>
          </p:nvPr>
        </p:nvSpPr>
        <p:spPr/>
        <p:txBody>
          <a:bodyPr/>
          <a:lstStyle/>
          <a:p>
            <a:fld id="{D74DC2E0-E28C-44A5-89B3-2B91385C7BB1}" type="slidenum">
              <a:rPr lang="en-US" smtClean="0"/>
              <a:t>25</a:t>
            </a:fld>
            <a:endParaRPr lang="en-US"/>
          </a:p>
        </p:txBody>
      </p:sp>
    </p:spTree>
    <p:extLst>
      <p:ext uri="{BB962C8B-B14F-4D97-AF65-F5344CB8AC3E}">
        <p14:creationId xmlns:p14="http://schemas.microsoft.com/office/powerpoint/2010/main" val="88735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What are Customer Impacts?</a:t>
            </a:r>
          </a:p>
        </p:txBody>
      </p:sp>
      <p:grpSp>
        <p:nvGrpSpPr>
          <p:cNvPr id="49" name="Group 48">
            <a:extLst>
              <a:ext uri="{FF2B5EF4-FFF2-40B4-BE49-F238E27FC236}">
                <a16:creationId xmlns:a16="http://schemas.microsoft.com/office/drawing/2014/main" id="{EC085CA3-8D6D-2864-A691-0C8B73E40293}"/>
              </a:ext>
              <a:ext uri="{C183D7F6-B498-43B3-948B-1728B52AA6E4}">
                <adec:decorative xmlns:adec="http://schemas.microsoft.com/office/drawing/2017/decorative" val="1"/>
              </a:ext>
            </a:extLst>
          </p:cNvPr>
          <p:cNvGrpSpPr/>
          <p:nvPr/>
        </p:nvGrpSpPr>
        <p:grpSpPr>
          <a:xfrm>
            <a:off x="486849" y="2576343"/>
            <a:ext cx="2373811" cy="2377440"/>
            <a:chOff x="280019" y="2500141"/>
            <a:chExt cx="2373811" cy="2377440"/>
          </a:xfrm>
        </p:grpSpPr>
        <p:sp>
          <p:nvSpPr>
            <p:cNvPr id="50" name="Oval 49">
              <a:extLst>
                <a:ext uri="{FF2B5EF4-FFF2-40B4-BE49-F238E27FC236}">
                  <a16:creationId xmlns:a16="http://schemas.microsoft.com/office/drawing/2014/main" id="{5B936273-8CCA-442D-A39E-C60ECA468D03}"/>
                </a:ext>
              </a:extLst>
            </p:cNvPr>
            <p:cNvSpPr>
              <a:spLocks noChangeAspect="1"/>
            </p:cNvSpPr>
            <p:nvPr/>
          </p:nvSpPr>
          <p:spPr>
            <a:xfrm>
              <a:off x="280019" y="2500141"/>
              <a:ext cx="2373811" cy="2377440"/>
            </a:xfrm>
            <a:prstGeom prst="ellipse">
              <a:avLst/>
            </a:prstGeom>
            <a:solidFill>
              <a:srgbClr val="16B58E"/>
            </a:solidFill>
            <a:ln w="12700" cap="flat" cmpd="sng" algn="ctr">
              <a:noFill/>
              <a:prstDash val="solid"/>
              <a:miter lim="800000"/>
            </a:ln>
            <a:effectLst>
              <a:glow rad="228600">
                <a:srgbClr val="16B58E">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1" name="Graphic 50" descr="Meeting with solid fill">
              <a:extLst>
                <a:ext uri="{FF2B5EF4-FFF2-40B4-BE49-F238E27FC236}">
                  <a16:creationId xmlns:a16="http://schemas.microsoft.com/office/drawing/2014/main" id="{8AABAE7E-6539-EAAF-2E7A-BF75D3A660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964" y="2652532"/>
              <a:ext cx="1645920" cy="1645920"/>
            </a:xfrm>
            <a:prstGeom prst="rect">
              <a:avLst/>
            </a:prstGeom>
          </p:spPr>
        </p:pic>
        <p:pic>
          <p:nvPicPr>
            <p:cNvPr id="52" name="Graphic 51" descr="Single gear outline">
              <a:extLst>
                <a:ext uri="{FF2B5EF4-FFF2-40B4-BE49-F238E27FC236}">
                  <a16:creationId xmlns:a16="http://schemas.microsoft.com/office/drawing/2014/main" id="{A810904C-158D-C7CA-A28D-8809B02C2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844" y="3336125"/>
              <a:ext cx="1280160" cy="1280160"/>
            </a:xfrm>
            <a:prstGeom prst="rect">
              <a:avLst/>
            </a:prstGeom>
          </p:spPr>
        </p:pic>
      </p:grpSp>
      <p:cxnSp>
        <p:nvCxnSpPr>
          <p:cNvPr id="53" name="Straight Connector 52">
            <a:extLst>
              <a:ext uri="{FF2B5EF4-FFF2-40B4-BE49-F238E27FC236}">
                <a16:creationId xmlns:a16="http://schemas.microsoft.com/office/drawing/2014/main" id="{31D7AB0B-0FE2-5B48-B2F3-933F7644B0E4}"/>
              </a:ext>
              <a:ext uri="{C183D7F6-B498-43B3-948B-1728B52AA6E4}">
                <adec:decorative xmlns:adec="http://schemas.microsoft.com/office/drawing/2017/decorative" val="1"/>
              </a:ext>
            </a:extLst>
          </p:cNvPr>
          <p:cNvCxnSpPr>
            <a:cxnSpLocks/>
          </p:cNvCxnSpPr>
          <p:nvPr/>
        </p:nvCxnSpPr>
        <p:spPr>
          <a:xfrm flipH="1">
            <a:off x="2513023" y="2454107"/>
            <a:ext cx="665677" cy="470404"/>
          </a:xfrm>
          <a:prstGeom prst="line">
            <a:avLst/>
          </a:prstGeom>
          <a:noFill/>
          <a:ln w="28575" cap="flat" cmpd="sng" algn="ctr">
            <a:solidFill>
              <a:srgbClr val="FFFFFF">
                <a:lumMod val="85000"/>
              </a:srgbClr>
            </a:solidFill>
            <a:prstDash val="solid"/>
            <a:miter lim="800000"/>
          </a:ln>
          <a:effectLst/>
        </p:spPr>
      </p:cxnSp>
      <p:grpSp>
        <p:nvGrpSpPr>
          <p:cNvPr id="54" name="Group 53">
            <a:extLst>
              <a:ext uri="{FF2B5EF4-FFF2-40B4-BE49-F238E27FC236}">
                <a16:creationId xmlns:a16="http://schemas.microsoft.com/office/drawing/2014/main" id="{CE4F3716-7872-4324-A462-1AC61DD99EE1}"/>
              </a:ext>
              <a:ext uri="{C183D7F6-B498-43B3-948B-1728B52AA6E4}">
                <adec:decorative xmlns:adec="http://schemas.microsoft.com/office/drawing/2017/decorative" val="1"/>
              </a:ext>
            </a:extLst>
          </p:cNvPr>
          <p:cNvGrpSpPr/>
          <p:nvPr/>
        </p:nvGrpSpPr>
        <p:grpSpPr>
          <a:xfrm>
            <a:off x="3003811" y="1610176"/>
            <a:ext cx="1240430" cy="1242327"/>
            <a:chOff x="2721969" y="1584377"/>
            <a:chExt cx="1240430" cy="1242327"/>
          </a:xfrm>
        </p:grpSpPr>
        <p:sp>
          <p:nvSpPr>
            <p:cNvPr id="55" name="Oval 54">
              <a:extLst>
                <a:ext uri="{FF2B5EF4-FFF2-40B4-BE49-F238E27FC236}">
                  <a16:creationId xmlns:a16="http://schemas.microsoft.com/office/drawing/2014/main" id="{CB742D6A-C197-5693-6DE2-24F8D021CF62}"/>
                </a:ext>
              </a:extLst>
            </p:cNvPr>
            <p:cNvSpPr>
              <a:spLocks noChangeAspect="1"/>
            </p:cNvSpPr>
            <p:nvPr/>
          </p:nvSpPr>
          <p:spPr>
            <a:xfrm>
              <a:off x="2721969" y="1584377"/>
              <a:ext cx="1240430" cy="1242327"/>
            </a:xfrm>
            <a:prstGeom prst="ellipse">
              <a:avLst/>
            </a:prstGeom>
            <a:solidFill>
              <a:srgbClr val="112E50">
                <a:lumMod val="50000"/>
                <a:lumOff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6" name="Graphic 55" descr="Monitor with solid fill">
              <a:extLst>
                <a:ext uri="{FF2B5EF4-FFF2-40B4-BE49-F238E27FC236}">
                  <a16:creationId xmlns:a16="http://schemas.microsoft.com/office/drawing/2014/main" id="{8C511C20-B3A6-C9CA-DDF2-98D2FA16E8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30704" y="1794060"/>
              <a:ext cx="822960" cy="822960"/>
            </a:xfrm>
            <a:prstGeom prst="rect">
              <a:avLst/>
            </a:prstGeom>
          </p:spPr>
        </p:pic>
        <p:pic>
          <p:nvPicPr>
            <p:cNvPr id="57" name="Graphic 56" descr="Close with solid fill">
              <a:extLst>
                <a:ext uri="{FF2B5EF4-FFF2-40B4-BE49-F238E27FC236}">
                  <a16:creationId xmlns:a16="http://schemas.microsoft.com/office/drawing/2014/main" id="{21DBF16E-2880-F628-BA7E-362BF0667A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98105" y="1661461"/>
              <a:ext cx="1088158" cy="1088158"/>
            </a:xfrm>
            <a:prstGeom prst="rect">
              <a:avLst/>
            </a:prstGeom>
          </p:spPr>
        </p:pic>
      </p:grpSp>
      <p:sp>
        <p:nvSpPr>
          <p:cNvPr id="58" name="Rectangle 57">
            <a:extLst>
              <a:ext uri="{FF2B5EF4-FFF2-40B4-BE49-F238E27FC236}">
                <a16:creationId xmlns:a16="http://schemas.microsoft.com/office/drawing/2014/main" id="{6CB2834D-11A4-9DD0-00A5-EE8AEF44282F}"/>
              </a:ext>
            </a:extLst>
          </p:cNvPr>
          <p:cNvSpPr/>
          <p:nvPr/>
        </p:nvSpPr>
        <p:spPr>
          <a:xfrm>
            <a:off x="4531668" y="1529064"/>
            <a:ext cx="7496860" cy="1446550"/>
          </a:xfrm>
          <a:prstGeom prst="rect">
            <a:avLst/>
          </a:prstGeom>
        </p:spPr>
        <p:txBody>
          <a:bodyPr wrap="square">
            <a:spAutoFit/>
          </a:bodyPr>
          <a:lstStyle/>
          <a:p>
            <a:r>
              <a:rPr lang="en-US" sz="2200" b="1">
                <a:solidFill>
                  <a:srgbClr val="112E50">
                    <a:lumMod val="50000"/>
                    <a:lumOff val="50000"/>
                  </a:srgbClr>
                </a:solidFill>
                <a:cs typeface="Calibri Light" panose="020F0302020204030204" pitchFamily="34" charset="0"/>
              </a:rPr>
              <a:t>FMMI Code Brownout (July 2023 – May 31, 2024)</a:t>
            </a:r>
          </a:p>
          <a:p>
            <a:r>
              <a:rPr lang="en-US" sz="2200">
                <a:solidFill>
                  <a:srgbClr val="000000"/>
                </a:solidFill>
                <a:cs typeface="Calibri Light" panose="020F0302020204030204" pitchFamily="34" charset="0"/>
              </a:rPr>
              <a:t>Major Program code freeze. Only minor enhancements (&lt;100 Hours) and break fixes that can be retrofitted in S/4HANA will be addressed.</a:t>
            </a:r>
          </a:p>
        </p:txBody>
      </p:sp>
      <p:cxnSp>
        <p:nvCxnSpPr>
          <p:cNvPr id="59" name="Straight Connector 58">
            <a:extLst>
              <a:ext uri="{FF2B5EF4-FFF2-40B4-BE49-F238E27FC236}">
                <a16:creationId xmlns:a16="http://schemas.microsoft.com/office/drawing/2014/main" id="{BA26CE48-9FDD-C01D-37EA-4747316F8479}"/>
              </a:ext>
              <a:ext uri="{C183D7F6-B498-43B3-948B-1728B52AA6E4}">
                <adec:decorative xmlns:adec="http://schemas.microsoft.com/office/drawing/2017/decorative" val="1"/>
              </a:ext>
            </a:extLst>
          </p:cNvPr>
          <p:cNvCxnSpPr>
            <a:cxnSpLocks/>
          </p:cNvCxnSpPr>
          <p:nvPr/>
        </p:nvCxnSpPr>
        <p:spPr>
          <a:xfrm flipH="1" flipV="1">
            <a:off x="2860660" y="3760826"/>
            <a:ext cx="856587" cy="4238"/>
          </a:xfrm>
          <a:prstGeom prst="line">
            <a:avLst/>
          </a:prstGeom>
          <a:noFill/>
          <a:ln w="28575" cap="flat" cmpd="sng" algn="ctr">
            <a:solidFill>
              <a:srgbClr val="FFFFFF">
                <a:lumMod val="85000"/>
              </a:srgbClr>
            </a:solidFill>
            <a:prstDash val="solid"/>
            <a:miter lim="800000"/>
          </a:ln>
          <a:effectLst/>
        </p:spPr>
      </p:cxnSp>
      <p:grpSp>
        <p:nvGrpSpPr>
          <p:cNvPr id="60" name="Group 59">
            <a:extLst>
              <a:ext uri="{FF2B5EF4-FFF2-40B4-BE49-F238E27FC236}">
                <a16:creationId xmlns:a16="http://schemas.microsoft.com/office/drawing/2014/main" id="{B9B7CEA7-94C3-0A9B-BAC1-4F015007EB4F}"/>
              </a:ext>
              <a:ext uri="{C183D7F6-B498-43B3-948B-1728B52AA6E4}">
                <adec:decorative xmlns:adec="http://schemas.microsoft.com/office/drawing/2017/decorative" val="1"/>
              </a:ext>
            </a:extLst>
          </p:cNvPr>
          <p:cNvGrpSpPr/>
          <p:nvPr/>
        </p:nvGrpSpPr>
        <p:grpSpPr>
          <a:xfrm>
            <a:off x="3717247" y="3143900"/>
            <a:ext cx="1240430" cy="1242327"/>
            <a:chOff x="2721969" y="1584377"/>
            <a:chExt cx="1240430" cy="1242327"/>
          </a:xfrm>
        </p:grpSpPr>
        <p:sp>
          <p:nvSpPr>
            <p:cNvPr id="61" name="Oval 60">
              <a:extLst>
                <a:ext uri="{FF2B5EF4-FFF2-40B4-BE49-F238E27FC236}">
                  <a16:creationId xmlns:a16="http://schemas.microsoft.com/office/drawing/2014/main" id="{D086075A-EDF9-68E0-E9ED-BBB41EA55C08}"/>
                </a:ext>
              </a:extLst>
            </p:cNvPr>
            <p:cNvSpPr>
              <a:spLocks noChangeAspect="1"/>
            </p:cNvSpPr>
            <p:nvPr/>
          </p:nvSpPr>
          <p:spPr>
            <a:xfrm>
              <a:off x="2721969" y="1584377"/>
              <a:ext cx="1240430" cy="1242327"/>
            </a:xfrm>
            <a:prstGeom prst="ellipse">
              <a:avLst/>
            </a:prstGeom>
            <a:solidFill>
              <a:srgbClr val="112E50">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62" name="Graphic 61" descr="Monitor with solid fill">
              <a:extLst>
                <a:ext uri="{FF2B5EF4-FFF2-40B4-BE49-F238E27FC236}">
                  <a16:creationId xmlns:a16="http://schemas.microsoft.com/office/drawing/2014/main" id="{89249624-D63E-A782-4332-331104F029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30704" y="1794060"/>
              <a:ext cx="822960" cy="822960"/>
            </a:xfrm>
            <a:prstGeom prst="rect">
              <a:avLst/>
            </a:prstGeom>
          </p:spPr>
        </p:pic>
        <p:pic>
          <p:nvPicPr>
            <p:cNvPr id="63" name="Graphic 62" descr="Close with solid fill">
              <a:extLst>
                <a:ext uri="{FF2B5EF4-FFF2-40B4-BE49-F238E27FC236}">
                  <a16:creationId xmlns:a16="http://schemas.microsoft.com/office/drawing/2014/main" id="{68EB0FD0-B8BC-9C16-381F-9CAE2E86680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98105" y="1661461"/>
              <a:ext cx="1088158" cy="1088158"/>
            </a:xfrm>
            <a:prstGeom prst="rect">
              <a:avLst/>
            </a:prstGeom>
          </p:spPr>
        </p:pic>
      </p:grpSp>
      <p:sp>
        <p:nvSpPr>
          <p:cNvPr id="64" name="Rectangle 63">
            <a:extLst>
              <a:ext uri="{FF2B5EF4-FFF2-40B4-BE49-F238E27FC236}">
                <a16:creationId xmlns:a16="http://schemas.microsoft.com/office/drawing/2014/main" id="{ACCA6580-8B3C-D0F3-0F61-F1D35E5E1224}"/>
              </a:ext>
            </a:extLst>
          </p:cNvPr>
          <p:cNvSpPr/>
          <p:nvPr/>
        </p:nvSpPr>
        <p:spPr>
          <a:xfrm>
            <a:off x="5286949" y="3257232"/>
            <a:ext cx="6293742" cy="1107996"/>
          </a:xfrm>
          <a:prstGeom prst="rect">
            <a:avLst/>
          </a:prstGeom>
        </p:spPr>
        <p:txBody>
          <a:bodyPr wrap="square">
            <a:spAutoFit/>
          </a:bodyPr>
          <a:lstStyle/>
          <a:p>
            <a:r>
              <a:rPr lang="en-US" sz="2200" b="1">
                <a:solidFill>
                  <a:srgbClr val="112E50">
                    <a:lumMod val="75000"/>
                    <a:lumOff val="25000"/>
                  </a:srgbClr>
                </a:solidFill>
                <a:cs typeface="Calibri Light" panose="020F0302020204030204" pitchFamily="34" charset="0"/>
              </a:rPr>
              <a:t>FMMI Code Blackout (June 1, 2024 – Jan. 2025)​</a:t>
            </a:r>
          </a:p>
          <a:p>
            <a:r>
              <a:rPr lang="en-US" sz="2200">
                <a:solidFill>
                  <a:srgbClr val="000000"/>
                </a:solidFill>
                <a:cs typeface="Calibri Light" panose="020F0302020204030204" pitchFamily="34" charset="0"/>
              </a:rPr>
              <a:t>Emergency system changes only. No other system changes will be planned or implemented.</a:t>
            </a:r>
          </a:p>
        </p:txBody>
      </p:sp>
      <p:cxnSp>
        <p:nvCxnSpPr>
          <p:cNvPr id="65" name="Straight Connector 64">
            <a:extLst>
              <a:ext uri="{FF2B5EF4-FFF2-40B4-BE49-F238E27FC236}">
                <a16:creationId xmlns:a16="http://schemas.microsoft.com/office/drawing/2014/main" id="{49B648A8-2930-000A-D45E-D67BDA6024C1}"/>
              </a:ext>
              <a:ext uri="{C183D7F6-B498-43B3-948B-1728B52AA6E4}">
                <adec:decorative xmlns:adec="http://schemas.microsoft.com/office/drawing/2017/decorative" val="1"/>
              </a:ext>
            </a:extLst>
          </p:cNvPr>
          <p:cNvCxnSpPr>
            <a:cxnSpLocks/>
          </p:cNvCxnSpPr>
          <p:nvPr/>
        </p:nvCxnSpPr>
        <p:spPr>
          <a:xfrm flipH="1" flipV="1">
            <a:off x="2513023" y="4605615"/>
            <a:ext cx="665677" cy="470404"/>
          </a:xfrm>
          <a:prstGeom prst="line">
            <a:avLst/>
          </a:prstGeom>
          <a:noFill/>
          <a:ln w="28575" cap="flat" cmpd="sng" algn="ctr">
            <a:solidFill>
              <a:srgbClr val="FFFFFF">
                <a:lumMod val="85000"/>
              </a:srgbClr>
            </a:solidFill>
            <a:prstDash val="solid"/>
            <a:miter lim="800000"/>
          </a:ln>
          <a:effectLst/>
        </p:spPr>
      </p:cxnSp>
      <p:grpSp>
        <p:nvGrpSpPr>
          <p:cNvPr id="66" name="Group 65">
            <a:extLst>
              <a:ext uri="{FF2B5EF4-FFF2-40B4-BE49-F238E27FC236}">
                <a16:creationId xmlns:a16="http://schemas.microsoft.com/office/drawing/2014/main" id="{9B46DA37-8AB9-E554-F683-9200C0F8A7D2}"/>
              </a:ext>
              <a:ext uri="{C183D7F6-B498-43B3-948B-1728B52AA6E4}">
                <adec:decorative xmlns:adec="http://schemas.microsoft.com/office/drawing/2017/decorative" val="1"/>
              </a:ext>
            </a:extLst>
          </p:cNvPr>
          <p:cNvGrpSpPr/>
          <p:nvPr/>
        </p:nvGrpSpPr>
        <p:grpSpPr>
          <a:xfrm>
            <a:off x="3025286" y="4692487"/>
            <a:ext cx="1240430" cy="1242327"/>
            <a:chOff x="2930340" y="4607307"/>
            <a:chExt cx="1240430" cy="1242327"/>
          </a:xfrm>
        </p:grpSpPr>
        <p:sp>
          <p:nvSpPr>
            <p:cNvPr id="67" name="Oval 66">
              <a:extLst>
                <a:ext uri="{FF2B5EF4-FFF2-40B4-BE49-F238E27FC236}">
                  <a16:creationId xmlns:a16="http://schemas.microsoft.com/office/drawing/2014/main" id="{33427D68-94EE-9B70-6C6F-16128556271F}"/>
                </a:ext>
              </a:extLst>
            </p:cNvPr>
            <p:cNvSpPr>
              <a:spLocks noChangeAspect="1"/>
            </p:cNvSpPr>
            <p:nvPr/>
          </p:nvSpPr>
          <p:spPr>
            <a:xfrm>
              <a:off x="2930340" y="4607307"/>
              <a:ext cx="1240430" cy="1242327"/>
            </a:xfrm>
            <a:prstGeom prst="ellipse">
              <a:avLst/>
            </a:prstGeom>
            <a:solidFill>
              <a:srgbClr val="112E50">
                <a:lumMod val="90000"/>
                <a:lumOff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68" name="Graphic 67" descr="Rocket with solid fill">
              <a:extLst>
                <a:ext uri="{FF2B5EF4-FFF2-40B4-BE49-F238E27FC236}">
                  <a16:creationId xmlns:a16="http://schemas.microsoft.com/office/drawing/2014/main" id="{126E6381-A5CC-3673-B20D-ADCC6BE1C8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93355" y="4897125"/>
              <a:ext cx="914400" cy="914400"/>
            </a:xfrm>
            <a:prstGeom prst="rect">
              <a:avLst/>
            </a:prstGeom>
          </p:spPr>
        </p:pic>
        <p:pic>
          <p:nvPicPr>
            <p:cNvPr id="69" name="Graphic 68" descr="Fireworks with solid fill">
              <a:extLst>
                <a:ext uri="{FF2B5EF4-FFF2-40B4-BE49-F238E27FC236}">
                  <a16:creationId xmlns:a16="http://schemas.microsoft.com/office/drawing/2014/main" id="{FC51AAAF-E0A2-A180-BBBD-C336C4A47D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83754" y="4881104"/>
              <a:ext cx="347367" cy="347367"/>
            </a:xfrm>
            <a:prstGeom prst="rect">
              <a:avLst/>
            </a:prstGeom>
          </p:spPr>
        </p:pic>
      </p:grpSp>
      <p:sp>
        <p:nvSpPr>
          <p:cNvPr id="70" name="Rectangle 69">
            <a:extLst>
              <a:ext uri="{FF2B5EF4-FFF2-40B4-BE49-F238E27FC236}">
                <a16:creationId xmlns:a16="http://schemas.microsoft.com/office/drawing/2014/main" id="{B3BDDBE8-985D-55B8-0E13-03B51D0EEDFF}"/>
              </a:ext>
            </a:extLst>
          </p:cNvPr>
          <p:cNvSpPr/>
          <p:nvPr/>
        </p:nvSpPr>
        <p:spPr>
          <a:xfrm>
            <a:off x="4531668" y="4692487"/>
            <a:ext cx="7453916" cy="1446550"/>
          </a:xfrm>
          <a:prstGeom prst="rect">
            <a:avLst/>
          </a:prstGeom>
        </p:spPr>
        <p:txBody>
          <a:bodyPr wrap="square" lIns="91440" tIns="45720" rIns="91440" bIns="45720" anchor="t">
            <a:spAutoFit/>
          </a:bodyPr>
          <a:lstStyle/>
          <a:p>
            <a:r>
              <a:rPr lang="en-US" sz="2200" b="1">
                <a:solidFill>
                  <a:srgbClr val="112E50">
                    <a:lumMod val="90000"/>
                    <a:lumOff val="10000"/>
                  </a:srgbClr>
                </a:solidFill>
                <a:cs typeface="Calibri Light"/>
              </a:rPr>
              <a:t>'Big Bang’ Implementation (Feb. 2025)</a:t>
            </a:r>
          </a:p>
          <a:p>
            <a:r>
              <a:rPr lang="en-US" sz="2200">
                <a:solidFill>
                  <a:srgbClr val="000000"/>
                </a:solidFill>
                <a:cs typeface="Calibri Light" panose="020F0302020204030204" pitchFamily="34" charset="0"/>
              </a:rPr>
              <a:t>All customers will go-live concurrently in the new version of FMMI. Current ECC will be depreciated at go-live and will not run in parallel with the S/4HANA system. </a:t>
            </a:r>
          </a:p>
        </p:txBody>
      </p:sp>
      <p:sp>
        <p:nvSpPr>
          <p:cNvPr id="7" name="Slide Number Placeholder 6">
            <a:extLst>
              <a:ext uri="{FF2B5EF4-FFF2-40B4-BE49-F238E27FC236}">
                <a16:creationId xmlns:a16="http://schemas.microsoft.com/office/drawing/2014/main" id="{FB8584EE-E680-BDE2-3394-2BA492A7F335}"/>
              </a:ext>
            </a:extLst>
          </p:cNvPr>
          <p:cNvSpPr>
            <a:spLocks noGrp="1"/>
          </p:cNvSpPr>
          <p:nvPr>
            <p:ph type="sldNum" sz="quarter" idx="12"/>
          </p:nvPr>
        </p:nvSpPr>
        <p:spPr/>
        <p:txBody>
          <a:bodyPr/>
          <a:lstStyle/>
          <a:p>
            <a:fld id="{D74DC2E0-E28C-44A5-89B3-2B91385C7BB1}" type="slidenum">
              <a:rPr lang="en-US" smtClean="0"/>
              <a:t>26</a:t>
            </a:fld>
            <a:endParaRPr lang="en-US"/>
          </a:p>
        </p:txBody>
      </p:sp>
    </p:spTree>
    <p:extLst>
      <p:ext uri="{BB962C8B-B14F-4D97-AF65-F5344CB8AC3E}">
        <p14:creationId xmlns:p14="http://schemas.microsoft.com/office/powerpoint/2010/main" val="533000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latin typeface="+mj-lt"/>
              </a:rPr>
              <a:t>What to Expect?</a:t>
            </a:r>
          </a:p>
        </p:txBody>
      </p:sp>
      <p:sp>
        <p:nvSpPr>
          <p:cNvPr id="4" name="TextBox 3">
            <a:extLst>
              <a:ext uri="{FF2B5EF4-FFF2-40B4-BE49-F238E27FC236}">
                <a16:creationId xmlns:a16="http://schemas.microsoft.com/office/drawing/2014/main" id="{9ADAEF62-B3CE-3492-8BC1-8F6099D96DF1}"/>
              </a:ext>
            </a:extLst>
          </p:cNvPr>
          <p:cNvSpPr txBox="1"/>
          <p:nvPr/>
        </p:nvSpPr>
        <p:spPr>
          <a:xfrm>
            <a:off x="3794588" y="3514062"/>
            <a:ext cx="4602824" cy="400110"/>
          </a:xfrm>
          <a:prstGeom prst="rect">
            <a:avLst/>
          </a:prstGeom>
          <a:noFill/>
        </p:spPr>
        <p:txBody>
          <a:bodyPr wrap="square" rtlCol="0">
            <a:spAutoFit/>
          </a:bodyPr>
          <a:lstStyle/>
          <a:p>
            <a:pPr algn="ctr"/>
            <a:r>
              <a:rPr lang="en-US" sz="2000" i="1"/>
              <a:t>Preparing for Upcoming Changes</a:t>
            </a:r>
          </a:p>
        </p:txBody>
      </p:sp>
      <p:cxnSp>
        <p:nvCxnSpPr>
          <p:cNvPr id="5" name="Straight Connector 4">
            <a:extLst>
              <a:ext uri="{FF2B5EF4-FFF2-40B4-BE49-F238E27FC236}">
                <a16:creationId xmlns:a16="http://schemas.microsoft.com/office/drawing/2014/main" id="{A33BE3DF-2A89-58D8-4006-F03838087244}"/>
              </a:ext>
              <a:ext uri="{C183D7F6-B498-43B3-948B-1728B52AA6E4}">
                <adec:decorative xmlns:adec="http://schemas.microsoft.com/office/drawing/2017/decorative" val="1"/>
              </a:ext>
            </a:extLst>
          </p:cNvPr>
          <p:cNvCxnSpPr>
            <a:cxnSpLocks/>
          </p:cNvCxnSpPr>
          <p:nvPr/>
        </p:nvCxnSpPr>
        <p:spPr>
          <a:xfrm>
            <a:off x="4450080" y="3416003"/>
            <a:ext cx="32918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1331920-34DB-D677-03F1-0B26CF81E713}"/>
              </a:ext>
            </a:extLst>
          </p:cNvPr>
          <p:cNvSpPr>
            <a:spLocks noGrp="1"/>
          </p:cNvSpPr>
          <p:nvPr>
            <p:ph type="sldNum" sz="quarter" idx="12"/>
          </p:nvPr>
        </p:nvSpPr>
        <p:spPr/>
        <p:txBody>
          <a:bodyPr/>
          <a:lstStyle/>
          <a:p>
            <a:fld id="{D74DC2E0-E28C-44A5-89B3-2B91385C7BB1}" type="slidenum">
              <a:rPr lang="en-US" smtClean="0"/>
              <a:t>27</a:t>
            </a:fld>
            <a:endParaRPr lang="en-US"/>
          </a:p>
        </p:txBody>
      </p:sp>
    </p:spTree>
    <p:extLst>
      <p:ext uri="{BB962C8B-B14F-4D97-AF65-F5344CB8AC3E}">
        <p14:creationId xmlns:p14="http://schemas.microsoft.com/office/powerpoint/2010/main" val="2112450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BD9C61-0BDF-4ABE-A6C0-CB319E18383E}"/>
              </a:ext>
            </a:extLst>
          </p:cNvPr>
          <p:cNvSpPr>
            <a:spLocks noGrp="1"/>
          </p:cNvSpPr>
          <p:nvPr>
            <p:ph type="title"/>
          </p:nvPr>
        </p:nvSpPr>
        <p:spPr/>
        <p:txBody>
          <a:bodyPr/>
          <a:lstStyle/>
          <a:p>
            <a:r>
              <a:rPr lang="en-US"/>
              <a:t>FIET Program Roadmap</a:t>
            </a:r>
          </a:p>
        </p:txBody>
      </p:sp>
      <p:grpSp>
        <p:nvGrpSpPr>
          <p:cNvPr id="33" name="Group 32" descr="Gantt chart of the FIET project roadmap">
            <a:extLst>
              <a:ext uri="{FF2B5EF4-FFF2-40B4-BE49-F238E27FC236}">
                <a16:creationId xmlns:a16="http://schemas.microsoft.com/office/drawing/2014/main" id="{BD757B6D-351D-8AAD-F98B-70EE5FEDE798}"/>
              </a:ext>
            </a:extLst>
          </p:cNvPr>
          <p:cNvGrpSpPr/>
          <p:nvPr/>
        </p:nvGrpSpPr>
        <p:grpSpPr>
          <a:xfrm>
            <a:off x="95940" y="1292352"/>
            <a:ext cx="12040393" cy="5345000"/>
            <a:chOff x="95940" y="1292352"/>
            <a:chExt cx="12040393" cy="5345000"/>
          </a:xfrm>
        </p:grpSpPr>
        <p:sp>
          <p:nvSpPr>
            <p:cNvPr id="9" name="TextBox 8" descr="FIET Project Kickoff, September 5, 2023">
              <a:extLst>
                <a:ext uri="{FF2B5EF4-FFF2-40B4-BE49-F238E27FC236}">
                  <a16:creationId xmlns:a16="http://schemas.microsoft.com/office/drawing/2014/main" id="{B6F27B1A-F278-5AEF-FE7A-68D9AEF445BC}"/>
                </a:ext>
              </a:extLst>
            </p:cNvPr>
            <p:cNvSpPr txBox="1"/>
            <p:nvPr/>
          </p:nvSpPr>
          <p:spPr>
            <a:xfrm>
              <a:off x="520150" y="2234347"/>
              <a:ext cx="2009948" cy="490139"/>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FIET Program Kickoff</a:t>
              </a:r>
            </a:p>
            <a:p>
              <a:pPr marL="0" marR="0" lvl="0" indent="0" defTabSz="914400" eaLnBrk="1" fontAlgn="auto" latinLnBrk="0" hangingPunct="1">
                <a:lnSpc>
                  <a:spcPct val="100000"/>
                </a:lnSpc>
                <a:spcBef>
                  <a:spcPts val="0"/>
                </a:spcBef>
                <a:spcAft>
                  <a:spcPts val="0"/>
                </a:spcAft>
                <a:buClrTx/>
                <a:buSzTx/>
                <a:buFontTx/>
                <a:buNone/>
                <a:tabLst/>
                <a:defRPr/>
              </a:pPr>
              <a:r>
                <a:rPr lang="en-US" sz="1400" i="1" kern="0">
                  <a:cs typeface="Arial" panose="020B0604020202020204" pitchFamily="34" charset="0"/>
                </a:rPr>
                <a:t>9-5-23</a:t>
              </a:r>
              <a:endParaRPr kumimoji="0" lang="en-US" sz="1100" i="1" u="none" strike="noStrike" kern="0" cap="none" spc="0" normalizeH="0" baseline="0" noProof="0">
                <a:ln>
                  <a:noFill/>
                </a:ln>
                <a:effectLst/>
                <a:uLnTx/>
                <a:uFillTx/>
                <a:cs typeface="Arial" panose="020B0604020202020204" pitchFamily="34" charset="0"/>
              </a:endParaRPr>
            </a:p>
          </p:txBody>
        </p:sp>
        <p:sp>
          <p:nvSpPr>
            <p:cNvPr id="11" name="TextBox 10" descr="Go Live Targeted for February 17, 2025.">
              <a:extLst>
                <a:ext uri="{FF2B5EF4-FFF2-40B4-BE49-F238E27FC236}">
                  <a16:creationId xmlns:a16="http://schemas.microsoft.com/office/drawing/2014/main" id="{BAE9367F-8941-6F86-011E-ED5EFC9CEC4F}"/>
                </a:ext>
              </a:extLst>
            </p:cNvPr>
            <p:cNvSpPr txBox="1"/>
            <p:nvPr/>
          </p:nvSpPr>
          <p:spPr>
            <a:xfrm>
              <a:off x="10400468" y="5770318"/>
              <a:ext cx="1553142" cy="462324"/>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GO LIVE</a:t>
              </a:r>
            </a:p>
            <a:p>
              <a:pPr marL="0" marR="0" lvl="0" indent="0" defTabSz="914400" eaLnBrk="1" fontAlgn="auto" latinLnBrk="0" hangingPunct="1">
                <a:lnSpc>
                  <a:spcPct val="100000"/>
                </a:lnSpc>
                <a:spcBef>
                  <a:spcPts val="0"/>
                </a:spcBef>
                <a:spcAft>
                  <a:spcPts val="0"/>
                </a:spcAft>
                <a:buClrTx/>
                <a:buSzTx/>
                <a:buFontTx/>
                <a:buNone/>
                <a:tabLst/>
                <a:defRPr/>
              </a:pPr>
              <a:r>
                <a:rPr lang="en-US" sz="1400" i="1" kern="0">
                  <a:cs typeface="Arial" panose="020B0604020202020204" pitchFamily="34" charset="0"/>
                </a:rPr>
                <a:t>Targeted 2-17-25</a:t>
              </a:r>
              <a:endParaRPr kumimoji="0" lang="en-US" sz="1400" i="1" u="none" strike="noStrike" kern="0" cap="none" spc="0" normalizeH="0" baseline="0" noProof="0">
                <a:ln>
                  <a:noFill/>
                </a:ln>
                <a:effectLst/>
                <a:uLnTx/>
                <a:uFillTx/>
                <a:cs typeface="Arial" panose="020B0604020202020204" pitchFamily="34" charset="0"/>
              </a:endParaRPr>
            </a:p>
          </p:txBody>
        </p:sp>
        <p:sp>
          <p:nvSpPr>
            <p:cNvPr id="13" name="Arrow: Pentagon 12">
              <a:extLst>
                <a:ext uri="{FF2B5EF4-FFF2-40B4-BE49-F238E27FC236}">
                  <a16:creationId xmlns:a16="http://schemas.microsoft.com/office/drawing/2014/main" id="{77482C9A-FCBA-0080-2662-F1FE112B8BFD}"/>
                </a:ext>
              </a:extLst>
            </p:cNvPr>
            <p:cNvSpPr/>
            <p:nvPr/>
          </p:nvSpPr>
          <p:spPr>
            <a:xfrm>
              <a:off x="95940" y="1292352"/>
              <a:ext cx="1279058" cy="323627"/>
            </a:xfrm>
            <a:prstGeom prst="homePlate">
              <a:avLst/>
            </a:prstGeom>
            <a:solidFill>
              <a:srgbClr val="EBF2FB"/>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INITIATE</a:t>
              </a:r>
            </a:p>
          </p:txBody>
        </p:sp>
        <p:sp>
          <p:nvSpPr>
            <p:cNvPr id="14" name="Arrow: Chevron 13">
              <a:extLst>
                <a:ext uri="{FF2B5EF4-FFF2-40B4-BE49-F238E27FC236}">
                  <a16:creationId xmlns:a16="http://schemas.microsoft.com/office/drawing/2014/main" id="{35D22D4E-509A-CEE1-79DA-6C68116B2072}"/>
                </a:ext>
              </a:extLst>
            </p:cNvPr>
            <p:cNvSpPr/>
            <p:nvPr/>
          </p:nvSpPr>
          <p:spPr>
            <a:xfrm>
              <a:off x="1298049" y="1292352"/>
              <a:ext cx="1187697" cy="323627"/>
            </a:xfrm>
            <a:prstGeom prst="chevron">
              <a:avLst/>
            </a:prstGeom>
            <a:solidFill>
              <a:srgbClr val="EBF2FB"/>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CONFIRM</a:t>
              </a:r>
            </a:p>
          </p:txBody>
        </p:sp>
        <p:sp>
          <p:nvSpPr>
            <p:cNvPr id="15" name="Arrow: Chevron 14">
              <a:extLst>
                <a:ext uri="{FF2B5EF4-FFF2-40B4-BE49-F238E27FC236}">
                  <a16:creationId xmlns:a16="http://schemas.microsoft.com/office/drawing/2014/main" id="{5FEB5A19-1D2A-F295-06F5-9306366EDCBF}"/>
                </a:ext>
              </a:extLst>
            </p:cNvPr>
            <p:cNvSpPr/>
            <p:nvPr/>
          </p:nvSpPr>
          <p:spPr>
            <a:xfrm>
              <a:off x="2408797" y="1292352"/>
              <a:ext cx="2923561" cy="323627"/>
            </a:xfrm>
            <a:prstGeom prst="chevron">
              <a:avLst/>
            </a:prstGeom>
            <a:solidFill>
              <a:srgbClr val="EBF2FB"/>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cs typeface="Arial" panose="020B0604020202020204" pitchFamily="34" charset="0"/>
                </a:rPr>
                <a:t>DESIGN &amp; BUILD</a:t>
              </a:r>
              <a:endParaRPr kumimoji="0" lang="en-US" sz="1600" b="1" i="0" u="none" strike="noStrike" kern="0" cap="none" spc="0" normalizeH="0" baseline="0" noProof="0">
                <a:ln>
                  <a:noFill/>
                </a:ln>
                <a:effectLst/>
                <a:uLnTx/>
                <a:uFillTx/>
                <a:cs typeface="Arial" panose="020B0604020202020204" pitchFamily="34" charset="0"/>
              </a:endParaRPr>
            </a:p>
          </p:txBody>
        </p:sp>
        <p:sp>
          <p:nvSpPr>
            <p:cNvPr id="16" name="TextBox 15" descr="This arrow shows that Design and Build will overlap with the Confirm phase. So it will start in November 2023 and end in May 2024.">
              <a:extLst>
                <a:ext uri="{FF2B5EF4-FFF2-40B4-BE49-F238E27FC236}">
                  <a16:creationId xmlns:a16="http://schemas.microsoft.com/office/drawing/2014/main" id="{3026FDD0-E731-71AE-EE5A-8875B6348ADA}"/>
                </a:ext>
              </a:extLst>
            </p:cNvPr>
            <p:cNvSpPr txBox="1"/>
            <p:nvPr/>
          </p:nvSpPr>
          <p:spPr>
            <a:xfrm>
              <a:off x="1282345" y="4555337"/>
              <a:ext cx="3928536" cy="338554"/>
            </a:xfrm>
            <a:prstGeom prst="homePlate">
              <a:avLst/>
            </a:prstGeom>
            <a:solidFill>
              <a:srgbClr val="16B58E"/>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Design and Build</a:t>
              </a:r>
            </a:p>
          </p:txBody>
        </p:sp>
        <p:sp>
          <p:nvSpPr>
            <p:cNvPr id="19" name="TextBox 18" descr="This arrow shows that End-to-end testing will start at the backend of the Design and Build phase and continue through the Integrate phase.">
              <a:extLst>
                <a:ext uri="{FF2B5EF4-FFF2-40B4-BE49-F238E27FC236}">
                  <a16:creationId xmlns:a16="http://schemas.microsoft.com/office/drawing/2014/main" id="{1974E14C-9D24-6C86-DD1A-46EDAD490832}"/>
                </a:ext>
              </a:extLst>
            </p:cNvPr>
            <p:cNvSpPr txBox="1"/>
            <p:nvPr/>
          </p:nvSpPr>
          <p:spPr>
            <a:xfrm>
              <a:off x="4710083" y="5000531"/>
              <a:ext cx="4568065" cy="323627"/>
            </a:xfrm>
            <a:prstGeom prst="homePlate">
              <a:avLst/>
            </a:prstGeom>
            <a:solidFill>
              <a:srgbClr val="16B58E"/>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End-to-End Testing</a:t>
              </a:r>
            </a:p>
          </p:txBody>
        </p:sp>
        <p:sp>
          <p:nvSpPr>
            <p:cNvPr id="20" name="Arrow: Pentagon 19" descr="This shows that Planning and Operationalizing will take place throughout the Initiate and Confirm phases and will continue halfway through the Design and Build phase.">
              <a:extLst>
                <a:ext uri="{FF2B5EF4-FFF2-40B4-BE49-F238E27FC236}">
                  <a16:creationId xmlns:a16="http://schemas.microsoft.com/office/drawing/2014/main" id="{9021D09B-92E4-D07A-7770-27E8F1BBFA62}"/>
                </a:ext>
              </a:extLst>
            </p:cNvPr>
            <p:cNvSpPr/>
            <p:nvPr/>
          </p:nvSpPr>
          <p:spPr>
            <a:xfrm>
              <a:off x="95941" y="3249609"/>
              <a:ext cx="3327273" cy="323627"/>
            </a:xfrm>
            <a:prstGeom prst="homePlate">
              <a:avLst/>
            </a:prstGeom>
            <a:solidFill>
              <a:srgbClr val="16B5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Planning &amp; Operationalizing</a:t>
              </a:r>
            </a:p>
          </p:txBody>
        </p:sp>
        <p:sp>
          <p:nvSpPr>
            <p:cNvPr id="24" name="Arrow: Pentagon 23" descr="This arrow shows that process analysis will take place during the Initiate and the Confirm phases.">
              <a:extLst>
                <a:ext uri="{FF2B5EF4-FFF2-40B4-BE49-F238E27FC236}">
                  <a16:creationId xmlns:a16="http://schemas.microsoft.com/office/drawing/2014/main" id="{043B8128-AAE0-D13B-6C18-98F0DADCEAAC}"/>
                </a:ext>
              </a:extLst>
            </p:cNvPr>
            <p:cNvSpPr/>
            <p:nvPr/>
          </p:nvSpPr>
          <p:spPr>
            <a:xfrm>
              <a:off x="95941" y="2811879"/>
              <a:ext cx="2284032" cy="323627"/>
            </a:xfrm>
            <a:prstGeom prst="homePlate">
              <a:avLst/>
            </a:prstGeom>
            <a:solidFill>
              <a:srgbClr val="16B5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Process Analysis</a:t>
              </a:r>
            </a:p>
          </p:txBody>
        </p:sp>
        <p:sp>
          <p:nvSpPr>
            <p:cNvPr id="25" name="Arrow: Pentagon 24" descr="This arrow shows that Blueprinting will take place from the Initiate phase to the end of the Design and Build phase.">
              <a:extLst>
                <a:ext uri="{FF2B5EF4-FFF2-40B4-BE49-F238E27FC236}">
                  <a16:creationId xmlns:a16="http://schemas.microsoft.com/office/drawing/2014/main" id="{9B23737A-DF80-D99D-A409-AE420369B166}"/>
                </a:ext>
              </a:extLst>
            </p:cNvPr>
            <p:cNvSpPr/>
            <p:nvPr/>
          </p:nvSpPr>
          <p:spPr>
            <a:xfrm>
              <a:off x="95940" y="3687340"/>
              <a:ext cx="5114937" cy="323627"/>
            </a:xfrm>
            <a:prstGeom prst="homePlate">
              <a:avLst/>
            </a:prstGeom>
            <a:solidFill>
              <a:srgbClr val="16B5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cs typeface="Arial" panose="020B0604020202020204" pitchFamily="34" charset="0"/>
                </a:rPr>
                <a:t>Blueprinting</a:t>
              </a:r>
              <a:endParaRPr kumimoji="0" lang="en-US" sz="1600" b="1" i="0" u="none" strike="noStrike" kern="0" cap="none" spc="0" normalizeH="0" baseline="0" noProof="0">
                <a:ln>
                  <a:noFill/>
                </a:ln>
                <a:effectLst/>
                <a:uLnTx/>
                <a:uFillTx/>
                <a:cs typeface="Arial" panose="020B0604020202020204" pitchFamily="34" charset="0"/>
              </a:endParaRPr>
            </a:p>
          </p:txBody>
        </p:sp>
        <p:sp>
          <p:nvSpPr>
            <p:cNvPr id="26" name="TextBox 25" descr="This arrow shows that Data Migration and Verification will take place simultaneously with End-to-end testing.">
              <a:extLst>
                <a:ext uri="{FF2B5EF4-FFF2-40B4-BE49-F238E27FC236}">
                  <a16:creationId xmlns:a16="http://schemas.microsoft.com/office/drawing/2014/main" id="{30689087-E471-B78E-B6C2-C5B75FDE074F}"/>
                </a:ext>
              </a:extLst>
            </p:cNvPr>
            <p:cNvSpPr txBox="1"/>
            <p:nvPr/>
          </p:nvSpPr>
          <p:spPr>
            <a:xfrm>
              <a:off x="4710083" y="5430798"/>
              <a:ext cx="4568065" cy="338554"/>
            </a:xfrm>
            <a:prstGeom prst="homePlate">
              <a:avLst/>
            </a:prstGeom>
            <a:solidFill>
              <a:srgbClr val="16B58E"/>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Data Migration and Verification</a:t>
              </a:r>
            </a:p>
          </p:txBody>
        </p:sp>
        <p:sp>
          <p:nvSpPr>
            <p:cNvPr id="29" name="Arrow: Chevron 28">
              <a:extLst>
                <a:ext uri="{FF2B5EF4-FFF2-40B4-BE49-F238E27FC236}">
                  <a16:creationId xmlns:a16="http://schemas.microsoft.com/office/drawing/2014/main" id="{0BF8CCD0-7847-3E6E-0CD2-8B63524D0097}"/>
                </a:ext>
              </a:extLst>
            </p:cNvPr>
            <p:cNvSpPr/>
            <p:nvPr/>
          </p:nvSpPr>
          <p:spPr>
            <a:xfrm>
              <a:off x="5255410" y="1292352"/>
              <a:ext cx="4111258" cy="323627"/>
            </a:xfrm>
            <a:prstGeom prst="chevron">
              <a:avLst/>
            </a:prstGeom>
            <a:solidFill>
              <a:srgbClr val="EBF2FB"/>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cs typeface="Arial" panose="020B0604020202020204" pitchFamily="34" charset="0"/>
                </a:rPr>
                <a:t>INTEGRATE</a:t>
              </a:r>
              <a:endParaRPr kumimoji="0" lang="en-US" sz="1600" b="1" i="0" u="none" strike="noStrike" kern="0" cap="none" spc="0" normalizeH="0" baseline="0" noProof="0">
                <a:ln>
                  <a:noFill/>
                </a:ln>
                <a:effectLst/>
                <a:uLnTx/>
                <a:uFillTx/>
                <a:cs typeface="Arial" panose="020B0604020202020204" pitchFamily="34" charset="0"/>
              </a:endParaRPr>
            </a:p>
          </p:txBody>
        </p:sp>
        <p:sp>
          <p:nvSpPr>
            <p:cNvPr id="30" name="Arrow: Chevron 29">
              <a:extLst>
                <a:ext uri="{FF2B5EF4-FFF2-40B4-BE49-F238E27FC236}">
                  <a16:creationId xmlns:a16="http://schemas.microsoft.com/office/drawing/2014/main" id="{EB08BCB4-11FF-328D-7CC3-8AE06F1F19A8}"/>
                </a:ext>
              </a:extLst>
            </p:cNvPr>
            <p:cNvSpPr/>
            <p:nvPr/>
          </p:nvSpPr>
          <p:spPr>
            <a:xfrm>
              <a:off x="9289719" y="1292352"/>
              <a:ext cx="1187697" cy="323627"/>
            </a:xfrm>
            <a:prstGeom prst="chevron">
              <a:avLst/>
            </a:prstGeom>
            <a:solidFill>
              <a:srgbClr val="EBF2FB"/>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cs typeface="Arial" panose="020B0604020202020204" pitchFamily="34" charset="0"/>
                </a:rPr>
                <a:t>DEPLOY</a:t>
              </a:r>
              <a:endParaRPr kumimoji="0" lang="en-US" sz="1600" b="1" i="0" u="none" strike="noStrike" kern="0" cap="none" spc="0" normalizeH="0" baseline="0" noProof="0">
                <a:ln>
                  <a:noFill/>
                </a:ln>
                <a:effectLst/>
                <a:uLnTx/>
                <a:uFillTx/>
                <a:cs typeface="Arial" panose="020B0604020202020204" pitchFamily="34" charset="0"/>
              </a:endParaRPr>
            </a:p>
          </p:txBody>
        </p:sp>
        <p:sp>
          <p:nvSpPr>
            <p:cNvPr id="31" name="Arrow: Pentagon 30" descr="This arrow shows that System Conversion takes place simultaneously with Blueprinting. ">
              <a:extLst>
                <a:ext uri="{FF2B5EF4-FFF2-40B4-BE49-F238E27FC236}">
                  <a16:creationId xmlns:a16="http://schemas.microsoft.com/office/drawing/2014/main" id="{12C8164C-9F8E-5C66-4B78-FC319B5EB6D7}"/>
                </a:ext>
              </a:extLst>
            </p:cNvPr>
            <p:cNvSpPr/>
            <p:nvPr/>
          </p:nvSpPr>
          <p:spPr>
            <a:xfrm>
              <a:off x="95941" y="4125070"/>
              <a:ext cx="5114937" cy="323627"/>
            </a:xfrm>
            <a:prstGeom prst="homePlate">
              <a:avLst/>
            </a:prstGeom>
            <a:solidFill>
              <a:srgbClr val="16B58E"/>
            </a:solidFill>
            <a:ln w="12700" cap="flat" cmpd="sng" algn="ctr">
              <a:noFill/>
              <a:prstDash val="solid"/>
              <a:miter lim="800000"/>
            </a:ln>
            <a:effectLst/>
          </p:spPr>
          <p:txBody>
            <a:bodyPr rtlCol="0" anchor="ctr"/>
            <a:lstStyle/>
            <a:p>
              <a:pPr algn="ctr">
                <a:defRPr/>
              </a:pPr>
              <a:r>
                <a:rPr lang="en-US" sz="1600" b="1" kern="0">
                  <a:cs typeface="Arial" panose="020B0604020202020204" pitchFamily="34" charset="0"/>
                </a:rPr>
                <a:t>System Conversion</a:t>
              </a:r>
              <a:endParaRPr kumimoji="0" lang="en-US" sz="1600" b="1" i="0" u="none" strike="noStrike" kern="0" cap="none" spc="0" normalizeH="0" baseline="0" noProof="0">
                <a:ln>
                  <a:noFill/>
                </a:ln>
                <a:effectLst/>
                <a:uLnTx/>
                <a:uFillTx/>
                <a:cs typeface="Arial" panose="020B0604020202020204" pitchFamily="34" charset="0"/>
              </a:endParaRPr>
            </a:p>
          </p:txBody>
        </p:sp>
        <p:sp>
          <p:nvSpPr>
            <p:cNvPr id="32" name="Star: 5 Points 31">
              <a:extLst>
                <a:ext uri="{FF2B5EF4-FFF2-40B4-BE49-F238E27FC236}">
                  <a16:creationId xmlns:a16="http://schemas.microsoft.com/office/drawing/2014/main" id="{578A5C72-BEB5-837C-723B-BED6AC51D2D9}"/>
                </a:ext>
                <a:ext uri="{C183D7F6-B498-43B3-948B-1728B52AA6E4}">
                  <adec:decorative xmlns:adec="http://schemas.microsoft.com/office/drawing/2017/decorative" val="1"/>
                </a:ext>
              </a:extLst>
            </p:cNvPr>
            <p:cNvSpPr>
              <a:spLocks noChangeAspect="1"/>
            </p:cNvSpPr>
            <p:nvPr/>
          </p:nvSpPr>
          <p:spPr>
            <a:xfrm>
              <a:off x="9979936" y="5737294"/>
              <a:ext cx="456839" cy="462325"/>
            </a:xfrm>
            <a:prstGeom prst="star5">
              <a:avLst/>
            </a:prstGeom>
            <a:solidFill>
              <a:srgbClr val="5592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Arrow: Chevron 35" descr="This shows the various phases of the FIET project: initiate, confirm, design and build, integrate, deploy, and support.">
              <a:extLst>
                <a:ext uri="{FF2B5EF4-FFF2-40B4-BE49-F238E27FC236}">
                  <a16:creationId xmlns:a16="http://schemas.microsoft.com/office/drawing/2014/main" id="{F50A5461-EA4E-EFBF-2540-B61552F4494C}"/>
                </a:ext>
              </a:extLst>
            </p:cNvPr>
            <p:cNvSpPr/>
            <p:nvPr/>
          </p:nvSpPr>
          <p:spPr>
            <a:xfrm>
              <a:off x="10400468" y="1292352"/>
              <a:ext cx="1735865" cy="323627"/>
            </a:xfrm>
            <a:prstGeom prst="chevron">
              <a:avLst/>
            </a:prstGeom>
            <a:solidFill>
              <a:srgbClr val="EBF2FB"/>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cs typeface="Arial" panose="020B0604020202020204" pitchFamily="34" charset="0"/>
                </a:rPr>
                <a:t>SUPPORT</a:t>
              </a:r>
              <a:endParaRPr kumimoji="0" lang="en-US" sz="1600" b="1" i="0" u="none" strike="noStrike" kern="0" cap="none" spc="0" normalizeH="0" baseline="0" noProof="0">
                <a:ln>
                  <a:noFill/>
                </a:ln>
                <a:effectLst/>
                <a:uLnTx/>
                <a:uFillTx/>
                <a:cs typeface="Arial" panose="020B0604020202020204" pitchFamily="34" charset="0"/>
              </a:endParaRPr>
            </a:p>
          </p:txBody>
        </p:sp>
        <p:sp>
          <p:nvSpPr>
            <p:cNvPr id="37" name="Star: 5 Points 36">
              <a:extLst>
                <a:ext uri="{FF2B5EF4-FFF2-40B4-BE49-F238E27FC236}">
                  <a16:creationId xmlns:a16="http://schemas.microsoft.com/office/drawing/2014/main" id="{87999D61-BF7F-D8EF-43E0-081F718586E1}"/>
                </a:ext>
                <a:ext uri="{C183D7F6-B498-43B3-948B-1728B52AA6E4}">
                  <adec:decorative xmlns:adec="http://schemas.microsoft.com/office/drawing/2017/decorative" val="1"/>
                </a:ext>
              </a:extLst>
            </p:cNvPr>
            <p:cNvSpPr>
              <a:spLocks noChangeAspect="1"/>
            </p:cNvSpPr>
            <p:nvPr/>
          </p:nvSpPr>
          <p:spPr>
            <a:xfrm>
              <a:off x="95941" y="2200918"/>
              <a:ext cx="456839" cy="462325"/>
            </a:xfrm>
            <a:prstGeom prst="star5">
              <a:avLst/>
            </a:prstGeom>
            <a:solidFill>
              <a:srgbClr val="5592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TextBox 37" descr="Arrow showing that Post Go-Live Support will be available from March through May 2025.">
              <a:extLst>
                <a:ext uri="{FF2B5EF4-FFF2-40B4-BE49-F238E27FC236}">
                  <a16:creationId xmlns:a16="http://schemas.microsoft.com/office/drawing/2014/main" id="{C476405C-648F-35EE-B423-CCB7E10D0A14}"/>
                </a:ext>
              </a:extLst>
            </p:cNvPr>
            <p:cNvSpPr txBox="1"/>
            <p:nvPr/>
          </p:nvSpPr>
          <p:spPr>
            <a:xfrm>
              <a:off x="10170066" y="6313725"/>
              <a:ext cx="1964268" cy="323627"/>
            </a:xfrm>
            <a:prstGeom prst="homePlate">
              <a:avLst/>
            </a:prstGeom>
            <a:solidFill>
              <a:srgbClr val="16B58E"/>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Post Go-Live Support</a:t>
              </a:r>
            </a:p>
          </p:txBody>
        </p:sp>
        <p:sp>
          <p:nvSpPr>
            <p:cNvPr id="2" name="TextBox 1">
              <a:extLst>
                <a:ext uri="{FF2B5EF4-FFF2-40B4-BE49-F238E27FC236}">
                  <a16:creationId xmlns:a16="http://schemas.microsoft.com/office/drawing/2014/main" id="{1B3A9227-7F06-2A28-657D-F15C73EFE54C}"/>
                </a:ext>
              </a:extLst>
            </p:cNvPr>
            <p:cNvSpPr txBox="1"/>
            <p:nvPr/>
          </p:nvSpPr>
          <p:spPr>
            <a:xfrm>
              <a:off x="6432665" y="4391224"/>
              <a:ext cx="2682574" cy="457199"/>
            </a:xfrm>
            <a:prstGeom prst="homePlate">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Financial Training Forum</a:t>
              </a:r>
            </a:p>
            <a:p>
              <a:pPr marL="0" marR="0" lvl="0" indent="0" defTabSz="914400" eaLnBrk="1" fontAlgn="auto" latinLnBrk="0" hangingPunct="1">
                <a:lnSpc>
                  <a:spcPct val="100000"/>
                </a:lnSpc>
                <a:spcBef>
                  <a:spcPts val="0"/>
                </a:spcBef>
                <a:spcAft>
                  <a:spcPts val="0"/>
                </a:spcAft>
                <a:buClrTx/>
                <a:buSzTx/>
                <a:buFontTx/>
                <a:buNone/>
                <a:tabLst/>
                <a:defRPr/>
              </a:pPr>
              <a:r>
                <a:rPr lang="en-US" sz="1400" i="1" kern="0">
                  <a:cs typeface="Arial" panose="020B0604020202020204" pitchFamily="34" charset="0"/>
                </a:rPr>
                <a:t>Beginning 7-22-24</a:t>
              </a:r>
              <a:endParaRPr kumimoji="0" lang="en-US" sz="1400" i="1" u="none" strike="noStrike" kern="0" cap="none" spc="0" normalizeH="0" baseline="0" noProof="0">
                <a:ln>
                  <a:noFill/>
                </a:ln>
                <a:effectLst/>
                <a:uLnTx/>
                <a:uFillTx/>
                <a:cs typeface="Arial" panose="020B0604020202020204" pitchFamily="34" charset="0"/>
              </a:endParaRPr>
            </a:p>
          </p:txBody>
        </p:sp>
        <p:sp>
          <p:nvSpPr>
            <p:cNvPr id="5" name="Star: 5 Points 4">
              <a:extLst>
                <a:ext uri="{FF2B5EF4-FFF2-40B4-BE49-F238E27FC236}">
                  <a16:creationId xmlns:a16="http://schemas.microsoft.com/office/drawing/2014/main" id="{7B9D3F46-6B6F-533D-4C18-BB66E2E22E14}"/>
                </a:ext>
                <a:ext uri="{C183D7F6-B498-43B3-948B-1728B52AA6E4}">
                  <adec:decorative xmlns:adec="http://schemas.microsoft.com/office/drawing/2017/decorative" val="1"/>
                </a:ext>
              </a:extLst>
            </p:cNvPr>
            <p:cNvSpPr>
              <a:spLocks noChangeAspect="1"/>
            </p:cNvSpPr>
            <p:nvPr/>
          </p:nvSpPr>
          <p:spPr>
            <a:xfrm>
              <a:off x="6011770" y="4358566"/>
              <a:ext cx="457233" cy="457200"/>
            </a:xfrm>
            <a:prstGeom prst="star5">
              <a:avLst/>
            </a:prstGeom>
            <a:solidFill>
              <a:srgbClr val="5592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140027-F6A2-8129-BB2F-22D16BEEF56F}"/>
                </a:ext>
              </a:extLst>
            </p:cNvPr>
            <p:cNvSpPr txBox="1"/>
            <p:nvPr/>
          </p:nvSpPr>
          <p:spPr>
            <a:xfrm>
              <a:off x="8120056" y="5862885"/>
              <a:ext cx="1920240" cy="320040"/>
            </a:xfrm>
            <a:prstGeom prst="homePlate">
              <a:avLst/>
            </a:prstGeom>
            <a:solidFill>
              <a:srgbClr val="16B58E"/>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Training</a:t>
              </a:r>
            </a:p>
          </p:txBody>
        </p:sp>
      </p:grpSp>
      <p:graphicFrame>
        <p:nvGraphicFramePr>
          <p:cNvPr id="6" name="Table 5" descr="This goes along with the listing of phases, showing dates by month and year. The initiate phase is from September through October 2023, confirm is from November to December 2023, Design and Build takes place January 2024 through May 2024. Integration occurs from June 2024 through December 2024. Deployment happens in January and February 2025, and Support will be available March 2025 through May 2025.">
            <a:extLst>
              <a:ext uri="{FF2B5EF4-FFF2-40B4-BE49-F238E27FC236}">
                <a16:creationId xmlns:a16="http://schemas.microsoft.com/office/drawing/2014/main" id="{49668010-E3E7-9520-F2C4-2D467C8A6FFB}"/>
              </a:ext>
            </a:extLst>
          </p:cNvPr>
          <p:cNvGraphicFramePr>
            <a:graphicFrameLocks noGrp="1"/>
          </p:cNvGraphicFramePr>
          <p:nvPr>
            <p:extLst>
              <p:ext uri="{D42A27DB-BD31-4B8C-83A1-F6EECF244321}">
                <p14:modId xmlns:p14="http://schemas.microsoft.com/office/powerpoint/2010/main" val="4042595733"/>
              </p:ext>
            </p:extLst>
          </p:nvPr>
        </p:nvGraphicFramePr>
        <p:xfrm>
          <a:off x="85576" y="1663511"/>
          <a:ext cx="12040392" cy="457200"/>
        </p:xfrm>
        <a:graphic>
          <a:graphicData uri="http://schemas.openxmlformats.org/drawingml/2006/table">
            <a:tbl>
              <a:tblPr firstRow="1" bandRow="1">
                <a:tableStyleId>{5C22544A-7EE6-4342-B048-85BDC9FD1C3A}</a:tableStyleId>
              </a:tblPr>
              <a:tblGrid>
                <a:gridCol w="573352">
                  <a:extLst>
                    <a:ext uri="{9D8B030D-6E8A-4147-A177-3AD203B41FA5}">
                      <a16:colId xmlns:a16="http://schemas.microsoft.com/office/drawing/2014/main" val="1719927804"/>
                    </a:ext>
                  </a:extLst>
                </a:gridCol>
                <a:gridCol w="573352">
                  <a:extLst>
                    <a:ext uri="{9D8B030D-6E8A-4147-A177-3AD203B41FA5}">
                      <a16:colId xmlns:a16="http://schemas.microsoft.com/office/drawing/2014/main" val="1597313394"/>
                    </a:ext>
                  </a:extLst>
                </a:gridCol>
                <a:gridCol w="573352">
                  <a:extLst>
                    <a:ext uri="{9D8B030D-6E8A-4147-A177-3AD203B41FA5}">
                      <a16:colId xmlns:a16="http://schemas.microsoft.com/office/drawing/2014/main" val="1861106805"/>
                    </a:ext>
                  </a:extLst>
                </a:gridCol>
                <a:gridCol w="573352">
                  <a:extLst>
                    <a:ext uri="{9D8B030D-6E8A-4147-A177-3AD203B41FA5}">
                      <a16:colId xmlns:a16="http://schemas.microsoft.com/office/drawing/2014/main" val="1766934257"/>
                    </a:ext>
                  </a:extLst>
                </a:gridCol>
                <a:gridCol w="573352">
                  <a:extLst>
                    <a:ext uri="{9D8B030D-6E8A-4147-A177-3AD203B41FA5}">
                      <a16:colId xmlns:a16="http://schemas.microsoft.com/office/drawing/2014/main" val="2544468580"/>
                    </a:ext>
                  </a:extLst>
                </a:gridCol>
                <a:gridCol w="573352">
                  <a:extLst>
                    <a:ext uri="{9D8B030D-6E8A-4147-A177-3AD203B41FA5}">
                      <a16:colId xmlns:a16="http://schemas.microsoft.com/office/drawing/2014/main" val="1253916034"/>
                    </a:ext>
                  </a:extLst>
                </a:gridCol>
                <a:gridCol w="573352">
                  <a:extLst>
                    <a:ext uri="{9D8B030D-6E8A-4147-A177-3AD203B41FA5}">
                      <a16:colId xmlns:a16="http://schemas.microsoft.com/office/drawing/2014/main" val="3331908237"/>
                    </a:ext>
                  </a:extLst>
                </a:gridCol>
                <a:gridCol w="573352">
                  <a:extLst>
                    <a:ext uri="{9D8B030D-6E8A-4147-A177-3AD203B41FA5}">
                      <a16:colId xmlns:a16="http://schemas.microsoft.com/office/drawing/2014/main" val="3863509630"/>
                    </a:ext>
                  </a:extLst>
                </a:gridCol>
                <a:gridCol w="573352">
                  <a:extLst>
                    <a:ext uri="{9D8B030D-6E8A-4147-A177-3AD203B41FA5}">
                      <a16:colId xmlns:a16="http://schemas.microsoft.com/office/drawing/2014/main" val="1256359956"/>
                    </a:ext>
                  </a:extLst>
                </a:gridCol>
                <a:gridCol w="573352">
                  <a:extLst>
                    <a:ext uri="{9D8B030D-6E8A-4147-A177-3AD203B41FA5}">
                      <a16:colId xmlns:a16="http://schemas.microsoft.com/office/drawing/2014/main" val="3759856226"/>
                    </a:ext>
                  </a:extLst>
                </a:gridCol>
                <a:gridCol w="573352">
                  <a:extLst>
                    <a:ext uri="{9D8B030D-6E8A-4147-A177-3AD203B41FA5}">
                      <a16:colId xmlns:a16="http://schemas.microsoft.com/office/drawing/2014/main" val="1959813217"/>
                    </a:ext>
                  </a:extLst>
                </a:gridCol>
                <a:gridCol w="573352">
                  <a:extLst>
                    <a:ext uri="{9D8B030D-6E8A-4147-A177-3AD203B41FA5}">
                      <a16:colId xmlns:a16="http://schemas.microsoft.com/office/drawing/2014/main" val="1088557093"/>
                    </a:ext>
                  </a:extLst>
                </a:gridCol>
                <a:gridCol w="573352">
                  <a:extLst>
                    <a:ext uri="{9D8B030D-6E8A-4147-A177-3AD203B41FA5}">
                      <a16:colId xmlns:a16="http://schemas.microsoft.com/office/drawing/2014/main" val="2738736491"/>
                    </a:ext>
                  </a:extLst>
                </a:gridCol>
                <a:gridCol w="573352">
                  <a:extLst>
                    <a:ext uri="{9D8B030D-6E8A-4147-A177-3AD203B41FA5}">
                      <a16:colId xmlns:a16="http://schemas.microsoft.com/office/drawing/2014/main" val="3895713280"/>
                    </a:ext>
                  </a:extLst>
                </a:gridCol>
                <a:gridCol w="573352">
                  <a:extLst>
                    <a:ext uri="{9D8B030D-6E8A-4147-A177-3AD203B41FA5}">
                      <a16:colId xmlns:a16="http://schemas.microsoft.com/office/drawing/2014/main" val="2976609099"/>
                    </a:ext>
                  </a:extLst>
                </a:gridCol>
                <a:gridCol w="573352">
                  <a:extLst>
                    <a:ext uri="{9D8B030D-6E8A-4147-A177-3AD203B41FA5}">
                      <a16:colId xmlns:a16="http://schemas.microsoft.com/office/drawing/2014/main" val="3019307122"/>
                    </a:ext>
                  </a:extLst>
                </a:gridCol>
                <a:gridCol w="573352">
                  <a:extLst>
                    <a:ext uri="{9D8B030D-6E8A-4147-A177-3AD203B41FA5}">
                      <a16:colId xmlns:a16="http://schemas.microsoft.com/office/drawing/2014/main" val="4128946685"/>
                    </a:ext>
                  </a:extLst>
                </a:gridCol>
                <a:gridCol w="573352">
                  <a:extLst>
                    <a:ext uri="{9D8B030D-6E8A-4147-A177-3AD203B41FA5}">
                      <a16:colId xmlns:a16="http://schemas.microsoft.com/office/drawing/2014/main" val="1416767686"/>
                    </a:ext>
                  </a:extLst>
                </a:gridCol>
                <a:gridCol w="573352">
                  <a:extLst>
                    <a:ext uri="{9D8B030D-6E8A-4147-A177-3AD203B41FA5}">
                      <a16:colId xmlns:a16="http://schemas.microsoft.com/office/drawing/2014/main" val="3979241773"/>
                    </a:ext>
                  </a:extLst>
                </a:gridCol>
                <a:gridCol w="573352">
                  <a:extLst>
                    <a:ext uri="{9D8B030D-6E8A-4147-A177-3AD203B41FA5}">
                      <a16:colId xmlns:a16="http://schemas.microsoft.com/office/drawing/2014/main" val="2087759273"/>
                    </a:ext>
                  </a:extLst>
                </a:gridCol>
                <a:gridCol w="573352">
                  <a:extLst>
                    <a:ext uri="{9D8B030D-6E8A-4147-A177-3AD203B41FA5}">
                      <a16:colId xmlns:a16="http://schemas.microsoft.com/office/drawing/2014/main" val="4630091"/>
                    </a:ext>
                  </a:extLst>
                </a:gridCol>
              </a:tblGrid>
              <a:tr h="370840">
                <a:tc>
                  <a:txBody>
                    <a:bodyPr/>
                    <a:lstStyle/>
                    <a:p>
                      <a:pPr algn="ctr"/>
                      <a:r>
                        <a:rPr lang="en-US" sz="1200" b="0">
                          <a:solidFill>
                            <a:schemeClr val="bg1"/>
                          </a:solidFill>
                          <a:latin typeface="+mn-lt"/>
                          <a:cs typeface="Arial" panose="020B0604020202020204" pitchFamily="34" charset="0"/>
                        </a:rPr>
                        <a:t>SEP 23</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OCT 23</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NOV 23</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DEC 23</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JAN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FEB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MAR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APR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MAY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JUN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JUL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AUG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SEP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OCT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NOV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DEC 24</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JAN 25</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FEB 25</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MAR 25</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APR 25</a:t>
                      </a:r>
                    </a:p>
                  </a:txBody>
                  <a:tcPr anchor="ctr">
                    <a:lnB w="38100" cmpd="sng">
                      <a:noFill/>
                    </a:lnB>
                    <a:solidFill>
                      <a:schemeClr val="tx1"/>
                    </a:solidFill>
                  </a:tcPr>
                </a:tc>
                <a:tc>
                  <a:txBody>
                    <a:bodyPr/>
                    <a:lstStyle/>
                    <a:p>
                      <a:pPr algn="ctr"/>
                      <a:r>
                        <a:rPr lang="en-US" sz="1200" b="0">
                          <a:solidFill>
                            <a:schemeClr val="bg1"/>
                          </a:solidFill>
                          <a:latin typeface="+mn-lt"/>
                          <a:cs typeface="Arial" panose="020B0604020202020204" pitchFamily="34" charset="0"/>
                        </a:rPr>
                        <a:t>MAY 25</a:t>
                      </a:r>
                    </a:p>
                  </a:txBody>
                  <a:tcPr anchor="ctr">
                    <a:lnB w="38100" cmpd="sng">
                      <a:noFill/>
                    </a:lnB>
                    <a:solidFill>
                      <a:schemeClr val="tx1"/>
                    </a:solidFill>
                  </a:tcPr>
                </a:tc>
                <a:extLst>
                  <a:ext uri="{0D108BD9-81ED-4DB2-BD59-A6C34878D82A}">
                    <a16:rowId xmlns:a16="http://schemas.microsoft.com/office/drawing/2014/main" val="2539213562"/>
                  </a:ext>
                </a:extLst>
              </a:tr>
            </a:tbl>
          </a:graphicData>
        </a:graphic>
      </p:graphicFrame>
      <p:sp>
        <p:nvSpPr>
          <p:cNvPr id="18" name="TextBox 17">
            <a:extLst>
              <a:ext uri="{FF2B5EF4-FFF2-40B4-BE49-F238E27FC236}">
                <a16:creationId xmlns:a16="http://schemas.microsoft.com/office/drawing/2014/main" id="{59BD4B00-CADB-56F2-FFE7-72F6442BEC60}"/>
              </a:ext>
              <a:ext uri="{C183D7F6-B498-43B3-948B-1728B52AA6E4}">
                <adec:decorative xmlns:adec="http://schemas.microsoft.com/office/drawing/2017/decorative" val="1"/>
              </a:ext>
            </a:extLst>
          </p:cNvPr>
          <p:cNvSpPr txBox="1"/>
          <p:nvPr/>
        </p:nvSpPr>
        <p:spPr>
          <a:xfrm>
            <a:off x="5689932" y="3630314"/>
            <a:ext cx="2682574" cy="457199"/>
          </a:xfrm>
          <a:prstGeom prst="homePlate">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What’s Changing Guide</a:t>
            </a:r>
          </a:p>
          <a:p>
            <a:pPr marL="0" marR="0" lvl="0" indent="0" defTabSz="914400" eaLnBrk="1" fontAlgn="auto" latinLnBrk="0" hangingPunct="1">
              <a:lnSpc>
                <a:spcPct val="100000"/>
              </a:lnSpc>
              <a:spcBef>
                <a:spcPts val="0"/>
              </a:spcBef>
              <a:spcAft>
                <a:spcPts val="0"/>
              </a:spcAft>
              <a:buClrTx/>
              <a:buSzTx/>
              <a:buFontTx/>
              <a:buNone/>
              <a:tabLst/>
              <a:defRPr/>
            </a:pPr>
            <a:r>
              <a:rPr lang="en-US" sz="1400" i="1" kern="0">
                <a:cs typeface="Arial" panose="020B0604020202020204" pitchFamily="34" charset="0"/>
              </a:rPr>
              <a:t>Publication June 2024</a:t>
            </a:r>
            <a:endParaRPr kumimoji="0" lang="en-US" sz="1400" i="1" u="none" strike="noStrike" kern="0" cap="none" spc="0" normalizeH="0" baseline="0" noProof="0">
              <a:ln>
                <a:noFill/>
              </a:ln>
              <a:effectLst/>
              <a:uLnTx/>
              <a:uFillTx/>
              <a:cs typeface="Arial" panose="020B0604020202020204" pitchFamily="34" charset="0"/>
            </a:endParaRPr>
          </a:p>
        </p:txBody>
      </p:sp>
      <p:grpSp>
        <p:nvGrpSpPr>
          <p:cNvPr id="34" name="Group 33">
            <a:extLst>
              <a:ext uri="{FF2B5EF4-FFF2-40B4-BE49-F238E27FC236}">
                <a16:creationId xmlns:a16="http://schemas.microsoft.com/office/drawing/2014/main" id="{3900D232-1B94-0955-3D9F-B81FB9A19FF2}"/>
              </a:ext>
              <a:ext uri="{C183D7F6-B498-43B3-948B-1728B52AA6E4}">
                <adec:decorative xmlns:adec="http://schemas.microsoft.com/office/drawing/2017/decorative" val="1"/>
              </a:ext>
            </a:extLst>
          </p:cNvPr>
          <p:cNvGrpSpPr/>
          <p:nvPr/>
        </p:nvGrpSpPr>
        <p:grpSpPr>
          <a:xfrm>
            <a:off x="5269037" y="1013008"/>
            <a:ext cx="2508104" cy="5852160"/>
            <a:chOff x="5269037" y="1013008"/>
            <a:chExt cx="2508104" cy="5852160"/>
          </a:xfrm>
        </p:grpSpPr>
        <p:sp>
          <p:nvSpPr>
            <p:cNvPr id="12" name="TextBox 11">
              <a:extLst>
                <a:ext uri="{FF2B5EF4-FFF2-40B4-BE49-F238E27FC236}">
                  <a16:creationId xmlns:a16="http://schemas.microsoft.com/office/drawing/2014/main" id="{94AF3845-2ECB-90B7-E656-56FCBFFC536C}"/>
                </a:ext>
              </a:extLst>
            </p:cNvPr>
            <p:cNvSpPr txBox="1"/>
            <p:nvPr/>
          </p:nvSpPr>
          <p:spPr>
            <a:xfrm>
              <a:off x="6408894" y="2932999"/>
              <a:ext cx="1368247" cy="496003"/>
            </a:xfrm>
            <a:custGeom>
              <a:avLst/>
              <a:gdLst>
                <a:gd name="connsiteX0" fmla="*/ 0 w 1368247"/>
                <a:gd name="connsiteY0" fmla="*/ 248002 h 496003"/>
                <a:gd name="connsiteX1" fmla="*/ 684124 w 1368247"/>
                <a:gd name="connsiteY1" fmla="*/ 0 h 496003"/>
                <a:gd name="connsiteX2" fmla="*/ 1368248 w 1368247"/>
                <a:gd name="connsiteY2" fmla="*/ 248002 h 496003"/>
                <a:gd name="connsiteX3" fmla="*/ 684124 w 1368247"/>
                <a:gd name="connsiteY3" fmla="*/ 496004 h 496003"/>
                <a:gd name="connsiteX4" fmla="*/ 0 w 1368247"/>
                <a:gd name="connsiteY4" fmla="*/ 248002 h 496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247" h="496003" extrusionOk="0">
                  <a:moveTo>
                    <a:pt x="0" y="248002"/>
                  </a:moveTo>
                  <a:cubicBezTo>
                    <a:pt x="22143" y="78444"/>
                    <a:pt x="323339" y="26718"/>
                    <a:pt x="684124" y="0"/>
                  </a:cubicBezTo>
                  <a:cubicBezTo>
                    <a:pt x="1053724" y="-22911"/>
                    <a:pt x="1371393" y="112915"/>
                    <a:pt x="1368248" y="248002"/>
                  </a:cubicBezTo>
                  <a:cubicBezTo>
                    <a:pt x="1364120" y="339924"/>
                    <a:pt x="1024673" y="512796"/>
                    <a:pt x="684124" y="496004"/>
                  </a:cubicBezTo>
                  <a:cubicBezTo>
                    <a:pt x="301237" y="471747"/>
                    <a:pt x="1896" y="387704"/>
                    <a:pt x="0" y="248002"/>
                  </a:cubicBezTo>
                  <a:close/>
                </a:path>
              </a:pathLst>
            </a:custGeom>
            <a:noFill/>
            <a:ln w="19050">
              <a:solidFill>
                <a:srgbClr val="EB9527"/>
              </a:solidFill>
              <a:extLst>
                <a:ext uri="{C807C97D-BFC1-408E-A445-0C87EB9F89A2}">
                  <ask:lineSketchStyleProps xmlns:ask="http://schemas.microsoft.com/office/drawing/2018/sketchyshapes" sd="1617256088">
                    <a:prstGeom prst="ellipse">
                      <a:avLst/>
                    </a:prstGeom>
                    <ask:type>
                      <ask:lineSketchCurved/>
                    </ask:type>
                  </ask:lineSketchStyleProps>
                </a:ext>
              </a:extLst>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cs typeface="Arial" panose="020B0604020202020204" pitchFamily="34" charset="0"/>
                </a:rPr>
                <a:t>We are here</a:t>
              </a:r>
              <a:endParaRPr kumimoji="0" lang="en-US" sz="1200" i="1" u="none" strike="noStrike" kern="0" cap="none" spc="0" normalizeH="0" baseline="0" noProof="0">
                <a:ln>
                  <a:noFill/>
                </a:ln>
                <a:effectLst/>
                <a:uLnTx/>
                <a:uFillTx/>
                <a:cs typeface="Arial" panose="020B0604020202020204" pitchFamily="34" charset="0"/>
              </a:endParaRPr>
            </a:p>
          </p:txBody>
        </p:sp>
        <p:pic>
          <p:nvPicPr>
            <p:cNvPr id="17" name="Graphic 16" descr="Arrow: Counter-clockwise curve outline">
              <a:extLst>
                <a:ext uri="{FF2B5EF4-FFF2-40B4-BE49-F238E27FC236}">
                  <a16:creationId xmlns:a16="http://schemas.microsoft.com/office/drawing/2014/main" id="{B565DEE1-2F8D-2806-5ED7-053EFBFC4C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24794">
              <a:off x="6296092" y="2319996"/>
              <a:ext cx="731520" cy="731520"/>
            </a:xfrm>
            <a:prstGeom prst="rect">
              <a:avLst/>
            </a:prstGeom>
          </p:spPr>
        </p:pic>
        <p:sp>
          <p:nvSpPr>
            <p:cNvPr id="21" name="Star: 5 Points 20">
              <a:extLst>
                <a:ext uri="{FF2B5EF4-FFF2-40B4-BE49-F238E27FC236}">
                  <a16:creationId xmlns:a16="http://schemas.microsoft.com/office/drawing/2014/main" id="{12FA3B45-8981-E48E-E227-B0F5BD590F42}"/>
                </a:ext>
                <a:ext uri="{C183D7F6-B498-43B3-948B-1728B52AA6E4}">
                  <adec:decorative xmlns:adec="http://schemas.microsoft.com/office/drawing/2017/decorative" val="1"/>
                </a:ext>
              </a:extLst>
            </p:cNvPr>
            <p:cNvSpPr>
              <a:spLocks noChangeAspect="1"/>
            </p:cNvSpPr>
            <p:nvPr/>
          </p:nvSpPr>
          <p:spPr>
            <a:xfrm>
              <a:off x="5269037" y="3597656"/>
              <a:ext cx="457233" cy="457200"/>
            </a:xfrm>
            <a:prstGeom prst="star5">
              <a:avLst/>
            </a:prstGeom>
            <a:solidFill>
              <a:srgbClr val="5592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0753C11-4E06-B231-C095-7A258404AA07}"/>
                </a:ext>
              </a:extLst>
            </p:cNvPr>
            <p:cNvCxnSpPr>
              <a:cxnSpLocks/>
            </p:cNvCxnSpPr>
            <p:nvPr/>
          </p:nvCxnSpPr>
          <p:spPr>
            <a:xfrm>
              <a:off x="6233413" y="1013008"/>
              <a:ext cx="0" cy="5852160"/>
            </a:xfrm>
            <a:prstGeom prst="line">
              <a:avLst/>
            </a:prstGeom>
            <a:ln w="38100">
              <a:solidFill>
                <a:srgbClr val="EB9527"/>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BD63B24-004B-77D5-6C0D-9D37872BE2E9}"/>
                </a:ext>
              </a:extLst>
            </p:cNvPr>
            <p:cNvSpPr txBox="1"/>
            <p:nvPr/>
          </p:nvSpPr>
          <p:spPr>
            <a:xfrm rot="10965757">
              <a:off x="6390834" y="2893343"/>
              <a:ext cx="1369837" cy="524724"/>
            </a:xfrm>
            <a:custGeom>
              <a:avLst/>
              <a:gdLst>
                <a:gd name="connsiteX0" fmla="*/ 0 w 1369837"/>
                <a:gd name="connsiteY0" fmla="*/ 262362 h 524724"/>
                <a:gd name="connsiteX1" fmla="*/ 684919 w 1369837"/>
                <a:gd name="connsiteY1" fmla="*/ 0 h 524724"/>
                <a:gd name="connsiteX2" fmla="*/ 1369838 w 1369837"/>
                <a:gd name="connsiteY2" fmla="*/ 262362 h 524724"/>
                <a:gd name="connsiteX3" fmla="*/ 684919 w 1369837"/>
                <a:gd name="connsiteY3" fmla="*/ 524724 h 524724"/>
                <a:gd name="connsiteX4" fmla="*/ 0 w 1369837"/>
                <a:gd name="connsiteY4" fmla="*/ 262362 h 524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837" h="524724" extrusionOk="0">
                  <a:moveTo>
                    <a:pt x="0" y="262362"/>
                  </a:moveTo>
                  <a:cubicBezTo>
                    <a:pt x="32259" y="69983"/>
                    <a:pt x="359290" y="82511"/>
                    <a:pt x="684919" y="0"/>
                  </a:cubicBezTo>
                  <a:cubicBezTo>
                    <a:pt x="1054256" y="-24865"/>
                    <a:pt x="1389929" y="129481"/>
                    <a:pt x="1369838" y="262362"/>
                  </a:cubicBezTo>
                  <a:cubicBezTo>
                    <a:pt x="1362761" y="330033"/>
                    <a:pt x="1056120" y="527908"/>
                    <a:pt x="684919" y="524724"/>
                  </a:cubicBezTo>
                  <a:cubicBezTo>
                    <a:pt x="305156" y="517559"/>
                    <a:pt x="21495" y="438257"/>
                    <a:pt x="0" y="262362"/>
                  </a:cubicBezTo>
                  <a:close/>
                </a:path>
              </a:pathLst>
            </a:custGeom>
            <a:noFill/>
            <a:ln w="19050">
              <a:solidFill>
                <a:srgbClr val="EB9527"/>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4" name="Slide Number Placeholder 3">
            <a:extLst>
              <a:ext uri="{FF2B5EF4-FFF2-40B4-BE49-F238E27FC236}">
                <a16:creationId xmlns:a16="http://schemas.microsoft.com/office/drawing/2014/main" id="{A9BEE41D-05F1-AE06-055C-DB630A387EC0}"/>
              </a:ext>
            </a:extLst>
          </p:cNvPr>
          <p:cNvSpPr>
            <a:spLocks noGrp="1"/>
          </p:cNvSpPr>
          <p:nvPr>
            <p:ph type="sldNum" sz="quarter" idx="12"/>
          </p:nvPr>
        </p:nvSpPr>
        <p:spPr/>
        <p:txBody>
          <a:bodyPr/>
          <a:lstStyle/>
          <a:p>
            <a:fld id="{D74DC2E0-E28C-44A5-89B3-2B91385C7BB1}" type="slidenum">
              <a:rPr lang="en-US" smtClean="0"/>
              <a:t>28</a:t>
            </a:fld>
            <a:endParaRPr lang="en-US"/>
          </a:p>
        </p:txBody>
      </p:sp>
    </p:spTree>
    <p:extLst>
      <p:ext uri="{BB962C8B-B14F-4D97-AF65-F5344CB8AC3E}">
        <p14:creationId xmlns:p14="http://schemas.microsoft.com/office/powerpoint/2010/main" val="73471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E07F-FBEE-5B92-3B27-63158841AF21}"/>
              </a:ext>
            </a:extLst>
          </p:cNvPr>
          <p:cNvSpPr>
            <a:spLocks noGrp="1"/>
          </p:cNvSpPr>
          <p:nvPr>
            <p:ph type="title"/>
          </p:nvPr>
        </p:nvSpPr>
        <p:spPr/>
        <p:txBody>
          <a:bodyPr/>
          <a:lstStyle/>
          <a:p>
            <a:r>
              <a:rPr lang="en-US"/>
              <a:t>Coming Soon </a:t>
            </a:r>
          </a:p>
        </p:txBody>
      </p:sp>
      <p:sp>
        <p:nvSpPr>
          <p:cNvPr id="3" name="Scroll: Vertical 2">
            <a:extLst>
              <a:ext uri="{FF2B5EF4-FFF2-40B4-BE49-F238E27FC236}">
                <a16:creationId xmlns:a16="http://schemas.microsoft.com/office/drawing/2014/main" id="{822B413A-D260-352E-21E9-7DF8D5613323}"/>
              </a:ext>
            </a:extLst>
          </p:cNvPr>
          <p:cNvSpPr/>
          <p:nvPr/>
        </p:nvSpPr>
        <p:spPr>
          <a:xfrm>
            <a:off x="2820160" y="1322658"/>
            <a:ext cx="6215743" cy="5216254"/>
          </a:xfrm>
          <a:prstGeom prst="verticalScroll">
            <a:avLst/>
          </a:prstGeom>
          <a:solidFill>
            <a:srgbClr val="235FA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00000"/>
              </a:lnSpc>
              <a:spcAft>
                <a:spcPts val="600"/>
              </a:spcAft>
              <a:buFont typeface="Arial" panose="020B0604020202020204" pitchFamily="34" charset="0"/>
              <a:buChar char="•"/>
            </a:pPr>
            <a:r>
              <a:rPr lang="en-US" sz="2000" b="1">
                <a:solidFill>
                  <a:schemeClr val="bg1"/>
                </a:solidFill>
              </a:rPr>
              <a:t>Survey </a:t>
            </a:r>
            <a:r>
              <a:rPr lang="en-US" sz="2000">
                <a:solidFill>
                  <a:schemeClr val="bg1"/>
                </a:solidFill>
              </a:rPr>
              <a:t>– The second Stakeholder Survey will hit your inbox this fall</a:t>
            </a:r>
          </a:p>
          <a:p>
            <a:pPr marL="285750" indent="-285750">
              <a:lnSpc>
                <a:spcPct val="100000"/>
              </a:lnSpc>
              <a:spcAft>
                <a:spcPts val="600"/>
              </a:spcAft>
              <a:buFont typeface="Arial" panose="020B0604020202020204" pitchFamily="34" charset="0"/>
              <a:buChar char="•"/>
            </a:pPr>
            <a:r>
              <a:rPr lang="en-US" sz="2000" b="1">
                <a:solidFill>
                  <a:schemeClr val="bg1"/>
                </a:solidFill>
              </a:rPr>
              <a:t>Training </a:t>
            </a:r>
            <a:r>
              <a:rPr lang="en-US" sz="2000">
                <a:solidFill>
                  <a:schemeClr val="bg1"/>
                </a:solidFill>
              </a:rPr>
              <a:t>– P</a:t>
            </a:r>
            <a:r>
              <a:rPr lang="en-US" sz="2000" cap="none">
                <a:solidFill>
                  <a:schemeClr val="bg1"/>
                </a:solidFill>
                <a:ea typeface="Calibri" panose="020F0502020204030204" pitchFamily="34" charset="0"/>
                <a:cs typeface="Times New Roman"/>
              </a:rPr>
              <a:t>rocess-specific demonstrations for changing areas and roles are coming this winter. Be on the lookout for an announcement with more detail.</a:t>
            </a:r>
            <a:endParaRPr lang="en-US" sz="2000">
              <a:solidFill>
                <a:schemeClr val="bg1"/>
              </a:solidFill>
              <a:cs typeface="Times New Roman"/>
            </a:endParaRPr>
          </a:p>
          <a:p>
            <a:pPr marL="285750" indent="-285750">
              <a:lnSpc>
                <a:spcPct val="100000"/>
              </a:lnSpc>
              <a:spcAft>
                <a:spcPts val="600"/>
              </a:spcAft>
              <a:buFont typeface="Arial" panose="020B0604020202020204" pitchFamily="34" charset="0"/>
              <a:buChar char="•"/>
            </a:pPr>
            <a:r>
              <a:rPr lang="en-US" sz="2000" b="1">
                <a:solidFill>
                  <a:schemeClr val="bg1"/>
                </a:solidFill>
              </a:rPr>
              <a:t>Job aids </a:t>
            </a:r>
            <a:r>
              <a:rPr lang="en-US" sz="2000">
                <a:solidFill>
                  <a:schemeClr val="bg1"/>
                </a:solidFill>
              </a:rPr>
              <a:t>– Additional resources preparing you for the migration are coming this winter</a:t>
            </a:r>
          </a:p>
        </p:txBody>
      </p:sp>
      <p:sp>
        <p:nvSpPr>
          <p:cNvPr id="4" name="Slide Number Placeholder 3">
            <a:extLst>
              <a:ext uri="{FF2B5EF4-FFF2-40B4-BE49-F238E27FC236}">
                <a16:creationId xmlns:a16="http://schemas.microsoft.com/office/drawing/2014/main" id="{53386434-CD62-896C-8571-3D15D6D62FC9}"/>
              </a:ext>
            </a:extLst>
          </p:cNvPr>
          <p:cNvSpPr>
            <a:spLocks noGrp="1"/>
          </p:cNvSpPr>
          <p:nvPr>
            <p:ph type="sldNum" sz="quarter" idx="12"/>
          </p:nvPr>
        </p:nvSpPr>
        <p:spPr/>
        <p:txBody>
          <a:bodyPr/>
          <a:lstStyle/>
          <a:p>
            <a:fld id="{D74DC2E0-E28C-44A5-89B3-2B91385C7BB1}" type="slidenum">
              <a:rPr lang="en-US" smtClean="0"/>
              <a:t>29</a:t>
            </a:fld>
            <a:endParaRPr lang="en-US"/>
          </a:p>
        </p:txBody>
      </p:sp>
    </p:spTree>
    <p:extLst>
      <p:ext uri="{BB962C8B-B14F-4D97-AF65-F5344CB8AC3E}">
        <p14:creationId xmlns:p14="http://schemas.microsoft.com/office/powerpoint/2010/main" val="182301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4E399151-A7C8-4EF0-8940-F5E11EBB72D4}"/>
              </a:ext>
            </a:extLst>
          </p:cNvPr>
          <p:cNvSpPr txBox="1">
            <a:spLocks noGrp="1"/>
          </p:cNvSpPr>
          <p:nvPr>
            <p:ph type="title" idx="4294967295"/>
          </p:nvPr>
        </p:nvSpPr>
        <p:spPr>
          <a:xfrm>
            <a:off x="1415415" y="2016368"/>
            <a:ext cx="719518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Open Sans" panose="020B0606030504020204" pitchFamily="34" charset="0"/>
                <a:cs typeface="Open Sans" panose="020B0606030504020204" pitchFamily="34" charset="0"/>
              </a:rPr>
              <a:t>Introduction to </a:t>
            </a:r>
            <a:r>
              <a:rPr kumimoji="0" lang="en-US" sz="4400" b="0" i="0" u="none" strike="noStrike" kern="1200" cap="none" spc="0" normalizeH="0" baseline="0" noProof="0" dirty="0" err="1">
                <a:ln>
                  <a:noFill/>
                </a:ln>
                <a:solidFill>
                  <a:schemeClr val="bg1"/>
                </a:solidFill>
                <a:effectLst/>
                <a:uLnTx/>
                <a:uFillTx/>
                <a:latin typeface="+mn-lt"/>
                <a:ea typeface="Open Sans" panose="020B0606030504020204" pitchFamily="34" charset="0"/>
                <a:cs typeface="Open Sans" panose="020B0606030504020204" pitchFamily="34" charset="0"/>
              </a:rPr>
              <a:t>FIET</a:t>
            </a:r>
            <a:br>
              <a:rPr kumimoji="0" lang="en-US" sz="4400" b="0" i="0" u="none" strike="noStrike" kern="1200" cap="none" spc="0" normalizeH="0" baseline="0" noProof="0" dirty="0">
                <a:ln>
                  <a:noFill/>
                </a:ln>
                <a:solidFill>
                  <a:schemeClr val="bg1"/>
                </a:solidFill>
                <a:effectLst/>
                <a:uLnTx/>
                <a:uFillTx/>
                <a:latin typeface="+mn-lt"/>
                <a:ea typeface="Open Sans" panose="020B0606030504020204" pitchFamily="34" charset="0"/>
                <a:cs typeface="Open Sans" panose="020B0606030504020204" pitchFamily="34" charset="0"/>
              </a:rPr>
            </a:br>
            <a:r>
              <a:rPr kumimoji="0" lang="en-US" sz="2800" b="0" i="0" u="none" strike="noStrike" kern="1200" cap="none" spc="0" normalizeH="0" baseline="0" noProof="0" dirty="0" err="1">
                <a:ln>
                  <a:noFill/>
                </a:ln>
                <a:solidFill>
                  <a:schemeClr val="bg1"/>
                </a:solidFill>
                <a:effectLst/>
                <a:uLnTx/>
                <a:uFillTx/>
                <a:latin typeface="+mn-lt"/>
                <a:ea typeface="Open Sans" panose="020B0606030504020204" pitchFamily="34" charset="0"/>
                <a:cs typeface="Open Sans" panose="020B0606030504020204" pitchFamily="34" charset="0"/>
              </a:rPr>
              <a:t>FMMI</a:t>
            </a:r>
            <a:r>
              <a:rPr kumimoji="0" lang="en-US" sz="2800" b="0" i="0" u="none" strike="noStrike" kern="1200" cap="none" spc="0" normalizeH="0" baseline="0" noProof="0" dirty="0">
                <a:ln>
                  <a:noFill/>
                </a:ln>
                <a:solidFill>
                  <a:schemeClr val="bg1"/>
                </a:solidFill>
                <a:effectLst/>
                <a:uLnTx/>
                <a:uFillTx/>
                <a:latin typeface="+mn-lt"/>
                <a:ea typeface="Open Sans" panose="020B0606030504020204" pitchFamily="34" charset="0"/>
                <a:cs typeface="Open Sans" panose="020B0606030504020204" pitchFamily="34" charset="0"/>
              </a:rPr>
              <a:t> Intelligent Enterprise Transformation</a:t>
            </a:r>
            <a:endParaRPr kumimoji="0" lang="en-US" sz="4400" b="0" i="0" u="none" strike="noStrike" kern="1200" cap="none" spc="0" normalizeH="0" baseline="0" noProof="0" dirty="0">
              <a:ln>
                <a:noFill/>
              </a:ln>
              <a:solidFill>
                <a:schemeClr val="bg1"/>
              </a:solidFill>
              <a:effectLst/>
              <a:uLnTx/>
              <a:uFillTx/>
              <a:latin typeface="+mn-lt"/>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4823B3A7-D41D-43F4-9BBF-1779A3DE4482}"/>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accent1">
                    <a:lumMod val="75000"/>
                  </a:scheme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F82A0CA6-5A6A-7AD7-E62D-95538E75C6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92847" y="987043"/>
            <a:ext cx="4999153" cy="5870957"/>
          </a:xfrm>
          <a:prstGeom prst="rect">
            <a:avLst/>
          </a:prstGeom>
        </p:spPr>
      </p:pic>
    </p:spTree>
    <p:extLst>
      <p:ext uri="{BB962C8B-B14F-4D97-AF65-F5344CB8AC3E}">
        <p14:creationId xmlns:p14="http://schemas.microsoft.com/office/powerpoint/2010/main" val="328015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F608C7-A094-259B-9BA8-B3C5EB6A5662}"/>
              </a:ext>
            </a:extLst>
          </p:cNvPr>
          <p:cNvSpPr>
            <a:spLocks noGrp="1"/>
          </p:cNvSpPr>
          <p:nvPr>
            <p:ph type="title"/>
          </p:nvPr>
        </p:nvSpPr>
        <p:spPr/>
        <p:txBody>
          <a:bodyPr>
            <a:normAutofit/>
          </a:bodyPr>
          <a:lstStyle/>
          <a:p>
            <a:r>
              <a:rPr lang="en-US">
                <a:cs typeface="Arial" panose="020B0604020202020204" pitchFamily="34" charset="0"/>
              </a:rPr>
              <a:t>FIET Training Plan</a:t>
            </a:r>
            <a:endParaRPr lang="en-US"/>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605403" y="1220429"/>
            <a:ext cx="11009784" cy="71824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2000" b="0" cap="none">
                <a:cs typeface="Arial" panose="020B0604020202020204" pitchFamily="34" charset="0"/>
              </a:rPr>
              <a:t>We will identify who needs to be trained, what they need to be trained on, and how they will be trained.</a:t>
            </a:r>
          </a:p>
        </p:txBody>
      </p:sp>
      <p:cxnSp>
        <p:nvCxnSpPr>
          <p:cNvPr id="16" name="Straight Connector 15">
            <a:extLst>
              <a:ext uri="{FF2B5EF4-FFF2-40B4-BE49-F238E27FC236}">
                <a16:creationId xmlns:a16="http://schemas.microsoft.com/office/drawing/2014/main" id="{757CE28E-EF47-DECD-B658-8C645F803A09}"/>
              </a:ext>
              <a:ext uri="{C183D7F6-B498-43B3-948B-1728B52AA6E4}">
                <adec:decorative xmlns:adec="http://schemas.microsoft.com/office/drawing/2017/decorative" val="1"/>
              </a:ext>
            </a:extLst>
          </p:cNvPr>
          <p:cNvCxnSpPr>
            <a:stCxn id="18" idx="3"/>
            <a:endCxn id="35" idx="1"/>
          </p:cNvCxnSpPr>
          <p:nvPr/>
        </p:nvCxnSpPr>
        <p:spPr>
          <a:xfrm>
            <a:off x="2041447" y="2955996"/>
            <a:ext cx="8010319" cy="0"/>
          </a:xfrm>
          <a:prstGeom prst="line">
            <a:avLst/>
          </a:prstGeom>
          <a:noFill/>
          <a:ln w="57150" cap="flat" cmpd="sng" algn="ctr">
            <a:solidFill>
              <a:srgbClr val="C6D6E5"/>
            </a:solidFill>
            <a:prstDash val="solid"/>
            <a:miter lim="800000"/>
          </a:ln>
          <a:effectLst>
            <a:glow rad="63500">
              <a:srgbClr val="007579">
                <a:satMod val="175000"/>
                <a:alpha val="40000"/>
              </a:srgbClr>
            </a:glow>
          </a:effectLst>
        </p:spPr>
      </p:cxnSp>
      <p:pic>
        <p:nvPicPr>
          <p:cNvPr id="17" name="Picture 16">
            <a:extLst>
              <a:ext uri="{FF2B5EF4-FFF2-40B4-BE49-F238E27FC236}">
                <a16:creationId xmlns:a16="http://schemas.microsoft.com/office/drawing/2014/main" id="{B893872B-9A9A-0DBD-3426-3131A3169FB2}"/>
              </a:ext>
              <a:ext uri="{C183D7F6-B498-43B3-948B-1728B52AA6E4}">
                <adec:decorative xmlns:adec="http://schemas.microsoft.com/office/drawing/2017/decorative" val="1"/>
              </a:ext>
            </a:extLst>
          </p:cNvPr>
          <p:cNvPicPr>
            <a:picLocks noChangeAspect="1"/>
          </p:cNvPicPr>
          <p:nvPr/>
        </p:nvPicPr>
        <p:blipFill>
          <a:blip r:embed="rId3">
            <a:duotone>
              <a:srgbClr val="16B58E">
                <a:shade val="45000"/>
                <a:satMod val="135000"/>
              </a:srgbClr>
              <a:prstClr val="white"/>
            </a:duotone>
          </a:blip>
          <a:stretch>
            <a:fillRect/>
          </a:stretch>
        </p:blipFill>
        <p:spPr>
          <a:xfrm>
            <a:off x="791336" y="1723593"/>
            <a:ext cx="753687" cy="731520"/>
          </a:xfrm>
          <a:prstGeom prst="rect">
            <a:avLst/>
          </a:prstGeom>
        </p:spPr>
      </p:pic>
      <p:sp>
        <p:nvSpPr>
          <p:cNvPr id="18" name="Rectangle 17">
            <a:extLst>
              <a:ext uri="{FF2B5EF4-FFF2-40B4-BE49-F238E27FC236}">
                <a16:creationId xmlns:a16="http://schemas.microsoft.com/office/drawing/2014/main" id="{77BF2DF0-449D-C390-1495-5CE45C874E49}"/>
              </a:ext>
            </a:extLst>
          </p:cNvPr>
          <p:cNvSpPr/>
          <p:nvPr/>
        </p:nvSpPr>
        <p:spPr>
          <a:xfrm>
            <a:off x="304087" y="2590236"/>
            <a:ext cx="1737360" cy="731520"/>
          </a:xfrm>
          <a:prstGeom prst="rect">
            <a:avLst/>
          </a:prstGeom>
          <a:solidFill>
            <a:srgbClr val="16B58E"/>
          </a:solidFill>
          <a:ln w="28575" cap="flat" cmpd="sng" algn="ctr">
            <a:noFill/>
            <a:prstDash val="solid"/>
            <a:miter lim="800000"/>
          </a:ln>
          <a:effectLst/>
        </p:spPr>
        <p:txBody>
          <a:bodyPr spcFirstLastPara="0" vert="horz" wrap="square" lIns="42270" tIns="34650" rIns="42270" bIns="3465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effectLst/>
                <a:uLnTx/>
                <a:uFillTx/>
                <a:ea typeface="+mn-ea"/>
                <a:cs typeface="Arial" panose="020B0604020202020204" pitchFamily="34" charset="0"/>
              </a:rPr>
              <a:t>Create a Learning Strategy</a:t>
            </a:r>
            <a:endParaRPr kumimoji="0" lang="en-US" sz="1600" b="0" i="0" u="none" strike="noStrike" kern="0" cap="none" spc="0" normalizeH="0" baseline="0" noProof="0">
              <a:ln>
                <a:noFill/>
              </a:ln>
              <a:effectLst/>
              <a:uLnTx/>
              <a:uFillTx/>
              <a:ea typeface="+mn-ea"/>
              <a:cs typeface="Arial" panose="020B0604020202020204" pitchFamily="34" charset="0"/>
            </a:endParaRPr>
          </a:p>
        </p:txBody>
      </p:sp>
      <p:sp>
        <p:nvSpPr>
          <p:cNvPr id="42" name="Rectangle 41">
            <a:extLst>
              <a:ext uri="{FF2B5EF4-FFF2-40B4-BE49-F238E27FC236}">
                <a16:creationId xmlns:a16="http://schemas.microsoft.com/office/drawing/2014/main" id="{4B60E9C4-FEEA-3B48-8CCC-63C2D5479215}"/>
              </a:ext>
            </a:extLst>
          </p:cNvPr>
          <p:cNvSpPr/>
          <p:nvPr/>
        </p:nvSpPr>
        <p:spPr>
          <a:xfrm>
            <a:off x="346596" y="3388161"/>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600" kern="1200">
                <a:solidFill>
                  <a:schemeClr val="tx1"/>
                </a:solidFill>
                <a:cs typeface="Arial" panose="020B0604020202020204" pitchFamily="34" charset="0"/>
              </a:rPr>
              <a:t>Identify learning challenges, opportunities, and vision to develop an effective S/4HANA learning strategy. Identify </a:t>
            </a:r>
            <a:r>
              <a:rPr lang="en-US" sz="1600">
                <a:solidFill>
                  <a:schemeClr val="tx1"/>
                </a:solidFill>
                <a:cs typeface="Arial" panose="020B0604020202020204" pitchFamily="34" charset="0"/>
              </a:rPr>
              <a:t>the major areas of upcoming change where end users will most benefit from training support.</a:t>
            </a:r>
            <a:endParaRPr lang="en-US" sz="1600" kern="1200">
              <a:solidFill>
                <a:schemeClr val="tx1"/>
              </a:solidFill>
              <a:cs typeface="Arial" panose="020B0604020202020204" pitchFamily="34" charset="0"/>
            </a:endParaRPr>
          </a:p>
        </p:txBody>
      </p:sp>
      <p:pic>
        <p:nvPicPr>
          <p:cNvPr id="19" name="Picture 18">
            <a:extLst>
              <a:ext uri="{FF2B5EF4-FFF2-40B4-BE49-F238E27FC236}">
                <a16:creationId xmlns:a16="http://schemas.microsoft.com/office/drawing/2014/main" id="{A0522199-626A-71B9-78B7-A6209FC063F1}"/>
              </a:ext>
              <a:ext uri="{C183D7F6-B498-43B3-948B-1728B52AA6E4}">
                <adec:decorative xmlns:adec="http://schemas.microsoft.com/office/drawing/2017/decorative" val="1"/>
              </a:ext>
            </a:extLst>
          </p:cNvPr>
          <p:cNvPicPr>
            <a:picLocks noChangeAspect="1"/>
          </p:cNvPicPr>
          <p:nvPr/>
        </p:nvPicPr>
        <p:blipFill>
          <a:blip r:embed="rId4">
            <a:duotone>
              <a:srgbClr val="16B58E">
                <a:shade val="45000"/>
                <a:satMod val="135000"/>
              </a:srgbClr>
              <a:prstClr val="white"/>
            </a:duotone>
          </a:blip>
          <a:stretch>
            <a:fillRect/>
          </a:stretch>
        </p:blipFill>
        <p:spPr>
          <a:xfrm>
            <a:off x="2753059" y="1723593"/>
            <a:ext cx="738488" cy="731520"/>
          </a:xfrm>
          <a:prstGeom prst="rect">
            <a:avLst/>
          </a:prstGeom>
        </p:spPr>
      </p:pic>
      <p:sp>
        <p:nvSpPr>
          <p:cNvPr id="20" name="Rectangle 19">
            <a:extLst>
              <a:ext uri="{FF2B5EF4-FFF2-40B4-BE49-F238E27FC236}">
                <a16:creationId xmlns:a16="http://schemas.microsoft.com/office/drawing/2014/main" id="{AEC126B8-1A54-76BE-A4C4-25D9800678EE}"/>
              </a:ext>
            </a:extLst>
          </p:cNvPr>
          <p:cNvSpPr/>
          <p:nvPr/>
        </p:nvSpPr>
        <p:spPr>
          <a:xfrm>
            <a:off x="2253623" y="2590236"/>
            <a:ext cx="1737360" cy="731520"/>
          </a:xfrm>
          <a:prstGeom prst="rect">
            <a:avLst/>
          </a:prstGeom>
          <a:solidFill>
            <a:srgbClr val="16B58E"/>
          </a:solidFill>
          <a:ln w="28575" cap="flat" cmpd="sng" algn="ctr">
            <a:noFill/>
            <a:prstDash val="solid"/>
            <a:miter lim="800000"/>
          </a:ln>
          <a:effectLst/>
        </p:spPr>
        <p:txBody>
          <a:bodyPr spcFirstLastPara="0" vert="horz" wrap="square" lIns="42270" tIns="34650" rIns="42270" bIns="3465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effectLst/>
                <a:uLnTx/>
                <a:uFillTx/>
                <a:ea typeface="+mn-ea"/>
                <a:cs typeface="Arial" panose="020B0604020202020204" pitchFamily="34" charset="0"/>
              </a:rPr>
              <a:t>Perform Learning Needs Assessment</a:t>
            </a:r>
            <a:endParaRPr kumimoji="0" lang="en-US" sz="1600" b="0" i="0" u="none" strike="noStrike" kern="0" cap="none" spc="0" normalizeH="0" baseline="0" noProof="0">
              <a:ln>
                <a:noFill/>
              </a:ln>
              <a:effectLst/>
              <a:uLnTx/>
              <a:uFillTx/>
              <a:ea typeface="+mn-ea"/>
              <a:cs typeface="Arial" panose="020B0604020202020204" pitchFamily="34" charset="0"/>
            </a:endParaRPr>
          </a:p>
        </p:txBody>
      </p:sp>
      <p:sp>
        <p:nvSpPr>
          <p:cNvPr id="43" name="Rectangle 42">
            <a:extLst>
              <a:ext uri="{FF2B5EF4-FFF2-40B4-BE49-F238E27FC236}">
                <a16:creationId xmlns:a16="http://schemas.microsoft.com/office/drawing/2014/main" id="{ED5DB6E5-B656-032F-1396-F97B4EE23535}"/>
              </a:ext>
            </a:extLst>
          </p:cNvPr>
          <p:cNvSpPr/>
          <p:nvPr/>
        </p:nvSpPr>
        <p:spPr>
          <a:xfrm>
            <a:off x="2267829" y="3397316"/>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600">
                <a:solidFill>
                  <a:schemeClr val="tx1"/>
                </a:solidFill>
                <a:cs typeface="Arial" panose="020B0604020202020204" pitchFamily="34" charset="0"/>
              </a:rPr>
              <a:t>Perform Learning Needs Analysis for insights, analyzing learning needs for end users as a result of S/4HANA deployment and ensuring that the learning program addresses the specific needs of the learners and improves user adoption.</a:t>
            </a:r>
            <a:endParaRPr lang="en-US" sz="1600" kern="1200">
              <a:solidFill>
                <a:schemeClr val="tx1"/>
              </a:solidFill>
              <a:cs typeface="Arial" panose="020B0604020202020204" pitchFamily="34" charset="0"/>
            </a:endParaRPr>
          </a:p>
        </p:txBody>
      </p:sp>
      <p:pic>
        <p:nvPicPr>
          <p:cNvPr id="25" name="Picture 24">
            <a:extLst>
              <a:ext uri="{FF2B5EF4-FFF2-40B4-BE49-F238E27FC236}">
                <a16:creationId xmlns:a16="http://schemas.microsoft.com/office/drawing/2014/main" id="{70A649A9-7451-06C1-6CC2-BE44AFC20CEF}"/>
              </a:ext>
              <a:ext uri="{C183D7F6-B498-43B3-948B-1728B52AA6E4}">
                <adec:decorative xmlns:adec="http://schemas.microsoft.com/office/drawing/2017/decorative" val="1"/>
              </a:ext>
            </a:extLst>
          </p:cNvPr>
          <p:cNvPicPr>
            <a:picLocks noChangeAspect="1"/>
          </p:cNvPicPr>
          <p:nvPr/>
        </p:nvPicPr>
        <p:blipFill>
          <a:blip r:embed="rId5">
            <a:duotone>
              <a:srgbClr val="16B58E">
                <a:shade val="45000"/>
                <a:satMod val="135000"/>
              </a:srgbClr>
              <a:prstClr val="white"/>
            </a:duotone>
          </a:blip>
          <a:stretch>
            <a:fillRect/>
          </a:stretch>
        </p:blipFill>
        <p:spPr>
          <a:xfrm>
            <a:off x="4706079" y="1723593"/>
            <a:ext cx="731520" cy="731520"/>
          </a:xfrm>
          <a:prstGeom prst="rect">
            <a:avLst/>
          </a:prstGeom>
        </p:spPr>
      </p:pic>
      <p:sp>
        <p:nvSpPr>
          <p:cNvPr id="27" name="Rectangle 26">
            <a:extLst>
              <a:ext uri="{FF2B5EF4-FFF2-40B4-BE49-F238E27FC236}">
                <a16:creationId xmlns:a16="http://schemas.microsoft.com/office/drawing/2014/main" id="{5B3E6E1A-B93A-46F8-4C60-4B206A8F39A7}"/>
              </a:ext>
            </a:extLst>
          </p:cNvPr>
          <p:cNvSpPr/>
          <p:nvPr/>
        </p:nvSpPr>
        <p:spPr>
          <a:xfrm>
            <a:off x="4203159" y="2590236"/>
            <a:ext cx="1737360" cy="731520"/>
          </a:xfrm>
          <a:prstGeom prst="rect">
            <a:avLst/>
          </a:prstGeom>
          <a:solidFill>
            <a:srgbClr val="16B58E"/>
          </a:solidFill>
          <a:ln w="28575" cap="flat" cmpd="sng" algn="ctr">
            <a:noFill/>
            <a:prstDash val="solid"/>
            <a:miter lim="800000"/>
          </a:ln>
          <a:effectLst/>
        </p:spPr>
        <p:txBody>
          <a:bodyPr spcFirstLastPara="0" vert="horz" wrap="square" lIns="42270" tIns="34650" rIns="42270" bIns="3465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effectLst/>
                <a:uLnTx/>
                <a:uFillTx/>
                <a:ea typeface="+mn-ea"/>
                <a:cs typeface="Arial" panose="020B0604020202020204" pitchFamily="34" charset="0"/>
              </a:rPr>
              <a:t>Design Learning Curriculum and Plan</a:t>
            </a:r>
            <a:endParaRPr kumimoji="0" lang="en-US" sz="1600" b="0" i="0" u="none" strike="noStrike" kern="0" cap="none" spc="0" normalizeH="0" baseline="0" noProof="0">
              <a:ln>
                <a:noFill/>
              </a:ln>
              <a:effectLst/>
              <a:uLnTx/>
              <a:uFillTx/>
              <a:ea typeface="+mn-ea"/>
              <a:cs typeface="Arial" panose="020B0604020202020204" pitchFamily="34" charset="0"/>
            </a:endParaRPr>
          </a:p>
        </p:txBody>
      </p:sp>
      <p:sp>
        <p:nvSpPr>
          <p:cNvPr id="44" name="Rectangle 43">
            <a:extLst>
              <a:ext uri="{FF2B5EF4-FFF2-40B4-BE49-F238E27FC236}">
                <a16:creationId xmlns:a16="http://schemas.microsoft.com/office/drawing/2014/main" id="{0BB19C72-AB6B-2F84-BB3D-63D684240F65}"/>
              </a:ext>
            </a:extLst>
          </p:cNvPr>
          <p:cNvSpPr/>
          <p:nvPr/>
        </p:nvSpPr>
        <p:spPr>
          <a:xfrm>
            <a:off x="4189062" y="3397316"/>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600">
                <a:solidFill>
                  <a:schemeClr val="tx1"/>
                </a:solidFill>
                <a:cs typeface="Arial" panose="020B0604020202020204" pitchFamily="34" charset="0"/>
              </a:rPr>
              <a:t>Design</a:t>
            </a:r>
            <a:r>
              <a:rPr lang="en-US" sz="1600" b="0" i="0" kern="1200">
                <a:solidFill>
                  <a:schemeClr val="tx1"/>
                </a:solidFill>
                <a:cs typeface="Arial" panose="020B0604020202020204" pitchFamily="34" charset="0"/>
              </a:rPr>
              <a:t> a Learning Curriculum and Plan that aligns with Program goals and meets learners' needs. Map business roles to ensure learning materials are aligned with their role in the system.</a:t>
            </a:r>
          </a:p>
        </p:txBody>
      </p:sp>
      <p:pic>
        <p:nvPicPr>
          <p:cNvPr id="28" name="Picture 27">
            <a:extLst>
              <a:ext uri="{FF2B5EF4-FFF2-40B4-BE49-F238E27FC236}">
                <a16:creationId xmlns:a16="http://schemas.microsoft.com/office/drawing/2014/main" id="{6E96A6C0-0E98-5C0F-45DA-FD383306A200}"/>
              </a:ext>
              <a:ext uri="{C183D7F6-B498-43B3-948B-1728B52AA6E4}">
                <adec:decorative xmlns:adec="http://schemas.microsoft.com/office/drawing/2017/decorative" val="1"/>
              </a:ext>
            </a:extLst>
          </p:cNvPr>
          <p:cNvPicPr>
            <a:picLocks noChangeAspect="1"/>
          </p:cNvPicPr>
          <p:nvPr/>
        </p:nvPicPr>
        <p:blipFill>
          <a:blip r:embed="rId6">
            <a:duotone>
              <a:srgbClr val="16B58E">
                <a:shade val="45000"/>
                <a:satMod val="135000"/>
              </a:srgbClr>
              <a:prstClr val="white"/>
            </a:duotone>
          </a:blip>
          <a:stretch>
            <a:fillRect/>
          </a:stretch>
        </p:blipFill>
        <p:spPr>
          <a:xfrm>
            <a:off x="6609895" y="1677873"/>
            <a:ext cx="822960" cy="822960"/>
          </a:xfrm>
          <a:prstGeom prst="rect">
            <a:avLst/>
          </a:prstGeom>
        </p:spPr>
      </p:pic>
      <p:sp>
        <p:nvSpPr>
          <p:cNvPr id="29" name="Rectangle 28">
            <a:extLst>
              <a:ext uri="{FF2B5EF4-FFF2-40B4-BE49-F238E27FC236}">
                <a16:creationId xmlns:a16="http://schemas.microsoft.com/office/drawing/2014/main" id="{23DDCC0A-8419-A0B8-6E09-C6D089AB1C53}"/>
              </a:ext>
            </a:extLst>
          </p:cNvPr>
          <p:cNvSpPr/>
          <p:nvPr/>
        </p:nvSpPr>
        <p:spPr>
          <a:xfrm>
            <a:off x="6152695" y="2590236"/>
            <a:ext cx="1737360" cy="731520"/>
          </a:xfrm>
          <a:prstGeom prst="rect">
            <a:avLst/>
          </a:prstGeom>
          <a:solidFill>
            <a:srgbClr val="16B58E"/>
          </a:solidFill>
          <a:ln w="28575" cap="flat" cmpd="sng" algn="ctr">
            <a:noFill/>
            <a:prstDash val="solid"/>
            <a:miter lim="800000"/>
          </a:ln>
          <a:effectLst/>
        </p:spPr>
        <p:txBody>
          <a:bodyPr spcFirstLastPara="0" vert="horz" wrap="square" lIns="42270" tIns="34650" rIns="42270" bIns="3465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effectLst/>
                <a:uLnTx/>
                <a:uFillTx/>
                <a:ea typeface="+mn-ea"/>
                <a:cs typeface="Arial" panose="020B0604020202020204" pitchFamily="34" charset="0"/>
              </a:rPr>
              <a:t>Develop the Learning Materials</a:t>
            </a:r>
            <a:endParaRPr kumimoji="0" lang="en-US" sz="1600" b="0" i="0" u="none" strike="noStrike" kern="0" cap="none" spc="0" normalizeH="0" baseline="0" noProof="0">
              <a:ln>
                <a:noFill/>
              </a:ln>
              <a:effectLst/>
              <a:uLnTx/>
              <a:uFillTx/>
              <a:ea typeface="+mn-ea"/>
              <a:cs typeface="Arial" panose="020B0604020202020204" pitchFamily="34" charset="0"/>
            </a:endParaRPr>
          </a:p>
        </p:txBody>
      </p:sp>
      <p:sp>
        <p:nvSpPr>
          <p:cNvPr id="45" name="Rectangle 44">
            <a:extLst>
              <a:ext uri="{FF2B5EF4-FFF2-40B4-BE49-F238E27FC236}">
                <a16:creationId xmlns:a16="http://schemas.microsoft.com/office/drawing/2014/main" id="{6FCBBD22-A9D4-5B0B-36E2-87AE4DC8BBB2}"/>
              </a:ext>
            </a:extLst>
          </p:cNvPr>
          <p:cNvSpPr/>
          <p:nvPr/>
        </p:nvSpPr>
        <p:spPr>
          <a:xfrm>
            <a:off x="6110295" y="3388161"/>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600" b="0" i="0" kern="1200">
                <a:solidFill>
                  <a:schemeClr val="tx1"/>
                </a:solidFill>
                <a:cs typeface="Arial" panose="020B0604020202020204" pitchFamily="34" charset="0"/>
              </a:rPr>
              <a:t>Develop EnableNow simulations and Quick Reference Guides to support end user just-in-time learning models.</a:t>
            </a:r>
          </a:p>
        </p:txBody>
      </p:sp>
      <p:pic>
        <p:nvPicPr>
          <p:cNvPr id="30" name="Picture 29">
            <a:extLst>
              <a:ext uri="{FF2B5EF4-FFF2-40B4-BE49-F238E27FC236}">
                <a16:creationId xmlns:a16="http://schemas.microsoft.com/office/drawing/2014/main" id="{C9A910C5-746C-030E-B1E4-77B3CD286BC8}"/>
              </a:ext>
              <a:ext uri="{C183D7F6-B498-43B3-948B-1728B52AA6E4}">
                <adec:decorative xmlns:adec="http://schemas.microsoft.com/office/drawing/2017/decorative" val="1"/>
              </a:ext>
            </a:extLst>
          </p:cNvPr>
          <p:cNvPicPr>
            <a:picLocks noChangeAspect="1"/>
          </p:cNvPicPr>
          <p:nvPr/>
        </p:nvPicPr>
        <p:blipFill>
          <a:blip r:embed="rId7">
            <a:duotone>
              <a:srgbClr val="16B58E">
                <a:shade val="45000"/>
                <a:satMod val="135000"/>
              </a:srgbClr>
              <a:prstClr val="white"/>
            </a:duotone>
          </a:blip>
          <a:stretch>
            <a:fillRect/>
          </a:stretch>
        </p:blipFill>
        <p:spPr>
          <a:xfrm>
            <a:off x="8598655" y="1723593"/>
            <a:ext cx="738693" cy="731520"/>
          </a:xfrm>
          <a:prstGeom prst="rect">
            <a:avLst/>
          </a:prstGeom>
        </p:spPr>
      </p:pic>
      <p:sp>
        <p:nvSpPr>
          <p:cNvPr id="32" name="Rectangle 31">
            <a:extLst>
              <a:ext uri="{FF2B5EF4-FFF2-40B4-BE49-F238E27FC236}">
                <a16:creationId xmlns:a16="http://schemas.microsoft.com/office/drawing/2014/main" id="{14761D45-9609-0DDB-4DD6-69BD39728444}"/>
              </a:ext>
            </a:extLst>
          </p:cNvPr>
          <p:cNvSpPr/>
          <p:nvPr/>
        </p:nvSpPr>
        <p:spPr>
          <a:xfrm>
            <a:off x="8102231" y="2590236"/>
            <a:ext cx="1737360" cy="731520"/>
          </a:xfrm>
          <a:prstGeom prst="rect">
            <a:avLst/>
          </a:prstGeom>
          <a:solidFill>
            <a:srgbClr val="16B58E"/>
          </a:solidFill>
          <a:ln w="28575" cap="flat" cmpd="sng" algn="ctr">
            <a:noFill/>
            <a:prstDash val="solid"/>
            <a:miter lim="800000"/>
          </a:ln>
          <a:effectLst/>
        </p:spPr>
        <p:txBody>
          <a:bodyPr spcFirstLastPara="0" vert="horz" wrap="square" lIns="42270" tIns="34650" rIns="42270" bIns="3465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effectLst/>
                <a:uLnTx/>
                <a:uFillTx/>
                <a:ea typeface="+mn-ea"/>
                <a:cs typeface="Arial" panose="020B0604020202020204" pitchFamily="34" charset="0"/>
              </a:rPr>
              <a:t>Deliver and Deploy Learning</a:t>
            </a:r>
            <a:endParaRPr kumimoji="0" lang="en-US" sz="1600" b="0" i="0" u="none" strike="noStrike" kern="0" cap="none" spc="0" normalizeH="0" baseline="0" noProof="0">
              <a:ln>
                <a:noFill/>
              </a:ln>
              <a:effectLst/>
              <a:uLnTx/>
              <a:uFillTx/>
              <a:ea typeface="+mn-ea"/>
              <a:cs typeface="Arial" panose="020B0604020202020204" pitchFamily="34" charset="0"/>
            </a:endParaRPr>
          </a:p>
        </p:txBody>
      </p:sp>
      <p:sp>
        <p:nvSpPr>
          <p:cNvPr id="46" name="Rectangle 45">
            <a:extLst>
              <a:ext uri="{FF2B5EF4-FFF2-40B4-BE49-F238E27FC236}">
                <a16:creationId xmlns:a16="http://schemas.microsoft.com/office/drawing/2014/main" id="{CAAF01A9-BF2B-589D-A3AF-D54233B5FADC}"/>
              </a:ext>
            </a:extLst>
          </p:cNvPr>
          <p:cNvSpPr/>
          <p:nvPr/>
        </p:nvSpPr>
        <p:spPr>
          <a:xfrm>
            <a:off x="8031528" y="3378028"/>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600" b="0" i="0" kern="1200">
                <a:solidFill>
                  <a:schemeClr val="tx1"/>
                </a:solidFill>
                <a:cs typeface="Arial" panose="020B0604020202020204" pitchFamily="34" charset="0"/>
              </a:rPr>
              <a:t>Deliver Train-the-Trainer sessions to USDA trainers to prepare them to deliver training to end users. Schedule training just-in-time, shortly before go-live, to ensure that learning is fresh in users’ minds before go-live.</a:t>
            </a:r>
            <a:endParaRPr lang="en-US" sz="1600" kern="1200">
              <a:solidFill>
                <a:schemeClr val="tx1"/>
              </a:solidFill>
              <a:cs typeface="Arial" panose="020B0604020202020204" pitchFamily="34" charset="0"/>
            </a:endParaRPr>
          </a:p>
        </p:txBody>
      </p:sp>
      <p:pic>
        <p:nvPicPr>
          <p:cNvPr id="34" name="Picture 33">
            <a:extLst>
              <a:ext uri="{FF2B5EF4-FFF2-40B4-BE49-F238E27FC236}">
                <a16:creationId xmlns:a16="http://schemas.microsoft.com/office/drawing/2014/main" id="{60851EFB-99B3-7EF3-9D01-1A4DFD582AC5}"/>
              </a:ext>
              <a:ext uri="{C183D7F6-B498-43B3-948B-1728B52AA6E4}">
                <adec:decorative xmlns:adec="http://schemas.microsoft.com/office/drawing/2017/decorative" val="1"/>
              </a:ext>
            </a:extLst>
          </p:cNvPr>
          <p:cNvPicPr>
            <a:picLocks noChangeAspect="1"/>
          </p:cNvPicPr>
          <p:nvPr/>
        </p:nvPicPr>
        <p:blipFill>
          <a:blip r:embed="rId8">
            <a:duotone>
              <a:srgbClr val="16B58E">
                <a:shade val="45000"/>
                <a:satMod val="135000"/>
              </a:srgbClr>
              <a:prstClr val="white"/>
            </a:duotone>
          </a:blip>
          <a:stretch>
            <a:fillRect/>
          </a:stretch>
        </p:blipFill>
        <p:spPr>
          <a:xfrm>
            <a:off x="10521824" y="1677873"/>
            <a:ext cx="797243" cy="822960"/>
          </a:xfrm>
          <a:prstGeom prst="rect">
            <a:avLst/>
          </a:prstGeom>
        </p:spPr>
      </p:pic>
      <p:sp>
        <p:nvSpPr>
          <p:cNvPr id="35" name="Rectangle 34">
            <a:extLst>
              <a:ext uri="{FF2B5EF4-FFF2-40B4-BE49-F238E27FC236}">
                <a16:creationId xmlns:a16="http://schemas.microsoft.com/office/drawing/2014/main" id="{9AADC946-6479-7D37-32BC-DE37939DEE91}"/>
              </a:ext>
            </a:extLst>
          </p:cNvPr>
          <p:cNvSpPr/>
          <p:nvPr/>
        </p:nvSpPr>
        <p:spPr>
          <a:xfrm>
            <a:off x="10051766" y="2590236"/>
            <a:ext cx="1737360" cy="731520"/>
          </a:xfrm>
          <a:prstGeom prst="rect">
            <a:avLst/>
          </a:prstGeom>
          <a:solidFill>
            <a:srgbClr val="16B58E"/>
          </a:solidFill>
          <a:ln w="28575" cap="flat" cmpd="sng" algn="ctr">
            <a:noFill/>
            <a:prstDash val="solid"/>
            <a:miter lim="800000"/>
          </a:ln>
          <a:effectLst/>
        </p:spPr>
        <p:txBody>
          <a:bodyPr spcFirstLastPara="0" vert="horz" wrap="square" lIns="42270" tIns="34650" rIns="42270" bIns="3465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effectLst/>
                <a:uLnTx/>
                <a:uFillTx/>
                <a:ea typeface="+mn-ea"/>
                <a:cs typeface="Arial" panose="020B0604020202020204" pitchFamily="34" charset="0"/>
              </a:rPr>
              <a:t>Evaluate the Learning Program</a:t>
            </a:r>
            <a:endParaRPr kumimoji="0" lang="en-US" sz="1600" b="0" i="0" u="none" strike="noStrike" kern="0" cap="none" spc="0" normalizeH="0" baseline="0" noProof="0">
              <a:ln>
                <a:noFill/>
              </a:ln>
              <a:effectLst/>
              <a:uLnTx/>
              <a:uFillTx/>
              <a:ea typeface="+mn-ea"/>
              <a:cs typeface="Arial" panose="020B0604020202020204" pitchFamily="34" charset="0"/>
            </a:endParaRPr>
          </a:p>
        </p:txBody>
      </p:sp>
      <p:sp>
        <p:nvSpPr>
          <p:cNvPr id="47" name="Rectangle 46">
            <a:extLst>
              <a:ext uri="{FF2B5EF4-FFF2-40B4-BE49-F238E27FC236}">
                <a16:creationId xmlns:a16="http://schemas.microsoft.com/office/drawing/2014/main" id="{1D451024-24A9-7C2D-CC6C-C3BE255539F5}"/>
              </a:ext>
            </a:extLst>
          </p:cNvPr>
          <p:cNvSpPr/>
          <p:nvPr/>
        </p:nvSpPr>
        <p:spPr>
          <a:xfrm>
            <a:off x="9952761" y="3378027"/>
            <a:ext cx="1998234"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600">
                <a:solidFill>
                  <a:schemeClr val="tx1"/>
                </a:solidFill>
                <a:cs typeface="Arial" panose="020B0604020202020204" pitchFamily="34" charset="0"/>
              </a:rPr>
              <a:t>Determine the learning program effectiveness and identify any areas for improvement. Gather feedback from the workforce, assess the adoption rates of the new S/4HANA technologies, and/or measure the impact of the learning program on business outcomes.</a:t>
            </a:r>
          </a:p>
        </p:txBody>
      </p:sp>
      <p:sp>
        <p:nvSpPr>
          <p:cNvPr id="37" name="Slide Number Placeholder 36">
            <a:extLst>
              <a:ext uri="{FF2B5EF4-FFF2-40B4-BE49-F238E27FC236}">
                <a16:creationId xmlns:a16="http://schemas.microsoft.com/office/drawing/2014/main" id="{A7213DE9-6DB7-EFAF-CC1B-55101528135C}"/>
              </a:ext>
            </a:extLst>
          </p:cNvPr>
          <p:cNvSpPr>
            <a:spLocks noGrp="1"/>
          </p:cNvSpPr>
          <p:nvPr>
            <p:ph type="sldNum" sz="quarter" idx="12"/>
          </p:nvPr>
        </p:nvSpPr>
        <p:spPr/>
        <p:txBody>
          <a:bodyPr/>
          <a:lstStyle/>
          <a:p>
            <a:fld id="{D74DC2E0-E28C-44A5-89B3-2B91385C7BB1}" type="slidenum">
              <a:rPr lang="en-US" smtClean="0"/>
              <a:t>30</a:t>
            </a:fld>
            <a:endParaRPr lang="en-US"/>
          </a:p>
        </p:txBody>
      </p:sp>
    </p:spTree>
    <p:extLst>
      <p:ext uri="{BB962C8B-B14F-4D97-AF65-F5344CB8AC3E}">
        <p14:creationId xmlns:p14="http://schemas.microsoft.com/office/powerpoint/2010/main" val="2099977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latin typeface="+mj-lt"/>
              </a:rPr>
              <a:t>Where are FIET Resources?</a:t>
            </a:r>
          </a:p>
        </p:txBody>
      </p:sp>
      <p:cxnSp>
        <p:nvCxnSpPr>
          <p:cNvPr id="5" name="Straight Connector 4">
            <a:extLst>
              <a:ext uri="{FF2B5EF4-FFF2-40B4-BE49-F238E27FC236}">
                <a16:creationId xmlns:a16="http://schemas.microsoft.com/office/drawing/2014/main" id="{A33BE3DF-2A89-58D8-4006-F03838087244}"/>
              </a:ext>
              <a:ext uri="{C183D7F6-B498-43B3-948B-1728B52AA6E4}">
                <adec:decorative xmlns:adec="http://schemas.microsoft.com/office/drawing/2017/decorative" val="1"/>
              </a:ext>
            </a:extLst>
          </p:cNvPr>
          <p:cNvCxnSpPr>
            <a:cxnSpLocks/>
          </p:cNvCxnSpPr>
          <p:nvPr/>
        </p:nvCxnSpPr>
        <p:spPr>
          <a:xfrm>
            <a:off x="4404360" y="3384104"/>
            <a:ext cx="33832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5D93528-09A8-802D-2385-8D903CBF43FC}"/>
              </a:ext>
            </a:extLst>
          </p:cNvPr>
          <p:cNvSpPr>
            <a:spLocks noGrp="1"/>
          </p:cNvSpPr>
          <p:nvPr>
            <p:ph type="sldNum" sz="quarter" idx="12"/>
          </p:nvPr>
        </p:nvSpPr>
        <p:spPr/>
        <p:txBody>
          <a:bodyPr/>
          <a:lstStyle/>
          <a:p>
            <a:fld id="{D74DC2E0-E28C-44A5-89B3-2B91385C7BB1}" type="slidenum">
              <a:rPr lang="en-US" smtClean="0"/>
              <a:t>31</a:t>
            </a:fld>
            <a:endParaRPr lang="en-US"/>
          </a:p>
        </p:txBody>
      </p:sp>
    </p:spTree>
    <p:extLst>
      <p:ext uri="{BB962C8B-B14F-4D97-AF65-F5344CB8AC3E}">
        <p14:creationId xmlns:p14="http://schemas.microsoft.com/office/powerpoint/2010/main" val="478180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cs typeface="Arial" panose="020B0604020202020204" pitchFamily="34" charset="0"/>
              </a:rPr>
              <a:t>FIET Webpage</a:t>
            </a:r>
            <a:endParaRPr lang="en-US"/>
          </a:p>
        </p:txBody>
      </p:sp>
      <p:sp>
        <p:nvSpPr>
          <p:cNvPr id="7" name="TextBox 6">
            <a:extLst>
              <a:ext uri="{FF2B5EF4-FFF2-40B4-BE49-F238E27FC236}">
                <a16:creationId xmlns:a16="http://schemas.microsoft.com/office/drawing/2014/main" id="{2F6B2074-923A-7A1F-0F89-AE97AC7C1E91}"/>
              </a:ext>
            </a:extLst>
          </p:cNvPr>
          <p:cNvSpPr txBox="1"/>
          <p:nvPr/>
        </p:nvSpPr>
        <p:spPr>
          <a:xfrm>
            <a:off x="981533" y="1205453"/>
            <a:ext cx="10698113" cy="1015663"/>
          </a:xfrm>
          <a:prstGeom prst="rect">
            <a:avLst/>
          </a:prstGeom>
          <a:noFill/>
        </p:spPr>
        <p:txBody>
          <a:bodyPr wrap="square">
            <a:spAutoFit/>
          </a:bodyPr>
          <a:lstStyle/>
          <a:p>
            <a:pPr lvl="0">
              <a:defRPr/>
            </a:pPr>
            <a:r>
              <a:rPr lang="en-US" sz="2000" b="0" cap="none">
                <a:cs typeface="Arial" panose="020B0604020202020204" pitchFamily="34" charset="0"/>
              </a:rPr>
              <a:t>The </a:t>
            </a:r>
            <a:r>
              <a:rPr lang="en-US" sz="2000" b="1" cap="none">
                <a:solidFill>
                  <a:srgbClr val="235FA5"/>
                </a:solidFill>
                <a:cs typeface="Arial" panose="020B0604020202020204" pitchFamily="34" charset="0"/>
                <a:hlinkClick r:id="rId3">
                  <a:extLst>
                    <a:ext uri="{A12FA001-AC4F-418D-AE19-62706E023703}">
                      <ahyp:hlinkClr xmlns:ahyp="http://schemas.microsoft.com/office/drawing/2018/hyperlinkcolor" val="tx"/>
                    </a:ext>
                  </a:extLst>
                </a:hlinkClick>
              </a:rPr>
              <a:t>FIET Webpage</a:t>
            </a:r>
            <a:r>
              <a:rPr lang="en-US" sz="2000" b="1" cap="none">
                <a:solidFill>
                  <a:srgbClr val="235FA5"/>
                </a:solidFill>
                <a:cs typeface="Arial" panose="020B0604020202020204" pitchFamily="34" charset="0"/>
              </a:rPr>
              <a:t> </a:t>
            </a:r>
            <a:r>
              <a:rPr lang="en-US" sz="2000" b="0" cap="none">
                <a:cs typeface="Arial" panose="020B0604020202020204" pitchFamily="34" charset="0"/>
              </a:rPr>
              <a:t>serves as a central location for all FIET resources and communications. Visit regularly for the latest updates on Program progress, training materials, upcoming end user impacts, and more.</a:t>
            </a:r>
          </a:p>
        </p:txBody>
      </p:sp>
      <p:pic>
        <p:nvPicPr>
          <p:cNvPr id="14" name="Graphic 13" descr="Bookmark with solid fill">
            <a:extLst>
              <a:ext uri="{FF2B5EF4-FFF2-40B4-BE49-F238E27FC236}">
                <a16:creationId xmlns:a16="http://schemas.microsoft.com/office/drawing/2014/main" id="{2B13864C-F72E-687B-D49B-9DB80D7BB2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218" y="2613910"/>
            <a:ext cx="731520" cy="731520"/>
          </a:xfrm>
          <a:prstGeom prst="rect">
            <a:avLst/>
          </a:prstGeom>
        </p:spPr>
      </p:pic>
      <p:sp>
        <p:nvSpPr>
          <p:cNvPr id="19" name="TextBox 18">
            <a:extLst>
              <a:ext uri="{FF2B5EF4-FFF2-40B4-BE49-F238E27FC236}">
                <a16:creationId xmlns:a16="http://schemas.microsoft.com/office/drawing/2014/main" id="{3636AC18-694D-A4FD-CE71-C3C5226D612A}"/>
              </a:ext>
            </a:extLst>
          </p:cNvPr>
          <p:cNvSpPr txBox="1"/>
          <p:nvPr/>
        </p:nvSpPr>
        <p:spPr>
          <a:xfrm>
            <a:off x="1191891" y="2583430"/>
            <a:ext cx="1797294" cy="1015663"/>
          </a:xfrm>
          <a:prstGeom prst="rect">
            <a:avLst/>
          </a:prstGeom>
          <a:noFill/>
        </p:spPr>
        <p:txBody>
          <a:bodyPr wrap="square">
            <a:spAutoFit/>
          </a:bodyPr>
          <a:lstStyle/>
          <a:p>
            <a:pPr marL="53975" lvl="0">
              <a:defRPr/>
            </a:pPr>
            <a:r>
              <a:rPr lang="en-US" sz="2000" b="1" cap="none">
                <a:cs typeface="Arial" panose="020B0604020202020204" pitchFamily="34" charset="0"/>
              </a:rPr>
              <a:t>Bookmark</a:t>
            </a:r>
            <a:r>
              <a:rPr lang="en-US" sz="2000" b="0" cap="none">
                <a:cs typeface="Arial" panose="020B0604020202020204" pitchFamily="34" charset="0"/>
              </a:rPr>
              <a:t> now for easy access!</a:t>
            </a:r>
            <a:endParaRPr kumimoji="0" lang="en-US" sz="2000" b="0" i="0" u="none" strike="noStrike" kern="1200" cap="none" spc="0" normalizeH="0" baseline="0" noProof="0">
              <a:ln>
                <a:noFill/>
              </a:ln>
              <a:effectLst/>
              <a:uLnTx/>
              <a:uFillTx/>
              <a:cs typeface="Arial" panose="020B0604020202020204" pitchFamily="34" charset="0"/>
            </a:endParaRPr>
          </a:p>
        </p:txBody>
      </p:sp>
      <p:pic>
        <p:nvPicPr>
          <p:cNvPr id="17" name="Picture 16" descr="Screenshot of the FIET webpage homepage">
            <a:extLst>
              <a:ext uri="{FF2B5EF4-FFF2-40B4-BE49-F238E27FC236}">
                <a16:creationId xmlns:a16="http://schemas.microsoft.com/office/drawing/2014/main" id="{00AA1CBB-F6D9-A339-55E9-A7A0C3283FA1}"/>
              </a:ext>
            </a:extLst>
          </p:cNvPr>
          <p:cNvPicPr>
            <a:picLocks noChangeAspect="1"/>
          </p:cNvPicPr>
          <p:nvPr/>
        </p:nvPicPr>
        <p:blipFill>
          <a:blip r:embed="rId6"/>
          <a:stretch>
            <a:fillRect/>
          </a:stretch>
        </p:blipFill>
        <p:spPr>
          <a:xfrm>
            <a:off x="2882858" y="2208418"/>
            <a:ext cx="6078436" cy="4377891"/>
          </a:xfrm>
          <a:prstGeom prst="rect">
            <a:avLst/>
          </a:prstGeom>
          <a:effectLst>
            <a:outerShdw blurRad="50800" dist="38100" dir="2700000" algn="tl" rotWithShape="0">
              <a:prstClr val="black">
                <a:alpha val="40000"/>
              </a:prstClr>
            </a:outerShdw>
          </a:effectLst>
        </p:spPr>
      </p:pic>
      <p:pic>
        <p:nvPicPr>
          <p:cNvPr id="3" name="Graphic 2" descr="Arrow: Clockwise curve with solid fill">
            <a:extLst>
              <a:ext uri="{FF2B5EF4-FFF2-40B4-BE49-F238E27FC236}">
                <a16:creationId xmlns:a16="http://schemas.microsoft.com/office/drawing/2014/main" id="{320E69F2-8E64-ED7C-8722-1932662564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417105">
            <a:off x="8550416" y="5664437"/>
            <a:ext cx="731520" cy="867470"/>
          </a:xfrm>
          <a:prstGeom prst="rect">
            <a:avLst/>
          </a:prstGeom>
        </p:spPr>
      </p:pic>
      <p:sp>
        <p:nvSpPr>
          <p:cNvPr id="4" name="TextBox 3">
            <a:extLst>
              <a:ext uri="{FF2B5EF4-FFF2-40B4-BE49-F238E27FC236}">
                <a16:creationId xmlns:a16="http://schemas.microsoft.com/office/drawing/2014/main" id="{EEC61238-DCCE-6B1C-2CE8-B90EE876A81A}"/>
              </a:ext>
            </a:extLst>
          </p:cNvPr>
          <p:cNvSpPr txBox="1"/>
          <p:nvPr/>
        </p:nvSpPr>
        <p:spPr>
          <a:xfrm>
            <a:off x="9155977" y="5493059"/>
            <a:ext cx="2874548" cy="707886"/>
          </a:xfrm>
          <a:prstGeom prst="rect">
            <a:avLst/>
          </a:prstGeom>
          <a:noFill/>
        </p:spPr>
        <p:txBody>
          <a:bodyPr wrap="square">
            <a:spAutoFit/>
          </a:bodyPr>
          <a:lstStyle/>
          <a:p>
            <a:pPr marL="53975" lvl="0">
              <a:defRPr/>
            </a:pPr>
            <a:r>
              <a:rPr lang="en-US" sz="2000" cap="none">
                <a:cs typeface="Arial" panose="020B0604020202020204" pitchFamily="34" charset="0"/>
              </a:rPr>
              <a:t>Use the </a:t>
            </a:r>
            <a:r>
              <a:rPr lang="en-US" sz="2000" b="1" cap="none">
                <a:cs typeface="Arial" panose="020B0604020202020204" pitchFamily="34" charset="0"/>
              </a:rPr>
              <a:t>Got Questions </a:t>
            </a:r>
            <a:r>
              <a:rPr lang="en-US" sz="2000" cap="none">
                <a:cs typeface="Arial" panose="020B0604020202020204" pitchFamily="34" charset="0"/>
              </a:rPr>
              <a:t>button to ask questions</a:t>
            </a:r>
            <a:endParaRPr kumimoji="0" lang="en-US" sz="2000" i="0" u="none" strike="noStrike" kern="1200" cap="none" spc="0" normalizeH="0" baseline="0" noProof="0">
              <a:ln>
                <a:noFill/>
              </a:ln>
              <a:effectLst/>
              <a:uLnTx/>
              <a:uFillTx/>
              <a:cs typeface="Arial" panose="020B0604020202020204" pitchFamily="34" charset="0"/>
            </a:endParaRPr>
          </a:p>
        </p:txBody>
      </p:sp>
      <p:sp>
        <p:nvSpPr>
          <p:cNvPr id="9" name="Slide Number Placeholder 8">
            <a:extLst>
              <a:ext uri="{FF2B5EF4-FFF2-40B4-BE49-F238E27FC236}">
                <a16:creationId xmlns:a16="http://schemas.microsoft.com/office/drawing/2014/main" id="{DBC4D3BE-64AE-A70B-8ECD-72446E3A1E07}"/>
              </a:ext>
            </a:extLst>
          </p:cNvPr>
          <p:cNvSpPr>
            <a:spLocks noGrp="1"/>
          </p:cNvSpPr>
          <p:nvPr>
            <p:ph type="sldNum" sz="quarter" idx="12"/>
          </p:nvPr>
        </p:nvSpPr>
        <p:spPr/>
        <p:txBody>
          <a:bodyPr/>
          <a:lstStyle/>
          <a:p>
            <a:fld id="{D74DC2E0-E28C-44A5-89B3-2B91385C7BB1}" type="slidenum">
              <a:rPr lang="en-US" smtClean="0"/>
              <a:t>32</a:t>
            </a:fld>
            <a:endParaRPr lang="en-US"/>
          </a:p>
        </p:txBody>
      </p:sp>
    </p:spTree>
    <p:extLst>
      <p:ext uri="{BB962C8B-B14F-4D97-AF65-F5344CB8AC3E}">
        <p14:creationId xmlns:p14="http://schemas.microsoft.com/office/powerpoint/2010/main" val="722887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4E3578-C473-3E37-55C2-E5B4A8580C8B}"/>
              </a:ext>
            </a:extLst>
          </p:cNvPr>
          <p:cNvSpPr>
            <a:spLocks noGrp="1"/>
          </p:cNvSpPr>
          <p:nvPr>
            <p:ph type="title"/>
          </p:nvPr>
        </p:nvSpPr>
        <p:spPr/>
        <p:txBody>
          <a:bodyPr/>
          <a:lstStyle/>
          <a:p>
            <a:r>
              <a:rPr lang="en-US"/>
              <a:t>What’s Changing Guide</a:t>
            </a:r>
          </a:p>
        </p:txBody>
      </p:sp>
      <p:sp>
        <p:nvSpPr>
          <p:cNvPr id="6" name="Text Placeholder 2">
            <a:extLst>
              <a:ext uri="{FF2B5EF4-FFF2-40B4-BE49-F238E27FC236}">
                <a16:creationId xmlns:a16="http://schemas.microsoft.com/office/drawing/2014/main" id="{1E545053-AEBA-4DFB-9D51-1795905AB159}"/>
              </a:ext>
            </a:extLst>
          </p:cNvPr>
          <p:cNvSpPr txBox="1">
            <a:spLocks/>
          </p:cNvSpPr>
          <p:nvPr/>
        </p:nvSpPr>
        <p:spPr>
          <a:xfrm>
            <a:off x="420805" y="1850574"/>
            <a:ext cx="6001766" cy="30925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i="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effectLst/>
                <a:uLnTx/>
                <a:uFillTx/>
              </a:rPr>
              <a:t>The purpose of the </a:t>
            </a:r>
            <a:r>
              <a:rPr kumimoji="0" lang="en-US" sz="2400" b="1" i="0" u="none" strike="noStrike" kern="1200" cap="none" spc="0" normalizeH="0" baseline="0" noProof="0">
                <a:ln>
                  <a:noFill/>
                </a:ln>
                <a:effectLst/>
                <a:uLnTx/>
                <a:uFillTx/>
                <a:hlinkClick r:id="rId3"/>
              </a:rPr>
              <a:t>What’s Changing Guide </a:t>
            </a:r>
            <a:r>
              <a:rPr kumimoji="0" lang="en-US" sz="2400" b="0" i="0" u="none" strike="noStrike" kern="1200" cap="none" spc="0" normalizeH="0" baseline="0" noProof="0">
                <a:ln>
                  <a:noFill/>
                </a:ln>
                <a:effectLst/>
                <a:uLnTx/>
                <a:uFillTx/>
              </a:rPr>
              <a:t>is to provide early education and awareness of the upcoming impacts to FMMI by:</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rPr>
              <a:t>Providing an overview of the FIET Program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rPr>
              <a:t>Highlighting key changes to FMMI</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rPr>
              <a:t>Understanding how to prepare for these upcoming changes</a:t>
            </a:r>
          </a:p>
        </p:txBody>
      </p:sp>
      <p:sp>
        <p:nvSpPr>
          <p:cNvPr id="4" name="Rectangle 3">
            <a:extLst>
              <a:ext uri="{FF2B5EF4-FFF2-40B4-BE49-F238E27FC236}">
                <a16:creationId xmlns:a16="http://schemas.microsoft.com/office/drawing/2014/main" id="{E46611BF-065E-44E1-AAF4-A7B8A4FD1DD5}"/>
              </a:ext>
            </a:extLst>
          </p:cNvPr>
          <p:cNvSpPr/>
          <p:nvPr/>
        </p:nvSpPr>
        <p:spPr>
          <a:xfrm>
            <a:off x="6448082" y="1850573"/>
            <a:ext cx="5323113" cy="4082393"/>
          </a:xfrm>
          <a:prstGeom prst="rect">
            <a:avLst/>
          </a:prstGeom>
          <a:solidFill>
            <a:srgbClr val="F1FDFA"/>
          </a:solidFill>
          <a:ln w="28575">
            <a:solidFill>
              <a:srgbClr val="16B58E"/>
            </a:solidFill>
          </a:ln>
        </p:spPr>
        <p:style>
          <a:lnRef idx="2">
            <a:schemeClr val="accent1">
              <a:shade val="50000"/>
            </a:schemeClr>
          </a:lnRef>
          <a:fillRef idx="1">
            <a:schemeClr val="accent1"/>
          </a:fillRef>
          <a:effectRef idx="0">
            <a:schemeClr val="accent1"/>
          </a:effectRef>
          <a:fontRef idx="minor">
            <a:schemeClr val="lt1"/>
          </a:fontRef>
        </p:style>
        <p:txBody>
          <a:bodyPr lIns="457200" tIns="182880" rIns="457200" bIns="18288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schemeClr val="tx1"/>
                </a:solidFill>
                <a:effectLst/>
                <a:uLnTx/>
                <a:uFillTx/>
              </a:rPr>
              <a:t>Table of Contents</a:t>
            </a:r>
          </a:p>
          <a:p>
            <a:pPr marL="339725" indent="-339725">
              <a:spcAft>
                <a:spcPts val="1200"/>
              </a:spcAft>
              <a:buFontTx/>
              <a:buAutoNum type="arabicPeriod"/>
              <a:defRPr/>
            </a:pPr>
            <a:r>
              <a:rPr kumimoji="0" lang="en-US" sz="2400" b="1" i="0" strike="noStrike" kern="1200" cap="none" spc="0" normalizeH="0" baseline="0" noProof="0">
                <a:ln>
                  <a:noFill/>
                </a:ln>
                <a:solidFill>
                  <a:schemeClr val="tx1"/>
                </a:solidFill>
                <a:effectLst/>
                <a:uLnTx/>
                <a:uFillTx/>
              </a:rPr>
              <a:t>FIET Overview</a:t>
            </a:r>
            <a:br>
              <a:rPr kumimoji="0" lang="en-US" sz="2400" b="1" i="0" strike="noStrike" kern="1200" cap="none" spc="0" normalizeH="0" baseline="0" noProof="0">
                <a:ln>
                  <a:noFill/>
                </a:ln>
                <a:solidFill>
                  <a:schemeClr val="tx1"/>
                </a:solidFill>
                <a:effectLst/>
                <a:uLnTx/>
                <a:uFillTx/>
              </a:rPr>
            </a:br>
            <a:r>
              <a:rPr kumimoji="0" lang="en-US" sz="2000" b="0" i="1" strike="noStrike" kern="1200" cap="none" spc="0" normalizeH="0" baseline="0" noProof="0">
                <a:ln>
                  <a:noFill/>
                </a:ln>
                <a:solidFill>
                  <a:schemeClr val="tx1"/>
                </a:solidFill>
                <a:effectLst/>
                <a:uLnTx/>
                <a:uFillTx/>
              </a:rPr>
              <a:t>The overall FMMI transformation</a:t>
            </a:r>
          </a:p>
          <a:p>
            <a:pPr marL="339725" marR="0" lvl="0" indent="-339725" algn="l" defTabSz="914400" rtl="0" eaLnBrk="1" fontAlgn="auto" latinLnBrk="0" hangingPunct="1">
              <a:lnSpc>
                <a:spcPct val="100000"/>
              </a:lnSpc>
              <a:spcBef>
                <a:spcPts val="0"/>
              </a:spcBef>
              <a:buClrTx/>
              <a:buSzTx/>
              <a:buFontTx/>
              <a:buAutoNum type="arabicPeriod"/>
              <a:tabLst/>
              <a:defRPr/>
            </a:pPr>
            <a:r>
              <a:rPr kumimoji="0" lang="en-US" sz="2400" b="1" i="0" strike="noStrike" kern="1200" cap="none" spc="0" normalizeH="0" baseline="0" noProof="0">
                <a:ln>
                  <a:noFill/>
                </a:ln>
                <a:solidFill>
                  <a:schemeClr val="tx1"/>
                </a:solidFill>
                <a:effectLst/>
                <a:uLnTx/>
                <a:uFillTx/>
              </a:rPr>
              <a:t>What’s Changing</a:t>
            </a:r>
            <a:endParaRPr kumimoji="0" lang="en-US" sz="2400" b="0" i="1" strike="noStrike" kern="1200" cap="none" spc="0" normalizeH="0" baseline="0" noProof="0">
              <a:ln>
                <a:noFill/>
              </a:ln>
              <a:solidFill>
                <a:schemeClr val="tx1"/>
              </a:solidFill>
              <a:effectLst/>
              <a:uLnTx/>
              <a:uFillTx/>
            </a:endParaRPr>
          </a:p>
          <a:p>
            <a:pPr marL="800100" lvl="1" indent="-342900">
              <a:buFont typeface="Arial" panose="020B0604020202020204" pitchFamily="34" charset="0"/>
              <a:buChar char="•"/>
              <a:defRPr/>
            </a:pPr>
            <a:r>
              <a:rPr lang="en-US" sz="2000">
                <a:solidFill>
                  <a:schemeClr val="tx1"/>
                </a:solidFill>
              </a:rPr>
              <a:t>Fiori</a:t>
            </a:r>
          </a:p>
          <a:p>
            <a:pPr marL="800100" lvl="1" indent="-342900">
              <a:buFont typeface="Arial" panose="020B0604020202020204" pitchFamily="34" charset="0"/>
              <a:buChar char="•"/>
              <a:defRPr/>
            </a:pPr>
            <a:r>
              <a:rPr kumimoji="0" lang="en-US" sz="2000" b="0" strike="noStrike" kern="1200" cap="none" spc="0" normalizeH="0" baseline="0" noProof="0">
                <a:ln>
                  <a:noFill/>
                </a:ln>
                <a:solidFill>
                  <a:schemeClr val="tx1"/>
                </a:solidFill>
                <a:effectLst/>
                <a:uLnTx/>
                <a:uFillTx/>
              </a:rPr>
              <a:t>Simplified Data Model</a:t>
            </a:r>
          </a:p>
          <a:p>
            <a:pPr marL="800100" lvl="1" indent="-342900">
              <a:buFont typeface="Arial" panose="020B0604020202020204" pitchFamily="34" charset="0"/>
              <a:buChar char="•"/>
              <a:defRPr/>
            </a:pPr>
            <a:r>
              <a:rPr kumimoji="0" lang="en-US" sz="2000" b="0" strike="noStrike" kern="1200" cap="none" spc="0" normalizeH="0" baseline="0" noProof="0">
                <a:ln>
                  <a:noFill/>
                </a:ln>
                <a:solidFill>
                  <a:schemeClr val="tx1"/>
                </a:solidFill>
                <a:effectLst/>
                <a:uLnTx/>
                <a:uFillTx/>
              </a:rPr>
              <a:t>Business Partner Records</a:t>
            </a:r>
          </a:p>
          <a:p>
            <a:pPr marL="800100" lvl="1" indent="-342900">
              <a:spcAft>
                <a:spcPts val="1200"/>
              </a:spcAft>
              <a:buFont typeface="Arial" panose="020B0604020202020204" pitchFamily="34" charset="0"/>
              <a:buChar char="•"/>
              <a:defRPr/>
            </a:pPr>
            <a:r>
              <a:rPr lang="en-US" sz="2000">
                <a:solidFill>
                  <a:schemeClr val="tx1"/>
                </a:solidFill>
              </a:rPr>
              <a:t>Reporting</a:t>
            </a:r>
            <a:endParaRPr kumimoji="0" lang="en-US" sz="2000" b="0" strike="noStrike" kern="1200" cap="none" spc="0" normalizeH="0" baseline="0" noProof="0">
              <a:ln>
                <a:noFill/>
              </a:ln>
              <a:solidFill>
                <a:schemeClr val="tx1"/>
              </a:solidFill>
              <a:effectLst/>
              <a:uLnTx/>
              <a:uFillTx/>
            </a:endParaRPr>
          </a:p>
          <a:p>
            <a:pPr marL="339725" indent="-339725">
              <a:spcAft>
                <a:spcPts val="1200"/>
              </a:spcAft>
              <a:buFontTx/>
              <a:buAutoNum type="arabicPeriod"/>
              <a:defRPr/>
            </a:pPr>
            <a:r>
              <a:rPr kumimoji="0" lang="en-US" sz="2400" b="1" i="0" strike="noStrike" kern="1200" cap="none" spc="0" normalizeH="0" baseline="0" noProof="0">
                <a:ln>
                  <a:noFill/>
                </a:ln>
                <a:solidFill>
                  <a:schemeClr val="tx1"/>
                </a:solidFill>
                <a:effectLst/>
                <a:uLnTx/>
                <a:uFillTx/>
              </a:rPr>
              <a:t>What to Expect</a:t>
            </a:r>
            <a:br>
              <a:rPr kumimoji="0" lang="en-US" sz="2400" b="1" i="0" u="none" strike="noStrike" kern="1200" cap="none" spc="0" normalizeH="0" baseline="0" noProof="0">
                <a:ln>
                  <a:noFill/>
                </a:ln>
                <a:solidFill>
                  <a:schemeClr val="tx1"/>
                </a:solidFill>
                <a:effectLst/>
                <a:uLnTx/>
                <a:uFillTx/>
              </a:rPr>
            </a:br>
            <a:r>
              <a:rPr kumimoji="0" lang="en-US" sz="2000" b="0" i="1" u="none" strike="noStrike" kern="1200" cap="none" spc="0" normalizeH="0" baseline="0" noProof="0">
                <a:ln>
                  <a:noFill/>
                </a:ln>
                <a:solidFill>
                  <a:schemeClr val="tx1"/>
                </a:solidFill>
                <a:effectLst/>
                <a:uLnTx/>
                <a:uFillTx/>
              </a:rPr>
              <a:t>Preparing for upcoming changes</a:t>
            </a:r>
          </a:p>
        </p:txBody>
      </p:sp>
      <p:sp>
        <p:nvSpPr>
          <p:cNvPr id="2" name="Slide Number Placeholder 1">
            <a:extLst>
              <a:ext uri="{FF2B5EF4-FFF2-40B4-BE49-F238E27FC236}">
                <a16:creationId xmlns:a16="http://schemas.microsoft.com/office/drawing/2014/main" id="{2DB7FE47-3F6B-63A9-0A33-C2CCAC264BB3}"/>
              </a:ext>
            </a:extLst>
          </p:cNvPr>
          <p:cNvSpPr>
            <a:spLocks noGrp="1"/>
          </p:cNvSpPr>
          <p:nvPr>
            <p:ph type="sldNum" sz="quarter" idx="12"/>
          </p:nvPr>
        </p:nvSpPr>
        <p:spPr/>
        <p:txBody>
          <a:bodyPr/>
          <a:lstStyle/>
          <a:p>
            <a:fld id="{D74DC2E0-E28C-44A5-89B3-2B91385C7BB1}" type="slidenum">
              <a:rPr lang="en-US" smtClean="0"/>
              <a:t>33</a:t>
            </a:fld>
            <a:endParaRPr lang="en-US"/>
          </a:p>
        </p:txBody>
      </p:sp>
    </p:spTree>
    <p:extLst>
      <p:ext uri="{BB962C8B-B14F-4D97-AF65-F5344CB8AC3E}">
        <p14:creationId xmlns:p14="http://schemas.microsoft.com/office/powerpoint/2010/main" val="2037710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3374-4CB5-7276-8258-7E1F6BA9D546}"/>
              </a:ext>
            </a:extLst>
          </p:cNvPr>
          <p:cNvSpPr>
            <a:spLocks noGrp="1"/>
          </p:cNvSpPr>
          <p:nvPr>
            <p:ph type="title"/>
          </p:nvPr>
        </p:nvSpPr>
        <p:spPr/>
        <p:txBody>
          <a:bodyPr/>
          <a:lstStyle/>
          <a:p>
            <a:r>
              <a:rPr lang="en-US"/>
              <a:t>Monthly Bulletin</a:t>
            </a:r>
          </a:p>
        </p:txBody>
      </p:sp>
      <p:pic>
        <p:nvPicPr>
          <p:cNvPr id="9" name="Content Placeholder 8" descr="Screenshot of the Monthly Momentum">
            <a:extLst>
              <a:ext uri="{FF2B5EF4-FFF2-40B4-BE49-F238E27FC236}">
                <a16:creationId xmlns:a16="http://schemas.microsoft.com/office/drawing/2014/main" id="{87AF46EA-4AF5-A087-7EF5-BE80621286D3}"/>
              </a:ext>
            </a:extLst>
          </p:cNvPr>
          <p:cNvPicPr>
            <a:picLocks noGrp="1" noChangeAspect="1"/>
          </p:cNvPicPr>
          <p:nvPr>
            <p:ph idx="1"/>
          </p:nvPr>
        </p:nvPicPr>
        <p:blipFill rotWithShape="1">
          <a:blip r:embed="rId3"/>
          <a:srcRect l="876" r="36536"/>
          <a:stretch/>
        </p:blipFill>
        <p:spPr>
          <a:xfrm>
            <a:off x="1235730" y="1293815"/>
            <a:ext cx="5256382" cy="5222866"/>
          </a:xfr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784A2076-2846-EAF7-CBF4-9F4AC2DF7053}"/>
              </a:ext>
            </a:extLst>
          </p:cNvPr>
          <p:cNvSpPr txBox="1"/>
          <p:nvPr/>
        </p:nvSpPr>
        <p:spPr>
          <a:xfrm>
            <a:off x="7023466" y="1494724"/>
            <a:ext cx="3766454" cy="1323439"/>
          </a:xfrm>
          <a:prstGeom prst="rect">
            <a:avLst/>
          </a:prstGeom>
          <a:noFill/>
        </p:spPr>
        <p:txBody>
          <a:bodyPr wrap="square">
            <a:spAutoFit/>
          </a:bodyPr>
          <a:lstStyle/>
          <a:p>
            <a:r>
              <a:rPr lang="en-US" sz="2000" b="0"/>
              <a:t>Read the FIET newsletter series, </a:t>
            </a:r>
            <a:r>
              <a:rPr lang="en-US" sz="2000" b="0" i="1">
                <a:solidFill>
                  <a:srgbClr val="235FA5"/>
                </a:solidFill>
                <a:hlinkClick r:id="rId4"/>
              </a:rPr>
              <a:t>The Monthly Momentum! </a:t>
            </a:r>
            <a:endParaRPr lang="en-US" sz="2000" b="0" i="1">
              <a:solidFill>
                <a:srgbClr val="235FA5"/>
              </a:solidFill>
              <a:hlinkClick r:id="rId5">
                <a:extLst>
                  <a:ext uri="{A12FA001-AC4F-418D-AE19-62706E023703}">
                    <ahyp:hlinkClr xmlns:ahyp="http://schemas.microsoft.com/office/drawing/2018/hyperlinkcolor" val="tx"/>
                  </a:ext>
                </a:extLst>
              </a:hlinkClick>
            </a:endParaRPr>
          </a:p>
          <a:p>
            <a:endParaRPr lang="en-US" sz="2000" b="0"/>
          </a:p>
          <a:p>
            <a:r>
              <a:rPr lang="en-US" sz="2000" b="0"/>
              <a:t>Subscribe to the newsletter </a:t>
            </a:r>
            <a:r>
              <a:rPr lang="en-US" sz="2000" b="0">
                <a:solidFill>
                  <a:srgbClr val="235FA5"/>
                </a:solidFill>
                <a:hlinkClick r:id="rId5">
                  <a:extLst>
                    <a:ext uri="{A12FA001-AC4F-418D-AE19-62706E023703}">
                      <ahyp:hlinkClr xmlns:ahyp="http://schemas.microsoft.com/office/drawing/2018/hyperlinkcolor" val="tx"/>
                    </a:ext>
                  </a:extLst>
                </a:hlinkClick>
              </a:rPr>
              <a:t>here</a:t>
            </a:r>
            <a:r>
              <a:rPr lang="en-US" sz="2000" b="0">
                <a:solidFill>
                  <a:srgbClr val="235FA5"/>
                </a:solidFill>
              </a:rPr>
              <a:t> </a:t>
            </a:r>
            <a:endParaRPr lang="en-US" sz="2000"/>
          </a:p>
        </p:txBody>
      </p:sp>
      <p:pic>
        <p:nvPicPr>
          <p:cNvPr id="8" name="Graphic 7">
            <a:extLst>
              <a:ext uri="{FF2B5EF4-FFF2-40B4-BE49-F238E27FC236}">
                <a16:creationId xmlns:a16="http://schemas.microsoft.com/office/drawing/2014/main" id="{62BB5AE1-0CE7-63B1-7BE9-F3CA695DFCD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0" y="1494724"/>
            <a:ext cx="914400" cy="914400"/>
          </a:xfrm>
          <a:prstGeom prst="rect">
            <a:avLst/>
          </a:prstGeom>
          <a:effectLst>
            <a:outerShdw blurRad="50800" dist="38100" dir="2700000" algn="tl" rotWithShape="0">
              <a:prstClr val="black">
                <a:alpha val="40000"/>
              </a:prstClr>
            </a:outerShdw>
          </a:effectLst>
        </p:spPr>
      </p:pic>
      <p:sp>
        <p:nvSpPr>
          <p:cNvPr id="10" name="Slide Number Placeholder 9">
            <a:extLst>
              <a:ext uri="{FF2B5EF4-FFF2-40B4-BE49-F238E27FC236}">
                <a16:creationId xmlns:a16="http://schemas.microsoft.com/office/drawing/2014/main" id="{D430EF96-F97A-2158-EEC1-6C5663F2A303}"/>
              </a:ext>
            </a:extLst>
          </p:cNvPr>
          <p:cNvSpPr>
            <a:spLocks noGrp="1"/>
          </p:cNvSpPr>
          <p:nvPr>
            <p:ph type="sldNum" sz="quarter" idx="12"/>
          </p:nvPr>
        </p:nvSpPr>
        <p:spPr/>
        <p:txBody>
          <a:bodyPr/>
          <a:lstStyle/>
          <a:p>
            <a:fld id="{D74DC2E0-E28C-44A5-89B3-2B91385C7BB1}" type="slidenum">
              <a:rPr lang="en-US" smtClean="0"/>
              <a:t>34</a:t>
            </a:fld>
            <a:endParaRPr lang="en-US"/>
          </a:p>
        </p:txBody>
      </p:sp>
    </p:spTree>
    <p:extLst>
      <p:ext uri="{BB962C8B-B14F-4D97-AF65-F5344CB8AC3E}">
        <p14:creationId xmlns:p14="http://schemas.microsoft.com/office/powerpoint/2010/main" val="3133607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33CCBFB-98B9-9041-D680-06948B63DC82}"/>
              </a:ext>
            </a:extLst>
          </p:cNvPr>
          <p:cNvSpPr>
            <a:spLocks noGrp="1"/>
          </p:cNvSpPr>
          <p:nvPr>
            <p:ph type="title"/>
          </p:nvPr>
        </p:nvSpPr>
        <p:spPr/>
        <p:txBody>
          <a:bodyPr>
            <a:normAutofit/>
          </a:bodyPr>
          <a:lstStyle/>
          <a:p>
            <a:r>
              <a:rPr lang="en-US">
                <a:cs typeface="Arial" panose="020B0604020202020204" pitchFamily="34" charset="0"/>
              </a:rPr>
              <a:t>FIET Frequently Asked Questions</a:t>
            </a:r>
            <a:endParaRPr lang="en-US"/>
          </a:p>
        </p:txBody>
      </p:sp>
      <p:sp>
        <p:nvSpPr>
          <p:cNvPr id="7" name="TextBox 6">
            <a:extLst>
              <a:ext uri="{FF2B5EF4-FFF2-40B4-BE49-F238E27FC236}">
                <a16:creationId xmlns:a16="http://schemas.microsoft.com/office/drawing/2014/main" id="{36AA3804-7721-2A7B-A6E9-E99318D30D66}"/>
              </a:ext>
            </a:extLst>
          </p:cNvPr>
          <p:cNvSpPr txBox="1"/>
          <p:nvPr/>
        </p:nvSpPr>
        <p:spPr>
          <a:xfrm>
            <a:off x="588134" y="1172135"/>
            <a:ext cx="11202813" cy="5492273"/>
          </a:xfrm>
          <a:prstGeom prst="rect">
            <a:avLst/>
          </a:prstGeom>
          <a:noFill/>
        </p:spPr>
        <p:txBody>
          <a:bodyPr wrap="square" numCol="2">
            <a:spAutoFit/>
          </a:bodyPr>
          <a:lstStyle/>
          <a:p>
            <a:pPr marL="342900" lvl="0" indent="-342900">
              <a:lnSpc>
                <a:spcPct val="110000"/>
              </a:lnSpc>
              <a:buFont typeface="+mj-lt"/>
              <a:buAutoNum type="arabicPeriod"/>
              <a:defRPr/>
            </a:pPr>
            <a:r>
              <a:rPr lang="en-US" sz="2000">
                <a:cs typeface="Arial" panose="020B0604020202020204" pitchFamily="34" charset="0"/>
              </a:rPr>
              <a:t>What is FIET?</a:t>
            </a:r>
          </a:p>
          <a:p>
            <a:pPr marL="342900" lvl="0" indent="-342900">
              <a:lnSpc>
                <a:spcPct val="110000"/>
              </a:lnSpc>
              <a:buFont typeface="+mj-lt"/>
              <a:buAutoNum type="arabicPeriod"/>
              <a:defRPr/>
            </a:pPr>
            <a:r>
              <a:rPr lang="en-US" sz="2000">
                <a:cs typeface="Arial" panose="020B0604020202020204" pitchFamily="34" charset="0"/>
              </a:rPr>
              <a:t>How are SAP, FMMI, FIET, Portal, and Fiori </a:t>
            </a:r>
            <a:br>
              <a:rPr lang="en-US" sz="2000">
                <a:cs typeface="Arial" panose="020B0604020202020204" pitchFamily="34" charset="0"/>
              </a:rPr>
            </a:br>
            <a:r>
              <a:rPr lang="en-US" sz="2000">
                <a:cs typeface="Arial" panose="020B0604020202020204" pitchFamily="34" charset="0"/>
              </a:rPr>
              <a:t>related to each other?</a:t>
            </a:r>
          </a:p>
          <a:p>
            <a:pPr marL="342900" lvl="0" indent="-342900">
              <a:lnSpc>
                <a:spcPct val="110000"/>
              </a:lnSpc>
              <a:buFont typeface="+mj-lt"/>
              <a:buAutoNum type="arabicPeriod"/>
              <a:defRPr/>
            </a:pPr>
            <a:r>
              <a:rPr lang="en-US" sz="2000">
                <a:cs typeface="Arial" panose="020B0604020202020204" pitchFamily="34" charset="0"/>
              </a:rPr>
              <a:t>Why upgrade FMMI?</a:t>
            </a:r>
          </a:p>
          <a:p>
            <a:pPr marL="342900" lvl="0" indent="-342900">
              <a:lnSpc>
                <a:spcPct val="110000"/>
              </a:lnSpc>
              <a:buFont typeface="+mj-lt"/>
              <a:buAutoNum type="arabicPeriod"/>
              <a:defRPr/>
            </a:pPr>
            <a:r>
              <a:rPr lang="en-US" sz="2000">
                <a:cs typeface="Arial" panose="020B0604020202020204" pitchFamily="34" charset="0"/>
              </a:rPr>
              <a:t>What is the Program timeline?</a:t>
            </a:r>
          </a:p>
          <a:p>
            <a:pPr marL="342900" lvl="0" indent="-342900">
              <a:lnSpc>
                <a:spcPct val="110000"/>
              </a:lnSpc>
              <a:buFont typeface="+mj-lt"/>
              <a:buAutoNum type="arabicPeriod"/>
              <a:defRPr/>
            </a:pPr>
            <a:r>
              <a:rPr lang="en-US" sz="2000">
                <a:cs typeface="Arial" panose="020B0604020202020204" pitchFamily="34" charset="0"/>
              </a:rPr>
              <a:t>What is my role as a stakeholder?</a:t>
            </a:r>
          </a:p>
          <a:p>
            <a:pPr marL="342900" lvl="0" indent="-342900">
              <a:lnSpc>
                <a:spcPct val="110000"/>
              </a:lnSpc>
              <a:buFont typeface="+mj-lt"/>
              <a:buAutoNum type="arabicPeriod"/>
              <a:defRPr/>
            </a:pPr>
            <a:r>
              <a:rPr lang="en-US" sz="2000">
                <a:cs typeface="Arial" panose="020B0604020202020204" pitchFamily="34" charset="0"/>
              </a:rPr>
              <a:t>How will customers be involved?</a:t>
            </a:r>
          </a:p>
          <a:p>
            <a:pPr marL="342900" lvl="0" indent="-342900">
              <a:lnSpc>
                <a:spcPct val="110000"/>
              </a:lnSpc>
              <a:buFont typeface="+mj-lt"/>
              <a:buAutoNum type="arabicPeriod"/>
              <a:defRPr/>
            </a:pPr>
            <a:r>
              <a:rPr lang="en-US" sz="2000">
                <a:cs typeface="Arial" panose="020B0604020202020204" pitchFamily="34" charset="0"/>
              </a:rPr>
              <a:t>What is a code blackout vs. a code brownout?</a:t>
            </a:r>
          </a:p>
          <a:p>
            <a:pPr marL="342900" lvl="0" indent="-342900">
              <a:lnSpc>
                <a:spcPct val="110000"/>
              </a:lnSpc>
              <a:buFont typeface="+mj-lt"/>
              <a:buAutoNum type="arabicPeriod"/>
              <a:defRPr/>
            </a:pPr>
            <a:r>
              <a:rPr lang="en-US" sz="2000">
                <a:cs typeface="Arial" panose="020B0604020202020204" pitchFamily="34" charset="0"/>
              </a:rPr>
              <a:t>What are the key changes for end users?</a:t>
            </a:r>
          </a:p>
          <a:p>
            <a:pPr marL="342900" lvl="0" indent="-342900">
              <a:lnSpc>
                <a:spcPct val="110000"/>
              </a:lnSpc>
              <a:buFont typeface="+mj-lt"/>
              <a:buAutoNum type="arabicPeriod"/>
              <a:defRPr/>
            </a:pPr>
            <a:r>
              <a:rPr lang="en-US" sz="2000">
                <a:cs typeface="Arial" panose="020B0604020202020204" pitchFamily="34" charset="0"/>
              </a:rPr>
              <a:t>What degree of change will end users will experience?</a:t>
            </a:r>
          </a:p>
          <a:p>
            <a:pPr marL="342900" lvl="0" indent="-342900">
              <a:lnSpc>
                <a:spcPct val="110000"/>
              </a:lnSpc>
              <a:buFont typeface="+mj-lt"/>
              <a:buAutoNum type="arabicPeriod"/>
              <a:defRPr/>
            </a:pPr>
            <a:r>
              <a:rPr lang="en-US" sz="2000">
                <a:cs typeface="Arial" panose="020B0604020202020204" pitchFamily="34" charset="0"/>
              </a:rPr>
              <a:t>Will the upgrade impact agency-level security?</a:t>
            </a:r>
          </a:p>
          <a:p>
            <a:pPr marL="342900" lvl="0" indent="-342900">
              <a:lnSpc>
                <a:spcPct val="110000"/>
              </a:lnSpc>
              <a:buFont typeface="+mj-lt"/>
              <a:buAutoNum type="arabicPeriod"/>
              <a:defRPr/>
            </a:pPr>
            <a:r>
              <a:rPr lang="en-US" sz="2000">
                <a:cs typeface="Arial" panose="020B0604020202020204" pitchFamily="34" charset="0"/>
              </a:rPr>
              <a:t>Will support be available to end users to </a:t>
            </a:r>
            <a:br>
              <a:rPr lang="en-US" sz="2000">
                <a:cs typeface="Arial" panose="020B0604020202020204" pitchFamily="34" charset="0"/>
              </a:rPr>
            </a:br>
            <a:r>
              <a:rPr lang="en-US" sz="2000">
                <a:cs typeface="Arial" panose="020B0604020202020204" pitchFamily="34" charset="0"/>
              </a:rPr>
              <a:t>prepare them for the change?</a:t>
            </a:r>
          </a:p>
          <a:p>
            <a:pPr marL="342900" lvl="0" indent="-342900">
              <a:lnSpc>
                <a:spcPct val="110000"/>
              </a:lnSpc>
              <a:buFont typeface="+mj-lt"/>
              <a:buAutoNum type="arabicPeriod"/>
              <a:defRPr/>
            </a:pPr>
            <a:r>
              <a:rPr lang="en-US" sz="2000">
                <a:cs typeface="Arial" panose="020B0604020202020204" pitchFamily="34" charset="0"/>
              </a:rPr>
              <a:t>Does USDA have a training plan?</a:t>
            </a:r>
          </a:p>
          <a:p>
            <a:pPr marL="342900" lvl="0" indent="-342900">
              <a:lnSpc>
                <a:spcPct val="110000"/>
              </a:lnSpc>
              <a:buFont typeface="+mj-lt"/>
              <a:buAutoNum type="arabicPeriod"/>
              <a:defRPr/>
            </a:pPr>
            <a:r>
              <a:rPr lang="en-US" sz="2000">
                <a:cs typeface="Arial" panose="020B0604020202020204" pitchFamily="34" charset="0"/>
              </a:rPr>
              <a:t>What will the conversion process be?</a:t>
            </a:r>
          </a:p>
          <a:p>
            <a:pPr marL="342900" lvl="0" indent="-342900">
              <a:lnSpc>
                <a:spcPct val="110000"/>
              </a:lnSpc>
              <a:buFont typeface="+mj-lt"/>
              <a:buAutoNum type="arabicPeriod"/>
              <a:defRPr/>
            </a:pPr>
            <a:r>
              <a:rPr lang="en-US" sz="2000">
                <a:cs typeface="Arial" panose="020B0604020202020204" pitchFamily="34" charset="0"/>
              </a:rPr>
              <a:t>Will there be fit gap analysis performed with processes and interfaces?</a:t>
            </a:r>
          </a:p>
          <a:p>
            <a:pPr marL="342900" lvl="0" indent="-342900">
              <a:lnSpc>
                <a:spcPct val="110000"/>
              </a:lnSpc>
              <a:buFont typeface="+mj-lt"/>
              <a:buAutoNum type="arabicPeriod"/>
              <a:defRPr/>
            </a:pPr>
            <a:r>
              <a:rPr lang="en-US" sz="2000">
                <a:cs typeface="Arial" panose="020B0604020202020204" pitchFamily="34" charset="0"/>
              </a:rPr>
              <a:t>Will impacts to agency-specific interfaces be identified and reconciled?</a:t>
            </a:r>
          </a:p>
          <a:p>
            <a:pPr marL="342900" lvl="0" indent="-342900">
              <a:lnSpc>
                <a:spcPct val="110000"/>
              </a:lnSpc>
              <a:buFont typeface="+mj-lt"/>
              <a:buAutoNum type="arabicPeriod"/>
              <a:defRPr/>
            </a:pPr>
            <a:r>
              <a:rPr lang="en-US" sz="2000">
                <a:cs typeface="Arial" panose="020B0604020202020204" pitchFamily="34" charset="0"/>
              </a:rPr>
              <a:t>What is a Change Champion and a Super User?</a:t>
            </a:r>
          </a:p>
          <a:p>
            <a:pPr marL="342900" lvl="0" indent="-342900">
              <a:lnSpc>
                <a:spcPct val="110000"/>
              </a:lnSpc>
              <a:buFont typeface="+mj-lt"/>
              <a:buAutoNum type="arabicPeriod"/>
              <a:defRPr/>
            </a:pPr>
            <a:r>
              <a:rPr lang="en-US" sz="2000">
                <a:cs typeface="Arial" panose="020B0604020202020204" pitchFamily="34" charset="0"/>
              </a:rPr>
              <a:t>Will reports still be accessible? </a:t>
            </a:r>
          </a:p>
          <a:p>
            <a:pPr marL="342900" lvl="0" indent="-342900">
              <a:lnSpc>
                <a:spcPct val="110000"/>
              </a:lnSpc>
              <a:buFont typeface="+mj-lt"/>
              <a:buAutoNum type="arabicPeriod"/>
              <a:defRPr/>
            </a:pPr>
            <a:r>
              <a:rPr lang="en-US" sz="2000">
                <a:cs typeface="Arial" panose="020B0604020202020204" pitchFamily="34" charset="0"/>
              </a:rPr>
              <a:t>How will missing Cost Center and WBS Element impact reporting?</a:t>
            </a:r>
          </a:p>
          <a:p>
            <a:pPr marL="342900" lvl="0" indent="-342900">
              <a:lnSpc>
                <a:spcPct val="110000"/>
              </a:lnSpc>
              <a:buFont typeface="+mj-lt"/>
              <a:buAutoNum type="arabicPeriod"/>
              <a:defRPr/>
            </a:pPr>
            <a:r>
              <a:rPr lang="en-US" sz="2000">
                <a:cs typeface="Arial" panose="020B0604020202020204" pitchFamily="34" charset="0"/>
              </a:rPr>
              <a:t>How will missing Special Purpose Ledger impact reporting?</a:t>
            </a:r>
          </a:p>
          <a:p>
            <a:pPr marL="342900" lvl="0" indent="-342900">
              <a:lnSpc>
                <a:spcPct val="110000"/>
              </a:lnSpc>
              <a:buFont typeface="+mj-lt"/>
              <a:buAutoNum type="arabicPeriod"/>
              <a:defRPr/>
            </a:pPr>
            <a:r>
              <a:rPr lang="en-US" sz="2000">
                <a:cs typeface="Arial" panose="020B0604020202020204" pitchFamily="34" charset="0"/>
              </a:rPr>
              <a:t>Will ECC layouts and variants be migrated to the Fiori apps?</a:t>
            </a:r>
          </a:p>
          <a:p>
            <a:pPr marL="342900" lvl="0" indent="-342900">
              <a:lnSpc>
                <a:spcPct val="110000"/>
              </a:lnSpc>
              <a:buFont typeface="+mj-lt"/>
              <a:buAutoNum type="arabicPeriod"/>
              <a:defRPr/>
            </a:pPr>
            <a:r>
              <a:rPr lang="en-US" sz="2000">
                <a:cs typeface="Arial" panose="020B0604020202020204" pitchFamily="34" charset="0"/>
              </a:rPr>
              <a:t>What are the next steps?</a:t>
            </a:r>
          </a:p>
          <a:p>
            <a:pPr marL="342900" lvl="0" indent="-342900">
              <a:lnSpc>
                <a:spcPct val="110000"/>
              </a:lnSpc>
              <a:buFont typeface="+mj-lt"/>
              <a:buAutoNum type="arabicPeriod"/>
              <a:defRPr/>
            </a:pPr>
            <a:r>
              <a:rPr lang="en-US" sz="2000">
                <a:cs typeface="Arial" panose="020B0604020202020204" pitchFamily="34" charset="0"/>
              </a:rPr>
              <a:t>Where can I ask additional questions?</a:t>
            </a:r>
          </a:p>
        </p:txBody>
      </p:sp>
      <p:sp>
        <p:nvSpPr>
          <p:cNvPr id="2" name="Explosion: 8 Points 1" descr="Interactive menu! Click to navigate.">
            <a:hlinkClick r:id="rId3"/>
            <a:extLst>
              <a:ext uri="{FF2B5EF4-FFF2-40B4-BE49-F238E27FC236}">
                <a16:creationId xmlns:a16="http://schemas.microsoft.com/office/drawing/2014/main" id="{971EFBC1-A774-2E5C-8BE0-8176A90CE002}"/>
              </a:ext>
              <a:ext uri="{C183D7F6-B498-43B3-948B-1728B52AA6E4}">
                <adec:decorative xmlns:adec="http://schemas.microsoft.com/office/drawing/2017/decorative" val="0"/>
              </a:ext>
            </a:extLst>
          </p:cNvPr>
          <p:cNvSpPr/>
          <p:nvPr/>
        </p:nvSpPr>
        <p:spPr>
          <a:xfrm rot="21328950">
            <a:off x="4091508" y="1746086"/>
            <a:ext cx="2165562" cy="1567408"/>
          </a:xfrm>
          <a:prstGeom prst="irregularSeal1">
            <a:avLst/>
          </a:prstGeom>
          <a:solidFill>
            <a:srgbClr val="DDE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u="sng">
                <a:solidFill>
                  <a:srgbClr val="235FA5"/>
                </a:solidFill>
                <a:hlinkClick r:id="rId3"/>
              </a:rPr>
              <a:t>Click here for answers!</a:t>
            </a:r>
            <a:endParaRPr lang="en-US" sz="1600" b="1" i="1" u="sng">
              <a:solidFill>
                <a:srgbClr val="235FA5"/>
              </a:solidFill>
            </a:endParaRPr>
          </a:p>
        </p:txBody>
      </p:sp>
      <p:sp>
        <p:nvSpPr>
          <p:cNvPr id="3" name="Slide Number Placeholder 2">
            <a:extLst>
              <a:ext uri="{FF2B5EF4-FFF2-40B4-BE49-F238E27FC236}">
                <a16:creationId xmlns:a16="http://schemas.microsoft.com/office/drawing/2014/main" id="{C9C72268-7CEE-6396-1849-B921229D7910}"/>
              </a:ext>
            </a:extLst>
          </p:cNvPr>
          <p:cNvSpPr>
            <a:spLocks noGrp="1"/>
          </p:cNvSpPr>
          <p:nvPr>
            <p:ph type="sldNum" sz="quarter" idx="12"/>
          </p:nvPr>
        </p:nvSpPr>
        <p:spPr/>
        <p:txBody>
          <a:bodyPr/>
          <a:lstStyle/>
          <a:p>
            <a:fld id="{D74DC2E0-E28C-44A5-89B3-2B91385C7BB1}" type="slidenum">
              <a:rPr lang="en-US" smtClean="0"/>
              <a:t>35</a:t>
            </a:fld>
            <a:endParaRPr lang="en-US"/>
          </a:p>
        </p:txBody>
      </p:sp>
    </p:spTree>
    <p:extLst>
      <p:ext uri="{BB962C8B-B14F-4D97-AF65-F5344CB8AC3E}">
        <p14:creationId xmlns:p14="http://schemas.microsoft.com/office/powerpoint/2010/main" val="2613557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706B-E5D6-275C-4D52-7B63C38D4B2A}"/>
              </a:ext>
            </a:extLst>
          </p:cNvPr>
          <p:cNvSpPr>
            <a:spLocks noGrp="1"/>
          </p:cNvSpPr>
          <p:nvPr>
            <p:ph type="title"/>
          </p:nvPr>
        </p:nvSpPr>
        <p:spPr/>
        <p:txBody>
          <a:bodyPr/>
          <a:lstStyle/>
          <a:p>
            <a:r>
              <a:rPr lang="en-US"/>
              <a:t>How to ENGAGE</a:t>
            </a:r>
          </a:p>
        </p:txBody>
      </p:sp>
      <p:sp>
        <p:nvSpPr>
          <p:cNvPr id="3" name="Content Placeholder 2">
            <a:extLst>
              <a:ext uri="{FF2B5EF4-FFF2-40B4-BE49-F238E27FC236}">
                <a16:creationId xmlns:a16="http://schemas.microsoft.com/office/drawing/2014/main" id="{0264D0CC-97B1-890D-4310-BD28628CF9AA}"/>
              </a:ext>
            </a:extLst>
          </p:cNvPr>
          <p:cNvSpPr>
            <a:spLocks noGrp="1"/>
          </p:cNvSpPr>
          <p:nvPr>
            <p:ph idx="1"/>
          </p:nvPr>
        </p:nvSpPr>
        <p:spPr>
          <a:xfrm>
            <a:off x="838200" y="1456655"/>
            <a:ext cx="10515600" cy="4657065"/>
          </a:xfrm>
        </p:spPr>
        <p:txBody>
          <a:bodyPr>
            <a:noAutofit/>
          </a:bodyPr>
          <a:lstStyle/>
          <a:p>
            <a:pPr marL="0" indent="0">
              <a:lnSpc>
                <a:spcPct val="100000"/>
              </a:lnSpc>
              <a:spcBef>
                <a:spcPts val="0"/>
              </a:spcBef>
              <a:spcAft>
                <a:spcPts val="600"/>
              </a:spcAft>
              <a:buNone/>
            </a:pPr>
            <a:r>
              <a:rPr lang="en-US" sz="2000"/>
              <a:t>Things you can do to get ready for the migration to S/4HANA:</a:t>
            </a:r>
          </a:p>
          <a:p>
            <a:pPr marL="285750" indent="-285750" defTabSz="914400">
              <a:lnSpc>
                <a:spcPct val="100000"/>
              </a:lnSpc>
              <a:spcBef>
                <a:spcPts val="0"/>
              </a:spcBef>
              <a:spcAft>
                <a:spcPts val="600"/>
              </a:spcAft>
              <a:buFont typeface="Wingdings" panose="05000000000000000000" pitchFamily="2" charset="2"/>
              <a:buChar char="q"/>
              <a:defRPr/>
            </a:pPr>
            <a:r>
              <a:rPr kumimoji="0" lang="en-US" sz="2000" b="0" i="0" u="none" strike="noStrike" kern="1200" cap="none" spc="0" normalizeH="0" baseline="0" noProof="0">
                <a:ln>
                  <a:noFill/>
                </a:ln>
                <a:effectLst/>
                <a:uLnTx/>
                <a:uFillTx/>
                <a:ea typeface="+mn-ea"/>
                <a:cs typeface="+mn-cs"/>
              </a:rPr>
              <a:t>Read our newsletter series – </a:t>
            </a:r>
            <a:r>
              <a:rPr kumimoji="0" lang="en-US" sz="2000" b="1" i="1" u="none" strike="noStrike" kern="1200" cap="none" spc="0" normalizeH="0" baseline="0" noProof="0">
                <a:ln>
                  <a:noFill/>
                </a:ln>
                <a:solidFill>
                  <a:srgbClr val="235FA5"/>
                </a:solidFill>
                <a:effectLst/>
                <a:uLnTx/>
                <a:uFillTx/>
                <a:ea typeface="+mn-ea"/>
                <a:cs typeface="+mn-cs"/>
                <a:hlinkClick r:id="rId3">
                  <a:extLst>
                    <a:ext uri="{A12FA001-AC4F-418D-AE19-62706E023703}">
                      <ahyp:hlinkClr xmlns:ahyp="http://schemas.microsoft.com/office/drawing/2018/hyperlinkcolor" val="tx"/>
                    </a:ext>
                  </a:extLst>
                </a:hlinkClick>
              </a:rPr>
              <a:t>The Monthly Momentum</a:t>
            </a:r>
            <a:endParaRPr kumimoji="0" lang="en-US" sz="2000" b="1" i="1" u="none" strike="noStrike" kern="1200" cap="none" spc="0" normalizeH="0" baseline="0" noProof="0">
              <a:ln>
                <a:noFill/>
              </a:ln>
              <a:solidFill>
                <a:srgbClr val="235FA5"/>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ea typeface="+mn-ea"/>
                <a:cs typeface="+mn-cs"/>
              </a:rPr>
              <a:t>Read our </a:t>
            </a:r>
            <a:r>
              <a:rPr lang="en-US" sz="2000">
                <a:ea typeface="+mn-ea"/>
                <a:cs typeface="+mn-cs"/>
              </a:rPr>
              <a:t>What’s Changing Guide</a:t>
            </a:r>
            <a:r>
              <a:rPr kumimoji="0" lang="en-US" sz="2000" b="0" i="0" u="none" strike="noStrike" kern="1200" cap="none" spc="0" normalizeH="0" baseline="0" noProof="0">
                <a:ln>
                  <a:noFill/>
                </a:ln>
                <a:effectLst/>
                <a:uLnTx/>
                <a:uFillTx/>
                <a:ea typeface="+mn-ea"/>
                <a:cs typeface="+mn-cs"/>
              </a:rPr>
              <a:t> – </a:t>
            </a:r>
            <a:r>
              <a:rPr lang="en-US" sz="2000" b="1" i="1">
                <a:solidFill>
                  <a:srgbClr val="235FA5"/>
                </a:solidFill>
                <a:ea typeface="+mn-ea"/>
                <a:cs typeface="+mn-cs"/>
                <a:hlinkClick r:id="rId4">
                  <a:extLst>
                    <a:ext uri="{A12FA001-AC4F-418D-AE19-62706E023703}">
                      <ahyp:hlinkClr xmlns:ahyp="http://schemas.microsoft.com/office/drawing/2018/hyperlinkcolor" val="tx"/>
                    </a:ext>
                  </a:extLst>
                </a:hlinkClick>
              </a:rPr>
              <a:t>WCG</a:t>
            </a:r>
            <a:endParaRPr lang="en-US" sz="2000" b="1" i="1">
              <a:solidFill>
                <a:srgbClr val="235FA5"/>
              </a:solidFill>
              <a:ea typeface="+mn-ea"/>
              <a:cs typeface="+mn-cs"/>
            </a:endParaRPr>
          </a:p>
          <a:p>
            <a:pPr marL="285750" indent="-285750" defTabSz="914400">
              <a:lnSpc>
                <a:spcPct val="100000"/>
              </a:lnSpc>
              <a:spcBef>
                <a:spcPts val="0"/>
              </a:spcBef>
              <a:spcAft>
                <a:spcPts val="600"/>
              </a:spcAft>
              <a:buFont typeface="Wingdings" panose="05000000000000000000" pitchFamily="2" charset="2"/>
              <a:buChar char="q"/>
              <a:defRPr/>
            </a:pPr>
            <a:r>
              <a:rPr kumimoji="0" lang="en-US" sz="2000" b="0" i="0" u="none" strike="noStrike" kern="1200" cap="none" spc="0" normalizeH="0" baseline="0" noProof="0">
                <a:ln>
                  <a:noFill/>
                </a:ln>
                <a:effectLst/>
                <a:uLnTx/>
                <a:uFillTx/>
                <a:ea typeface="+mn-ea"/>
                <a:cs typeface="+mn-cs"/>
              </a:rPr>
              <a:t>Read our Frequently Asked Questions – </a:t>
            </a:r>
            <a:r>
              <a:rPr kumimoji="0" lang="en-US" sz="2000" b="1" i="1" u="none" strike="noStrike" kern="1200" cap="none" spc="0" normalizeH="0" baseline="0" noProof="0">
                <a:ln>
                  <a:noFill/>
                </a:ln>
                <a:solidFill>
                  <a:srgbClr val="235FA5"/>
                </a:solidFill>
                <a:effectLst/>
                <a:uLnTx/>
                <a:uFillTx/>
                <a:ea typeface="+mn-ea"/>
                <a:cs typeface="+mn-cs"/>
                <a:hlinkClick r:id="rId5">
                  <a:extLst>
                    <a:ext uri="{A12FA001-AC4F-418D-AE19-62706E023703}">
                      <ahyp:hlinkClr xmlns:ahyp="http://schemas.microsoft.com/office/drawing/2018/hyperlinkcolor" val="tx"/>
                    </a:ext>
                  </a:extLst>
                </a:hlinkClick>
              </a:rPr>
              <a:t>FAQ</a:t>
            </a:r>
            <a:endParaRPr kumimoji="0" lang="en-US" sz="2000" b="1" i="1" u="none" strike="noStrike" kern="1200" cap="none" spc="0" normalizeH="0" baseline="0" noProof="0">
              <a:ln>
                <a:noFill/>
              </a:ln>
              <a:solidFill>
                <a:srgbClr val="235FA5"/>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000" b="1" i="0" u="none" strike="noStrike" kern="1200" cap="none" spc="0" normalizeH="0" baseline="0" noProof="0">
                <a:ln>
                  <a:noFill/>
                </a:ln>
                <a:effectLst/>
                <a:uLnTx/>
                <a:uFillTx/>
                <a:ea typeface="+mn-ea"/>
                <a:cs typeface="+mn-cs"/>
              </a:rPr>
              <a:t>Ask questions </a:t>
            </a:r>
            <a:r>
              <a:rPr kumimoji="0" lang="en-US" sz="2000" b="0" i="0" u="none" strike="noStrike" kern="1200" cap="none" spc="0" normalizeH="0" baseline="0" noProof="0">
                <a:ln>
                  <a:noFill/>
                </a:ln>
                <a:effectLst/>
                <a:uLnTx/>
                <a:uFillTx/>
                <a:ea typeface="+mn-ea"/>
                <a:cs typeface="+mn-cs"/>
              </a:rPr>
              <a:t>through the channels listed below</a:t>
            </a:r>
            <a:endParaRPr lang="en-US" sz="2000">
              <a:hlinkClick r:id="rId6">
                <a:extLst>
                  <a:ext uri="{A12FA001-AC4F-418D-AE19-62706E023703}">
                    <ahyp:hlinkClr xmlns:ahyp="http://schemas.microsoft.com/office/drawing/2018/hyperlinkcolor" val="tx"/>
                  </a:ext>
                </a:extLst>
              </a:hlinkClick>
            </a:endParaRPr>
          </a:p>
          <a:p>
            <a:pPr marL="0" indent="0">
              <a:lnSpc>
                <a:spcPct val="100000"/>
              </a:lnSpc>
              <a:spcBef>
                <a:spcPts val="0"/>
              </a:spcBef>
              <a:spcAft>
                <a:spcPts val="600"/>
              </a:spcAft>
              <a:buNone/>
            </a:pPr>
            <a:br>
              <a:rPr lang="en-US" sz="2000"/>
            </a:br>
            <a:r>
              <a:rPr lang="en-US" sz="2000"/>
              <a:t>Resources for Success:</a:t>
            </a:r>
            <a:endParaRPr lang="en-US" sz="2000" b="0"/>
          </a:p>
          <a:p>
            <a:pPr>
              <a:lnSpc>
                <a:spcPct val="100000"/>
              </a:lnSpc>
              <a:spcBef>
                <a:spcPts val="0"/>
              </a:spcBef>
              <a:spcAft>
                <a:spcPts val="600"/>
              </a:spcAft>
            </a:pPr>
            <a:r>
              <a:rPr lang="en-US" sz="2000" b="0">
                <a:solidFill>
                  <a:srgbClr val="235FA5"/>
                </a:solidFill>
                <a:hlinkClick r:id="rId6">
                  <a:extLst>
                    <a:ext uri="{A12FA001-AC4F-418D-AE19-62706E023703}">
                      <ahyp:hlinkClr xmlns:ahyp="http://schemas.microsoft.com/office/drawing/2018/hyperlinkcolor" val="tx"/>
                    </a:ext>
                  </a:extLst>
                </a:hlinkClick>
              </a:rPr>
              <a:t>FIET Webpage </a:t>
            </a:r>
            <a:endParaRPr lang="en-US" sz="2000" b="0">
              <a:solidFill>
                <a:srgbClr val="235FA5"/>
              </a:solidFill>
            </a:endParaRPr>
          </a:p>
          <a:p>
            <a:pPr>
              <a:lnSpc>
                <a:spcPct val="100000"/>
              </a:lnSpc>
              <a:spcBef>
                <a:spcPts val="0"/>
              </a:spcBef>
              <a:spcAft>
                <a:spcPts val="600"/>
              </a:spcAft>
            </a:pPr>
            <a:r>
              <a:rPr lang="en-US" sz="2000" b="0">
                <a:solidFill>
                  <a:srgbClr val="235FA5"/>
                </a:solidFill>
                <a:hlinkClick r:id="rId7">
                  <a:extLst>
                    <a:ext uri="{A12FA001-AC4F-418D-AE19-62706E023703}">
                      <ahyp:hlinkClr xmlns:ahyp="http://schemas.microsoft.com/office/drawing/2018/hyperlinkcolor" val="tx"/>
                    </a:ext>
                  </a:extLst>
                </a:hlinkClick>
              </a:rPr>
              <a:t>Change Champion</a:t>
            </a:r>
            <a:r>
              <a:rPr lang="en-US" sz="2000" b="0" u="sng">
                <a:solidFill>
                  <a:srgbClr val="235FA5"/>
                </a:solidFill>
              </a:rPr>
              <a:t>s</a:t>
            </a:r>
          </a:p>
          <a:p>
            <a:pPr>
              <a:lnSpc>
                <a:spcPct val="100000"/>
              </a:lnSpc>
              <a:spcBef>
                <a:spcPts val="0"/>
              </a:spcBef>
              <a:spcAft>
                <a:spcPts val="600"/>
              </a:spcAft>
            </a:pPr>
            <a:r>
              <a:rPr lang="en-US" sz="2000">
                <a:solidFill>
                  <a:srgbClr val="235FA5"/>
                </a:solidFill>
                <a:hlinkClick r:id="rId8">
                  <a:extLst>
                    <a:ext uri="{A12FA001-AC4F-418D-AE19-62706E023703}">
                      <ahyp:hlinkClr xmlns:ahyp="http://schemas.microsoft.com/office/drawing/2018/hyperlinkcolor" val="tx"/>
                    </a:ext>
                  </a:extLst>
                </a:hlinkClick>
              </a:rPr>
              <a:t>Help Desk </a:t>
            </a:r>
            <a:endParaRPr lang="en-US" sz="2000" b="0">
              <a:solidFill>
                <a:srgbClr val="235FA5"/>
              </a:solidFill>
            </a:endParaRPr>
          </a:p>
          <a:p>
            <a:pPr>
              <a:lnSpc>
                <a:spcPct val="100000"/>
              </a:lnSpc>
              <a:spcBef>
                <a:spcPts val="0"/>
              </a:spcBef>
              <a:spcAft>
                <a:spcPts val="600"/>
              </a:spcAft>
            </a:pPr>
            <a:r>
              <a:rPr lang="en-US" sz="2000" b="0" u="sng">
                <a:solidFill>
                  <a:srgbClr val="235FA5"/>
                </a:solidFill>
              </a:rPr>
              <a:t>A</a:t>
            </a:r>
            <a:r>
              <a:rPr lang="en-US" sz="2000" b="0">
                <a:solidFill>
                  <a:srgbClr val="235FA5"/>
                </a:solidFill>
                <a:hlinkClick r:id="rId9">
                  <a:extLst>
                    <a:ext uri="{A12FA001-AC4F-418D-AE19-62706E023703}">
                      <ahyp:hlinkClr xmlns:ahyp="http://schemas.microsoft.com/office/drawing/2018/hyperlinkcolor" val="tx"/>
                    </a:ext>
                  </a:extLst>
                </a:hlinkClick>
              </a:rPr>
              <a:t>gency CAM</a:t>
            </a:r>
            <a:endParaRPr lang="en-US" sz="2000" b="0">
              <a:solidFill>
                <a:srgbClr val="235FA5"/>
              </a:solidFill>
              <a:hlinkClick r:id="rId10">
                <a:extLst>
                  <a:ext uri="{A12FA001-AC4F-418D-AE19-62706E023703}">
                    <ahyp:hlinkClr xmlns:ahyp="http://schemas.microsoft.com/office/drawing/2018/hyperlinkcolor" val="tx"/>
                  </a:ext>
                </a:extLst>
              </a:hlinkClick>
            </a:endParaRPr>
          </a:p>
          <a:p>
            <a:pPr>
              <a:lnSpc>
                <a:spcPct val="100000"/>
              </a:lnSpc>
              <a:spcBef>
                <a:spcPts val="0"/>
              </a:spcBef>
              <a:spcAft>
                <a:spcPts val="600"/>
              </a:spcAft>
            </a:pPr>
            <a:r>
              <a:rPr lang="en-US" sz="2000" b="0">
                <a:solidFill>
                  <a:srgbClr val="235FA5"/>
                </a:solidFill>
                <a:hlinkClick r:id="rId10">
                  <a:extLst>
                    <a:ext uri="{A12FA001-AC4F-418D-AE19-62706E023703}">
                      <ahyp:hlinkClr xmlns:ahyp="http://schemas.microsoft.com/office/drawing/2018/hyperlinkcolor" val="tx"/>
                    </a:ext>
                  </a:extLst>
                </a:hlinkClick>
              </a:rPr>
              <a:t>Subscribe</a:t>
            </a:r>
            <a:r>
              <a:rPr lang="en-US" sz="2000" b="0">
                <a:solidFill>
                  <a:srgbClr val="235FA5"/>
                </a:solidFill>
              </a:rPr>
              <a:t> </a:t>
            </a:r>
            <a:r>
              <a:rPr lang="en-US" sz="2000" b="0"/>
              <a:t>to email updates</a:t>
            </a:r>
          </a:p>
        </p:txBody>
      </p:sp>
      <p:pic>
        <p:nvPicPr>
          <p:cNvPr id="8" name="Graphic 7">
            <a:extLst>
              <a:ext uri="{FF2B5EF4-FFF2-40B4-BE49-F238E27FC236}">
                <a16:creationId xmlns:a16="http://schemas.microsoft.com/office/drawing/2014/main" id="{0C7C0C83-90F4-8B72-192B-9AFBB28CEDB4}"/>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6668" r="22371"/>
          <a:stretch/>
        </p:blipFill>
        <p:spPr>
          <a:xfrm>
            <a:off x="7649352" y="1089062"/>
            <a:ext cx="2989804" cy="5866786"/>
          </a:xfrm>
          <a:prstGeom prst="rect">
            <a:avLst/>
          </a:prstGeom>
        </p:spPr>
      </p:pic>
      <p:sp>
        <p:nvSpPr>
          <p:cNvPr id="9" name="Slide Number Placeholder 8">
            <a:extLst>
              <a:ext uri="{FF2B5EF4-FFF2-40B4-BE49-F238E27FC236}">
                <a16:creationId xmlns:a16="http://schemas.microsoft.com/office/drawing/2014/main" id="{6F1C5364-69E1-CDDE-B75C-F3851AF17DCD}"/>
              </a:ext>
            </a:extLst>
          </p:cNvPr>
          <p:cNvSpPr>
            <a:spLocks noGrp="1"/>
          </p:cNvSpPr>
          <p:nvPr>
            <p:ph type="sldNum" sz="quarter" idx="12"/>
          </p:nvPr>
        </p:nvSpPr>
        <p:spPr/>
        <p:txBody>
          <a:bodyPr/>
          <a:lstStyle/>
          <a:p>
            <a:fld id="{D74DC2E0-E28C-44A5-89B3-2B91385C7BB1}" type="slidenum">
              <a:rPr lang="en-US" smtClean="0"/>
              <a:t>36</a:t>
            </a:fld>
            <a:endParaRPr lang="en-US"/>
          </a:p>
        </p:txBody>
      </p:sp>
    </p:spTree>
    <p:extLst>
      <p:ext uri="{BB962C8B-B14F-4D97-AF65-F5344CB8AC3E}">
        <p14:creationId xmlns:p14="http://schemas.microsoft.com/office/powerpoint/2010/main" val="1217303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D77301-7B8C-B5D2-2C9C-8561FF933E18}"/>
              </a:ext>
            </a:extLst>
          </p:cNvPr>
          <p:cNvSpPr>
            <a:spLocks noGrp="1"/>
          </p:cNvSpPr>
          <p:nvPr>
            <p:ph type="sldNum" sz="quarter" idx="12"/>
          </p:nvPr>
        </p:nvSpPr>
        <p:spPr/>
        <p:txBody>
          <a:bodyPr/>
          <a:lstStyle/>
          <a:p>
            <a:fld id="{D74DC2E0-E28C-44A5-89B3-2B91385C7BB1}" type="slidenum">
              <a:rPr lang="en-US" smtClean="0"/>
              <a:t>37</a:t>
            </a:fld>
            <a:endParaRPr lang="en-US"/>
          </a:p>
        </p:txBody>
      </p:sp>
      <p:sp>
        <p:nvSpPr>
          <p:cNvPr id="6" name="Title 5">
            <a:extLst>
              <a:ext uri="{FF2B5EF4-FFF2-40B4-BE49-F238E27FC236}">
                <a16:creationId xmlns:a16="http://schemas.microsoft.com/office/drawing/2014/main" id="{F52F3752-DE56-AC19-EA72-CB0AD15129D9}"/>
              </a:ext>
            </a:extLst>
          </p:cNvPr>
          <p:cNvSpPr>
            <a:spLocks noGrp="1"/>
          </p:cNvSpPr>
          <p:nvPr>
            <p:ph type="title" idx="4294967295"/>
          </p:nvPr>
        </p:nvSpPr>
        <p:spPr>
          <a:xfrm>
            <a:off x="0" y="6356350"/>
            <a:ext cx="12192000" cy="492711"/>
          </a:xfrm>
          <a:prstGeom prst="rect">
            <a:avLst/>
          </a:prstGeom>
          <a:solidFill>
            <a:srgbClr val="00C057"/>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Bahnschrift Light" panose="020B0502040204020203" pitchFamily="34" charset="0"/>
                <a:ea typeface="+mn-ea"/>
                <a:cs typeface="+mn-cs"/>
              </a:rPr>
              <a:t>FINANCIAL TRAINING FORUM                                                          JULY 2024</a:t>
            </a:r>
          </a:p>
        </p:txBody>
      </p:sp>
      <p:pic>
        <p:nvPicPr>
          <p:cNvPr id="7" name="Picture 6" descr="Questions decorative graphic">
            <a:extLst>
              <a:ext uri="{FF2B5EF4-FFF2-40B4-BE49-F238E27FC236}">
                <a16:creationId xmlns:a16="http://schemas.microsoft.com/office/drawing/2014/main" id="{BC83F432-4E1C-21A9-F431-C859EC9AD923}"/>
              </a:ext>
            </a:extLst>
          </p:cNvPr>
          <p:cNvPicPr>
            <a:picLocks noChangeAspect="1"/>
          </p:cNvPicPr>
          <p:nvPr/>
        </p:nvPicPr>
        <p:blipFill>
          <a:blip r:embed="rId3"/>
          <a:stretch>
            <a:fillRect/>
          </a:stretch>
        </p:blipFill>
        <p:spPr>
          <a:xfrm>
            <a:off x="1828799" y="1295399"/>
            <a:ext cx="8534402" cy="4267201"/>
          </a:xfrm>
          <a:prstGeom prst="rect">
            <a:avLst/>
          </a:prstGeom>
        </p:spPr>
      </p:pic>
    </p:spTree>
    <p:extLst>
      <p:ext uri="{BB962C8B-B14F-4D97-AF65-F5344CB8AC3E}">
        <p14:creationId xmlns:p14="http://schemas.microsoft.com/office/powerpoint/2010/main" val="85560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87F0-8F6F-8484-B0EB-3B3A22D38E21}"/>
              </a:ext>
            </a:extLst>
          </p:cNvPr>
          <p:cNvSpPr>
            <a:spLocks noGrp="1"/>
          </p:cNvSpPr>
          <p:nvPr>
            <p:ph type="title"/>
          </p:nvPr>
        </p:nvSpPr>
        <p:spPr/>
        <p:txBody>
          <a:bodyPr/>
          <a:lstStyle/>
          <a:p>
            <a:r>
              <a:rPr lang="en-US"/>
              <a:t>Housekeeping</a:t>
            </a:r>
          </a:p>
        </p:txBody>
      </p:sp>
      <p:sp>
        <p:nvSpPr>
          <p:cNvPr id="3" name="Content Placeholder 2">
            <a:extLst>
              <a:ext uri="{FF2B5EF4-FFF2-40B4-BE49-F238E27FC236}">
                <a16:creationId xmlns:a16="http://schemas.microsoft.com/office/drawing/2014/main" id="{8347CF11-8CEC-B91C-8ED0-31B488E4B570}"/>
              </a:ext>
            </a:extLst>
          </p:cNvPr>
          <p:cNvSpPr>
            <a:spLocks noGrp="1"/>
          </p:cNvSpPr>
          <p:nvPr>
            <p:ph idx="1"/>
          </p:nvPr>
        </p:nvSpPr>
        <p:spPr>
          <a:xfrm>
            <a:off x="838200" y="1571223"/>
            <a:ext cx="10515600" cy="4605740"/>
          </a:xfrm>
        </p:spPr>
        <p:txBody>
          <a:bodyPr>
            <a:normAutofit fontScale="92500"/>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This training session is being recorded. </a:t>
            </a:r>
          </a:p>
          <a:p>
            <a:pPr marL="0" marR="0" lvl="0" indent="0">
              <a:spcBef>
                <a:spcPts val="0"/>
              </a:spcBef>
              <a:spcAft>
                <a:spcPts val="0"/>
              </a:spcAft>
              <a:buSzPts val="1000"/>
              <a:buNone/>
              <a:tabLst>
                <a:tab pos="457200" algn="l"/>
              </a:tabLst>
            </a:pPr>
            <a:endParaRPr lang="en-US">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Presenters will address questions at the end of their presentation. Please keep your microphone muted unless you are recognized to ask a question.</a:t>
            </a:r>
          </a:p>
          <a:p>
            <a:pPr marL="342900" marR="0" lvl="0" indent="-342900">
              <a:spcBef>
                <a:spcPts val="0"/>
              </a:spcBef>
              <a:spcAft>
                <a:spcPts val="0"/>
              </a:spcAft>
              <a:buSzPts val="1000"/>
              <a:buFont typeface="Symbol" panose="05050102010706020507" pitchFamily="18" charset="2"/>
              <a:buChar char=""/>
              <a:tabLst>
                <a:tab pos="457200" algn="l"/>
              </a:tabLst>
            </a:pPr>
            <a:endParaRPr lang="en-US">
              <a:ea typeface="Times New Roman" panose="02020603050405020304" pitchFamily="18" charset="0"/>
              <a:cs typeface="Aptos" panose="020B0004020202020204" pitchFamily="34" charset="0"/>
            </a:endParaRPr>
          </a:p>
          <a:p>
            <a:pPr marL="342900" indent="-342900">
              <a:spcBef>
                <a:spcPts val="0"/>
              </a:spcBef>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You may submit questions in the Chat at any time during the presentation. </a:t>
            </a:r>
          </a:p>
          <a:p>
            <a:pPr marL="0" marR="0" lvl="0" indent="0">
              <a:spcBef>
                <a:spcPts val="0"/>
              </a:spcBef>
              <a:spcAft>
                <a:spcPts val="0"/>
              </a:spcAft>
              <a:buSzPts val="1000"/>
              <a:buNone/>
              <a:tabLst>
                <a:tab pos="457200" algn="l"/>
              </a:tabLst>
            </a:pPr>
            <a:endParaRPr lang="en-US">
              <a:effectLst/>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If possible, use a headset with microphone when speaking to reduce echoes and feedback.</a:t>
            </a:r>
          </a:p>
          <a:p>
            <a:pPr marL="342900" marR="0" lvl="0" indent="-342900">
              <a:spcBef>
                <a:spcPts val="0"/>
              </a:spcBef>
              <a:spcAft>
                <a:spcPts val="0"/>
              </a:spcAft>
              <a:buSzPts val="1000"/>
              <a:buFont typeface="Symbol" panose="05050102010706020507" pitchFamily="18" charset="2"/>
              <a:buChar char=""/>
              <a:tabLst>
                <a:tab pos="457200" algn="l"/>
              </a:tabLst>
            </a:pPr>
            <a:endParaRPr lang="en-US">
              <a:ea typeface="Times New Roman" panose="02020603050405020304" pitchFamily="18" charset="0"/>
              <a:cs typeface="Aptos" panose="020B0004020202020204" pitchFamily="34" charset="0"/>
            </a:endParaRPr>
          </a:p>
          <a:p>
            <a:pPr marL="342900" indent="-342900">
              <a:spcBef>
                <a:spcPts val="0"/>
              </a:spcBef>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The AgLearn survey is NOT available until after the class has completed. </a:t>
            </a:r>
          </a:p>
          <a:p>
            <a:pPr marL="342900" marR="0" lvl="0" indent="-342900">
              <a:spcBef>
                <a:spcPts val="0"/>
              </a:spcBef>
              <a:spcAft>
                <a:spcPts val="0"/>
              </a:spcAft>
              <a:buSzPts val="1000"/>
              <a:buFont typeface="Symbol" panose="05050102010706020507" pitchFamily="18" charset="2"/>
              <a:buChar char=""/>
              <a:tabLst>
                <a:tab pos="457200" algn="l"/>
              </a:tabLst>
            </a:pPr>
            <a:endParaRPr lang="en-US">
              <a:effectLs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3800024C-DC92-41B1-A93E-CBB53A81F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4DC2E0-E28C-44A5-89B3-2B91385C7BB1}" type="slidenum">
              <a:rPr lang="en-US" smtClean="0"/>
              <a:pPr/>
              <a:t>4</a:t>
            </a:fld>
            <a:endParaRPr lang="en-US"/>
          </a:p>
        </p:txBody>
      </p:sp>
    </p:spTree>
    <p:extLst>
      <p:ext uri="{BB962C8B-B14F-4D97-AF65-F5344CB8AC3E}">
        <p14:creationId xmlns:p14="http://schemas.microsoft.com/office/powerpoint/2010/main" val="1025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889B-D7F0-09E1-BFF2-B3EE5B81BE10}"/>
              </a:ext>
            </a:extLst>
          </p:cNvPr>
          <p:cNvSpPr>
            <a:spLocks noGrp="1"/>
          </p:cNvSpPr>
          <p:nvPr>
            <p:ph type="title"/>
          </p:nvPr>
        </p:nvSpPr>
        <p:spPr/>
        <p:txBody>
          <a:bodyPr/>
          <a:lstStyle/>
          <a:p>
            <a:r>
              <a:rPr lang="en-US"/>
              <a:t>Presenters</a:t>
            </a:r>
          </a:p>
        </p:txBody>
      </p:sp>
      <p:sp>
        <p:nvSpPr>
          <p:cNvPr id="3" name="Content Placeholder 2">
            <a:extLst>
              <a:ext uri="{FF2B5EF4-FFF2-40B4-BE49-F238E27FC236}">
                <a16:creationId xmlns:a16="http://schemas.microsoft.com/office/drawing/2014/main" id="{E74FB7BE-B44A-7FFE-3B75-D590CF583FC5}"/>
              </a:ext>
            </a:extLst>
          </p:cNvPr>
          <p:cNvSpPr>
            <a:spLocks noGrp="1"/>
          </p:cNvSpPr>
          <p:nvPr>
            <p:ph idx="1"/>
          </p:nvPr>
        </p:nvSpPr>
        <p:spPr/>
        <p:txBody>
          <a:bodyPr vert="horz" lIns="91440" tIns="45720" rIns="91440" bIns="45720" rtlCol="0" anchor="t">
            <a:normAutofit fontScale="85000" lnSpcReduction="10000"/>
          </a:bodyPr>
          <a:lstStyle/>
          <a:p>
            <a:pPr marL="0" indent="0" rtl="0">
              <a:lnSpc>
                <a:spcPct val="120000"/>
              </a:lnSpc>
              <a:buNone/>
            </a:pPr>
            <a:r>
              <a:rPr lang="en-US" sz="2000" b="1">
                <a:effectLst/>
              </a:rPr>
              <a:t>Mike Brashear  </a:t>
            </a:r>
            <a:endParaRPr lang="en-US" sz="2000">
              <a:effectLst/>
            </a:endParaRPr>
          </a:p>
          <a:p>
            <a:pPr marL="0" indent="0" rtl="0">
              <a:lnSpc>
                <a:spcPct val="120000"/>
              </a:lnSpc>
              <a:buNone/>
            </a:pPr>
            <a:r>
              <a:rPr lang="en-US" sz="2000">
                <a:effectLst/>
              </a:rPr>
              <a:t>Mike is the Technical Architect for FMS with 34+ years of experience, beginning as a Developer for the Thrift Savings Plan and continuing as a Systems Engineer at NFC where he built the first SAN and led the first datacenter replication </a:t>
            </a:r>
            <a:r>
              <a:rPr lang="en-US" sz="2000"/>
              <a:t>Project</a:t>
            </a:r>
            <a:r>
              <a:rPr lang="en-US" sz="2000">
                <a:effectLst/>
              </a:rPr>
              <a:t>. Mike received the President’s Council medal for the Year 2000 Conversion and recovered systems in the aftermath of Hurricane Katrina. Joining FMS in 2012, he led the FMMI migration to a cloud-based system, as well as several datacenter migration efforts. He is the TAMACO for OCFO.</a:t>
            </a:r>
            <a:endParaRPr lang="en-US" sz="2000">
              <a:effectLst/>
              <a:cs typeface="Calibri"/>
            </a:endParaRPr>
          </a:p>
          <a:p>
            <a:pPr marL="0" indent="0" rtl="0">
              <a:lnSpc>
                <a:spcPct val="120000"/>
              </a:lnSpc>
              <a:buNone/>
            </a:pPr>
            <a:endParaRPr lang="en-US" sz="2000"/>
          </a:p>
          <a:p>
            <a:pPr marL="0" indent="0" rtl="0">
              <a:lnSpc>
                <a:spcPct val="120000"/>
              </a:lnSpc>
              <a:buNone/>
            </a:pPr>
            <a:r>
              <a:rPr lang="en-US" sz="2000" b="1">
                <a:effectLst/>
              </a:rPr>
              <a:t>Arianne Edward</a:t>
            </a:r>
            <a:endParaRPr lang="en-US" sz="2000">
              <a:effectLst/>
            </a:endParaRPr>
          </a:p>
          <a:p>
            <a:pPr marL="0" indent="0" rtl="0">
              <a:lnSpc>
                <a:spcPct val="120000"/>
              </a:lnSpc>
              <a:buNone/>
            </a:pPr>
            <a:r>
              <a:rPr lang="en-US" sz="2000">
                <a:effectLst/>
              </a:rPr>
              <a:t>Arianne is the </a:t>
            </a:r>
            <a:r>
              <a:rPr lang="en-US" sz="2000"/>
              <a:t>Program</a:t>
            </a:r>
            <a:r>
              <a:rPr lang="en-US" sz="2000">
                <a:effectLst/>
              </a:rPr>
              <a:t> Manager of the Financial Management Modernization Initiative (FMMI) Intelligent Enterprise Transformation (FIET) </a:t>
            </a:r>
            <a:r>
              <a:rPr lang="en-US" sz="2000"/>
              <a:t>Program</a:t>
            </a:r>
            <a:r>
              <a:rPr lang="en-US" sz="2000">
                <a:effectLst/>
              </a:rPr>
              <a:t>. She started her government career in 2015 and joined OCFO’s Program Management Office in 2020. Arianne earned a Bachelor of Science degree in Accounting as well as a Federal Acquisition Certification for Program and Program Managers, Certified at the Mid-Level.</a:t>
            </a:r>
            <a:endParaRPr lang="en-US" sz="2000">
              <a:effectLst/>
              <a:cs typeface="Calibri"/>
            </a:endParaRPr>
          </a:p>
        </p:txBody>
      </p:sp>
      <p:sp>
        <p:nvSpPr>
          <p:cNvPr id="4" name="Slide Number Placeholder 3">
            <a:extLst>
              <a:ext uri="{FF2B5EF4-FFF2-40B4-BE49-F238E27FC236}">
                <a16:creationId xmlns:a16="http://schemas.microsoft.com/office/drawing/2014/main" id="{CB8D656C-8D40-A588-1E54-6C875766F0F1}"/>
              </a:ext>
            </a:extLst>
          </p:cNvPr>
          <p:cNvSpPr>
            <a:spLocks noGrp="1"/>
          </p:cNvSpPr>
          <p:nvPr>
            <p:ph type="sldNum" sz="quarter" idx="12"/>
          </p:nvPr>
        </p:nvSpPr>
        <p:spPr/>
        <p:txBody>
          <a:bodyPr/>
          <a:lstStyle/>
          <a:p>
            <a:fld id="{D74DC2E0-E28C-44A5-89B3-2B91385C7BB1}" type="slidenum">
              <a:rPr lang="en-US" smtClean="0"/>
              <a:t>5</a:t>
            </a:fld>
            <a:endParaRPr lang="en-US"/>
          </a:p>
        </p:txBody>
      </p:sp>
    </p:spTree>
    <p:extLst>
      <p:ext uri="{BB962C8B-B14F-4D97-AF65-F5344CB8AC3E}">
        <p14:creationId xmlns:p14="http://schemas.microsoft.com/office/powerpoint/2010/main" val="174657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C88E-9A45-094F-6814-A56E61FA3260}"/>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298E3BEC-F145-D50E-4473-1EF463769C9C}"/>
              </a:ext>
            </a:extLst>
          </p:cNvPr>
          <p:cNvSpPr>
            <a:spLocks noGrp="1"/>
          </p:cNvSpPr>
          <p:nvPr>
            <p:ph idx="1"/>
          </p:nvPr>
        </p:nvSpPr>
        <p:spPr>
          <a:xfrm>
            <a:off x="838200" y="1552250"/>
            <a:ext cx="10515600" cy="4351338"/>
          </a:xfrm>
        </p:spPr>
        <p:txBody>
          <a:bodyPr vert="horz" lIns="91440" tIns="45720" rIns="91440" bIns="45720" rtlCol="0" anchor="t">
            <a:normAutofit/>
          </a:bodyPr>
          <a:lstStyle/>
          <a:p>
            <a:pPr marL="342900" indent="-342900">
              <a:buFont typeface="+mj-lt"/>
              <a:buAutoNum type="arabicPeriod"/>
            </a:pPr>
            <a:r>
              <a:rPr lang="en-US"/>
              <a:t>What is FIET?</a:t>
            </a:r>
          </a:p>
          <a:p>
            <a:pPr marL="342900" indent="-342900">
              <a:buFont typeface="+mj-lt"/>
              <a:buAutoNum type="arabicPeriod"/>
            </a:pPr>
            <a:r>
              <a:rPr lang="en-US"/>
              <a:t>Why modernize FMMI?</a:t>
            </a:r>
            <a:endParaRPr lang="en-US">
              <a:cs typeface="Calibri"/>
            </a:endParaRPr>
          </a:p>
          <a:p>
            <a:pPr marL="342900" indent="-342900">
              <a:buFont typeface="+mj-lt"/>
              <a:buAutoNum type="arabicPeriod"/>
            </a:pPr>
            <a:r>
              <a:rPr lang="en-US"/>
              <a:t>What will be the key changes for end users?</a:t>
            </a:r>
            <a:endParaRPr lang="en-US">
              <a:cs typeface="Calibri"/>
            </a:endParaRPr>
          </a:p>
          <a:p>
            <a:pPr marL="342900" indent="-342900">
              <a:buFont typeface="+mj-lt"/>
              <a:buAutoNum type="arabicPeriod"/>
            </a:pPr>
            <a:r>
              <a:rPr lang="en-US"/>
              <a:t>How will end users be involved?</a:t>
            </a:r>
            <a:endParaRPr lang="en-US">
              <a:cs typeface="Calibri"/>
            </a:endParaRPr>
          </a:p>
          <a:p>
            <a:pPr marL="342900" indent="-342900">
              <a:buFont typeface="+mj-lt"/>
              <a:buAutoNum type="arabicPeriod"/>
            </a:pPr>
            <a:r>
              <a:rPr lang="en-US"/>
              <a:t>Where are FIET Resources? </a:t>
            </a:r>
            <a:endParaRPr lang="en-US">
              <a:cs typeface="Calibri"/>
            </a:endParaRPr>
          </a:p>
        </p:txBody>
      </p:sp>
      <p:sp>
        <p:nvSpPr>
          <p:cNvPr id="4" name="Slide Number Placeholder 3">
            <a:extLst>
              <a:ext uri="{FF2B5EF4-FFF2-40B4-BE49-F238E27FC236}">
                <a16:creationId xmlns:a16="http://schemas.microsoft.com/office/drawing/2014/main" id="{2F0518F2-35A6-9CB7-FB86-B6333E798C54}"/>
              </a:ext>
            </a:extLst>
          </p:cNvPr>
          <p:cNvSpPr>
            <a:spLocks noGrp="1"/>
          </p:cNvSpPr>
          <p:nvPr>
            <p:ph type="sldNum" sz="quarter" idx="12"/>
          </p:nvPr>
        </p:nvSpPr>
        <p:spPr/>
        <p:txBody>
          <a:bodyPr/>
          <a:lstStyle/>
          <a:p>
            <a:fld id="{D74DC2E0-E28C-44A5-89B3-2B91385C7BB1}" type="slidenum">
              <a:rPr lang="en-US" smtClean="0"/>
              <a:t>6</a:t>
            </a:fld>
            <a:endParaRPr lang="en-US"/>
          </a:p>
        </p:txBody>
      </p:sp>
    </p:spTree>
    <p:extLst>
      <p:ext uri="{BB962C8B-B14F-4D97-AF65-F5344CB8AC3E}">
        <p14:creationId xmlns:p14="http://schemas.microsoft.com/office/powerpoint/2010/main" val="369699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title"/>
          </p:nvPr>
        </p:nvSpPr>
        <p:spPr/>
        <p:txBody>
          <a:bodyPr anchor="ctr">
            <a:normAutofit/>
          </a:bodyPr>
          <a:lstStyle/>
          <a:p>
            <a:pPr algn="ctr"/>
            <a:r>
              <a:rPr lang="en-US" sz="4000" u="none"/>
              <a:t>What is FIET?</a:t>
            </a:r>
          </a:p>
        </p:txBody>
      </p:sp>
      <p:cxnSp>
        <p:nvCxnSpPr>
          <p:cNvPr id="4" name="Straight Connector 3">
            <a:extLst>
              <a:ext uri="{FF2B5EF4-FFF2-40B4-BE49-F238E27FC236}">
                <a16:creationId xmlns:a16="http://schemas.microsoft.com/office/drawing/2014/main" id="{7FDBBD99-8212-A058-6BCD-D39055616B0D}"/>
              </a:ext>
              <a:ext uri="{C183D7F6-B498-43B3-948B-1728B52AA6E4}">
                <adec:decorative xmlns:adec="http://schemas.microsoft.com/office/drawing/2017/decorative" val="1"/>
              </a:ext>
            </a:extLst>
          </p:cNvPr>
          <p:cNvCxnSpPr>
            <a:cxnSpLocks/>
          </p:cNvCxnSpPr>
          <p:nvPr/>
        </p:nvCxnSpPr>
        <p:spPr>
          <a:xfrm>
            <a:off x="4815840" y="3384104"/>
            <a:ext cx="25603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2B8ADAD-A110-022A-F88A-15512D9FB4ED}"/>
              </a:ext>
            </a:extLst>
          </p:cNvPr>
          <p:cNvSpPr>
            <a:spLocks noGrp="1"/>
          </p:cNvSpPr>
          <p:nvPr>
            <p:ph type="sldNum" sz="quarter" idx="12"/>
          </p:nvPr>
        </p:nvSpPr>
        <p:spPr/>
        <p:txBody>
          <a:bodyPr/>
          <a:lstStyle/>
          <a:p>
            <a:fld id="{D74DC2E0-E28C-44A5-89B3-2B91385C7BB1}" type="slidenum">
              <a:rPr lang="en-US" smtClean="0"/>
              <a:t>7</a:t>
            </a:fld>
            <a:endParaRPr lang="en-US"/>
          </a:p>
        </p:txBody>
      </p:sp>
    </p:spTree>
    <p:extLst>
      <p:ext uri="{BB962C8B-B14F-4D97-AF65-F5344CB8AC3E}">
        <p14:creationId xmlns:p14="http://schemas.microsoft.com/office/powerpoint/2010/main" val="340923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The FIET Program</a:t>
            </a:r>
          </a:p>
        </p:txBody>
      </p:sp>
      <p:sp>
        <p:nvSpPr>
          <p:cNvPr id="15" name="TextBox 14">
            <a:extLst>
              <a:ext uri="{FF2B5EF4-FFF2-40B4-BE49-F238E27FC236}">
                <a16:creationId xmlns:a16="http://schemas.microsoft.com/office/drawing/2014/main" id="{C66950B4-928C-0FE8-4AD5-AC55A9C101A4}"/>
              </a:ext>
            </a:extLst>
          </p:cNvPr>
          <p:cNvSpPr txBox="1"/>
          <p:nvPr/>
        </p:nvSpPr>
        <p:spPr>
          <a:xfrm>
            <a:off x="390303" y="1254940"/>
            <a:ext cx="11411394" cy="1015663"/>
          </a:xfrm>
          <a:prstGeom prst="rect">
            <a:avLst/>
          </a:prstGeom>
          <a:noFill/>
        </p:spPr>
        <p:txBody>
          <a:bodyPr wrap="square" lIns="91440" tIns="45720" rIns="91440" bIns="45720" anchor="t">
            <a:spAutoFit/>
          </a:bodyPr>
          <a:lstStyle/>
          <a:p>
            <a:pPr lvl="0">
              <a:defRPr/>
            </a:pPr>
            <a:r>
              <a:rPr lang="en-US" sz="2000" b="0" cap="none">
                <a:cs typeface="Arial"/>
              </a:rPr>
              <a:t>FIET (FMMI Intelligent Enterprise Transformation) is the </a:t>
            </a:r>
            <a:r>
              <a:rPr lang="en-US" sz="2000">
                <a:cs typeface="Arial"/>
              </a:rPr>
              <a:t>program</a:t>
            </a:r>
            <a:r>
              <a:rPr lang="en-US" sz="2000" b="0" cap="none">
                <a:cs typeface="Arial"/>
              </a:rPr>
              <a:t> in which we are migrating the existing FMMI system from SAP ECC to SAP S/4HANA. This </a:t>
            </a:r>
            <a:r>
              <a:rPr lang="en-US" sz="2000">
                <a:cs typeface="Arial"/>
              </a:rPr>
              <a:t>program</a:t>
            </a:r>
            <a:r>
              <a:rPr lang="en-US" sz="2000" b="0" cap="none">
                <a:cs typeface="Arial"/>
              </a:rPr>
              <a:t> represents a key milestone in USDA’s journey towards digital transformation and enhanced efficiency.</a:t>
            </a:r>
          </a:p>
        </p:txBody>
      </p:sp>
      <p:sp>
        <p:nvSpPr>
          <p:cNvPr id="10" name="Oval 9">
            <a:extLst>
              <a:ext uri="{FF2B5EF4-FFF2-40B4-BE49-F238E27FC236}">
                <a16:creationId xmlns:a16="http://schemas.microsoft.com/office/drawing/2014/main" id="{1646ADDD-4051-EF95-488D-727F8EAA9380}"/>
              </a:ext>
            </a:extLst>
          </p:cNvPr>
          <p:cNvSpPr>
            <a:spLocks noChangeAspect="1"/>
          </p:cNvSpPr>
          <p:nvPr/>
        </p:nvSpPr>
        <p:spPr>
          <a:xfrm>
            <a:off x="1607287" y="2671429"/>
            <a:ext cx="2743200" cy="2743200"/>
          </a:xfrm>
          <a:prstGeom prst="ellipse">
            <a:avLst/>
          </a:prstGeom>
          <a:solidFill>
            <a:srgbClr val="112E50">
              <a:lumMod val="90000"/>
              <a:lumOff val="10000"/>
            </a:srgbClr>
          </a:solidFill>
          <a:ln w="38100" cap="flat" cmpd="sng" algn="ctr">
            <a:solidFill>
              <a:srgbClr val="112E5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FFFFFF"/>
                </a:solidFill>
                <a:effectLst/>
                <a:uLnTx/>
                <a:uFillTx/>
                <a:ea typeface="+mn-ea"/>
                <a:cs typeface="+mn-cs"/>
              </a:rPr>
              <a:t>FMMI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FFFFFF"/>
                </a:solidFill>
                <a:effectLst/>
                <a:uLnTx/>
                <a:uFillTx/>
                <a:ea typeface="+mn-ea"/>
                <a:cs typeface="+mn-cs"/>
              </a:rPr>
              <a:t>SAP ECC version</a:t>
            </a:r>
            <a:endParaRPr kumimoji="0" lang="en-US" sz="1600" b="0" i="0" u="none" strike="noStrike" kern="0" cap="none" spc="0" normalizeH="0" baseline="0" noProof="0">
              <a:ln>
                <a:noFill/>
              </a:ln>
              <a:solidFill>
                <a:srgbClr val="FFFFFF"/>
              </a:solidFill>
              <a:effectLst/>
              <a:uLnTx/>
              <a:uFillTx/>
              <a:ea typeface="+mn-ea"/>
              <a:cs typeface="+mn-cs"/>
            </a:endParaRPr>
          </a:p>
        </p:txBody>
      </p:sp>
      <p:sp>
        <p:nvSpPr>
          <p:cNvPr id="11" name="TextBox 10">
            <a:extLst>
              <a:ext uri="{FF2B5EF4-FFF2-40B4-BE49-F238E27FC236}">
                <a16:creationId xmlns:a16="http://schemas.microsoft.com/office/drawing/2014/main" id="{1C2D5E9A-72FC-8B46-2EDC-69A7E44E849E}"/>
              </a:ext>
            </a:extLst>
          </p:cNvPr>
          <p:cNvSpPr txBox="1"/>
          <p:nvPr/>
        </p:nvSpPr>
        <p:spPr>
          <a:xfrm>
            <a:off x="1476152" y="5613398"/>
            <a:ext cx="3005470" cy="369332"/>
          </a:xfrm>
          <a:prstGeom prst="rect">
            <a:avLst/>
          </a:prstGeom>
          <a:noFill/>
        </p:spPr>
        <p:txBody>
          <a:bodyPr wrap="square" rtlCol="0">
            <a:spAutoFit/>
          </a:bodyPr>
          <a:lstStyle/>
          <a:p>
            <a:pPr algn="ctr"/>
            <a:r>
              <a:rPr lang="en-US" i="1"/>
              <a:t>Current financial system</a:t>
            </a:r>
          </a:p>
        </p:txBody>
      </p:sp>
      <p:sp>
        <p:nvSpPr>
          <p:cNvPr id="12" name="Arrow: Striped Right 11">
            <a:extLst>
              <a:ext uri="{FF2B5EF4-FFF2-40B4-BE49-F238E27FC236}">
                <a16:creationId xmlns:a16="http://schemas.microsoft.com/office/drawing/2014/main" id="{7EDD43A5-9E69-852F-D127-682300285DF9}"/>
              </a:ext>
            </a:extLst>
          </p:cNvPr>
          <p:cNvSpPr/>
          <p:nvPr/>
        </p:nvSpPr>
        <p:spPr>
          <a:xfrm>
            <a:off x="4642945" y="3402140"/>
            <a:ext cx="2885089" cy="1281778"/>
          </a:xfrm>
          <a:prstGeom prst="stripedRightArrow">
            <a:avLst/>
          </a:prstGeom>
          <a:solidFill>
            <a:srgbClr val="FFFFFF">
              <a:lumMod val="95000"/>
            </a:srgbClr>
          </a:solidFill>
          <a:ln w="9525" cap="flat" cmpd="sng" algn="ctr">
            <a:solidFill>
              <a:srgbClr val="FFFFFF">
                <a:lumMod val="75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ea typeface="+mn-ea"/>
                <a:cs typeface="+mn-cs"/>
              </a:rPr>
              <a:t>FIET </a:t>
            </a:r>
            <a:r>
              <a:rPr lang="en-US" sz="2000" b="1" kern="0"/>
              <a:t>Program</a:t>
            </a:r>
            <a:endParaRPr kumimoji="0" lang="en-US" sz="2000" b="1" i="0" u="none" strike="noStrike" kern="0" cap="none" spc="0" normalizeH="0" baseline="0" noProof="0">
              <a:ln>
                <a:noFill/>
              </a:ln>
              <a:effectLst/>
              <a:uLnTx/>
              <a:uFillTx/>
              <a:ea typeface="+mn-ea"/>
              <a:cs typeface="+mn-cs"/>
            </a:endParaRPr>
          </a:p>
        </p:txBody>
      </p:sp>
      <p:sp>
        <p:nvSpPr>
          <p:cNvPr id="13" name="Oval 12">
            <a:extLst>
              <a:ext uri="{FF2B5EF4-FFF2-40B4-BE49-F238E27FC236}">
                <a16:creationId xmlns:a16="http://schemas.microsoft.com/office/drawing/2014/main" id="{8F96F3B9-3CF0-ED89-695A-8227338DE669}"/>
              </a:ext>
            </a:extLst>
          </p:cNvPr>
          <p:cNvSpPr>
            <a:spLocks noChangeAspect="1"/>
          </p:cNvSpPr>
          <p:nvPr/>
        </p:nvSpPr>
        <p:spPr>
          <a:xfrm>
            <a:off x="7841514" y="2671429"/>
            <a:ext cx="2743200" cy="2743200"/>
          </a:xfrm>
          <a:prstGeom prst="ellipse">
            <a:avLst/>
          </a:prstGeom>
          <a:solidFill>
            <a:srgbClr val="C6D6E5"/>
          </a:solidFill>
          <a:ln w="38100" cap="flat" cmpd="sng" algn="ctr">
            <a:solidFill>
              <a:srgbClr val="C6D6E5">
                <a:lumMod val="9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effectLst/>
                <a:uLnTx/>
                <a:uFillTx/>
                <a:ea typeface="+mn-ea"/>
                <a:cs typeface="+mn-cs"/>
              </a:rPr>
              <a:t>FMMI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ea typeface="+mn-ea"/>
                <a:cs typeface="+mn-cs"/>
              </a:rPr>
              <a:t>SAP S/4HANA version</a:t>
            </a:r>
            <a:endParaRPr kumimoji="0" lang="en-US" sz="1600" b="0" i="0" u="none" strike="noStrike" kern="0" cap="none" spc="0" normalizeH="0" baseline="0" noProof="0">
              <a:ln>
                <a:noFill/>
              </a:ln>
              <a:effectLst/>
              <a:uLnTx/>
              <a:uFillTx/>
              <a:ea typeface="+mn-ea"/>
              <a:cs typeface="+mn-cs"/>
            </a:endParaRPr>
          </a:p>
        </p:txBody>
      </p:sp>
      <p:sp>
        <p:nvSpPr>
          <p:cNvPr id="14" name="TextBox 13">
            <a:extLst>
              <a:ext uri="{FF2B5EF4-FFF2-40B4-BE49-F238E27FC236}">
                <a16:creationId xmlns:a16="http://schemas.microsoft.com/office/drawing/2014/main" id="{7C48370B-C330-6602-E385-0071764CC3B8}"/>
              </a:ext>
            </a:extLst>
          </p:cNvPr>
          <p:cNvSpPr txBox="1"/>
          <p:nvPr/>
        </p:nvSpPr>
        <p:spPr>
          <a:xfrm>
            <a:off x="7710379" y="5613398"/>
            <a:ext cx="3005470" cy="369332"/>
          </a:xfrm>
          <a:prstGeom prst="rect">
            <a:avLst/>
          </a:prstGeom>
          <a:noFill/>
        </p:spPr>
        <p:txBody>
          <a:bodyPr wrap="square" rtlCol="0">
            <a:spAutoFit/>
          </a:bodyPr>
          <a:lstStyle/>
          <a:p>
            <a:pPr algn="ctr"/>
            <a:r>
              <a:rPr lang="en-US" i="1"/>
              <a:t>Future financial system</a:t>
            </a:r>
          </a:p>
        </p:txBody>
      </p:sp>
      <p:sp>
        <p:nvSpPr>
          <p:cNvPr id="8" name="Slide Number Placeholder 7">
            <a:extLst>
              <a:ext uri="{FF2B5EF4-FFF2-40B4-BE49-F238E27FC236}">
                <a16:creationId xmlns:a16="http://schemas.microsoft.com/office/drawing/2014/main" id="{F8CE3705-732D-F053-63A7-A9BCB0757246}"/>
              </a:ext>
            </a:extLst>
          </p:cNvPr>
          <p:cNvSpPr>
            <a:spLocks noGrp="1"/>
          </p:cNvSpPr>
          <p:nvPr>
            <p:ph type="sldNum" sz="quarter" idx="12"/>
          </p:nvPr>
        </p:nvSpPr>
        <p:spPr/>
        <p:txBody>
          <a:bodyPr/>
          <a:lstStyle/>
          <a:p>
            <a:fld id="{D74DC2E0-E28C-44A5-89B3-2B91385C7BB1}" type="slidenum">
              <a:rPr lang="en-US" smtClean="0"/>
              <a:t>8</a:t>
            </a:fld>
            <a:endParaRPr lang="en-US"/>
          </a:p>
        </p:txBody>
      </p:sp>
    </p:spTree>
    <p:extLst>
      <p:ext uri="{BB962C8B-B14F-4D97-AF65-F5344CB8AC3E}">
        <p14:creationId xmlns:p14="http://schemas.microsoft.com/office/powerpoint/2010/main" val="29736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FIET Program Objectives</a:t>
            </a:r>
          </a:p>
        </p:txBody>
      </p:sp>
      <p:sp>
        <p:nvSpPr>
          <p:cNvPr id="56" name="Text Placeholder 2">
            <a:extLst>
              <a:ext uri="{FF2B5EF4-FFF2-40B4-BE49-F238E27FC236}">
                <a16:creationId xmlns:a16="http://schemas.microsoft.com/office/drawing/2014/main" id="{28AD859A-6E06-3BC1-1ECE-4E30B33C6FDF}"/>
              </a:ext>
            </a:extLst>
          </p:cNvPr>
          <p:cNvSpPr txBox="1">
            <a:spLocks/>
          </p:cNvSpPr>
          <p:nvPr/>
        </p:nvSpPr>
        <p:spPr>
          <a:xfrm>
            <a:off x="1125514" y="1164737"/>
            <a:ext cx="1969586" cy="474133"/>
          </a:xfrm>
          <a:prstGeom prst="rect">
            <a:avLst/>
          </a:prstGeom>
          <a:noFill/>
        </p:spPr>
        <p:txBody>
          <a:bodyPr/>
          <a:lstStyle>
            <a:lvl1pPr marL="0" indent="0" algn="l" defTabSz="914377" rtl="0" eaLnBrk="1" latinLnBrk="0" hangingPunct="1">
              <a:lnSpc>
                <a:spcPct val="90000"/>
              </a:lnSpc>
              <a:spcBef>
                <a:spcPts val="1000"/>
              </a:spcBef>
              <a:buFont typeface="Arial" panose="020B0604020202020204" pitchFamily="34" charset="0"/>
              <a:buNone/>
              <a:defRPr sz="2000" b="0" kern="1200">
                <a:solidFill>
                  <a:schemeClr val="tx1"/>
                </a:solidFill>
                <a:latin typeface="+mj-lt"/>
                <a:ea typeface="+mn-ea"/>
                <a:cs typeface="Calibri" panose="020F0502020204030204" pitchFamily="34" charset="0"/>
              </a:defRPr>
            </a:lvl1pPr>
            <a:lvl2pPr marL="800089" indent="-342900" algn="l" defTabSz="914377" rtl="0" eaLnBrk="1" latinLnBrk="0" hangingPunct="1">
              <a:lnSpc>
                <a:spcPct val="90000"/>
              </a:lnSpc>
              <a:spcBef>
                <a:spcPts val="500"/>
              </a:spcBef>
              <a:buFont typeface="Wingdings" panose="05000000000000000000" pitchFamily="2" charset="2"/>
              <a:buChar char="§"/>
              <a:defRPr sz="2000" b="0" kern="1200">
                <a:solidFill>
                  <a:schemeClr val="tx1"/>
                </a:solidFill>
                <a:latin typeface="+mj-lt"/>
                <a:ea typeface="+mn-ea"/>
                <a:cs typeface="Calibri" panose="020F0502020204030204" pitchFamily="34" charset="0"/>
              </a:defRPr>
            </a:lvl2pPr>
            <a:lvl3pPr marL="1257269" indent="-342891" algn="l" defTabSz="914377" rtl="0" eaLnBrk="1" latinLnBrk="0" hangingPunct="1">
              <a:lnSpc>
                <a:spcPct val="90000"/>
              </a:lnSpc>
              <a:spcBef>
                <a:spcPts val="500"/>
              </a:spcBef>
              <a:buFont typeface="Wingdings" panose="05000000000000000000" pitchFamily="2" charset="2"/>
              <a:buChar char="ü"/>
              <a:defRPr sz="2000" b="0" kern="1200">
                <a:solidFill>
                  <a:schemeClr val="tx1"/>
                </a:solidFill>
                <a:latin typeface="+mj-lt"/>
                <a:ea typeface="+mn-ea"/>
                <a:cs typeface="Calibri" panose="020F0502020204030204" pitchFamily="34" charset="0"/>
              </a:defRPr>
            </a:lvl3pPr>
            <a:lvl4pPr marL="1657316" indent="-285750" algn="l" defTabSz="914377" rtl="0" eaLnBrk="1" latinLnBrk="0" hangingPunct="1">
              <a:lnSpc>
                <a:spcPct val="90000"/>
              </a:lnSpc>
              <a:spcBef>
                <a:spcPts val="500"/>
              </a:spcBef>
              <a:buFont typeface="Courier New" panose="02070309020205020404" pitchFamily="49" charset="0"/>
              <a:buChar char="o"/>
              <a:defRPr sz="1800" b="0" kern="1200">
                <a:solidFill>
                  <a:schemeClr val="tx1"/>
                </a:solidFill>
                <a:latin typeface="+mj-lt"/>
                <a:ea typeface="+mn-ea"/>
                <a:cs typeface="Calibri" panose="020F0502020204030204" pitchFamily="34" charset="0"/>
              </a:defRPr>
            </a:lvl4pPr>
            <a:lvl5pPr marL="2114498" indent="-285744" algn="l" defTabSz="914377" rtl="0" eaLnBrk="1" latinLnBrk="0" hangingPunct="1">
              <a:lnSpc>
                <a:spcPct val="90000"/>
              </a:lnSpc>
              <a:spcBef>
                <a:spcPts val="500"/>
              </a:spcBef>
              <a:buFont typeface="Arial" panose="020B0604020202020204" pitchFamily="34" charset="0"/>
              <a:buChar char="-"/>
              <a:defRPr sz="1800" b="0" kern="1200">
                <a:solidFill>
                  <a:schemeClr val="tx1"/>
                </a:solidFill>
                <a:latin typeface="+mj-lt"/>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latin typeface="+mn-lt"/>
              </a:rPr>
              <a:t>Objectives</a:t>
            </a:r>
          </a:p>
        </p:txBody>
      </p:sp>
      <p:pic>
        <p:nvPicPr>
          <p:cNvPr id="18" name="Picture 17">
            <a:extLst>
              <a:ext uri="{FF2B5EF4-FFF2-40B4-BE49-F238E27FC236}">
                <a16:creationId xmlns:a16="http://schemas.microsoft.com/office/drawing/2014/main" id="{A3512142-D6FA-E283-557C-5D0265B31A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29371" y="1764650"/>
            <a:ext cx="6529382" cy="4493141"/>
          </a:xfrm>
          <a:prstGeom prst="rect">
            <a:avLst/>
          </a:prstGeom>
        </p:spPr>
      </p:pic>
      <p:sp>
        <p:nvSpPr>
          <p:cNvPr id="10" name="Rectangle: Rounded Corners 9">
            <a:extLst>
              <a:ext uri="{FF2B5EF4-FFF2-40B4-BE49-F238E27FC236}">
                <a16:creationId xmlns:a16="http://schemas.microsoft.com/office/drawing/2014/main" id="{37D9EB3F-1889-7946-756A-A8250BDE2003}"/>
              </a:ext>
            </a:extLst>
          </p:cNvPr>
          <p:cNvSpPr/>
          <p:nvPr/>
        </p:nvSpPr>
        <p:spPr>
          <a:xfrm>
            <a:off x="416726" y="1770559"/>
            <a:ext cx="5633202" cy="914400"/>
          </a:xfrm>
          <a:prstGeom prst="roundRect">
            <a:avLst/>
          </a:prstGeom>
          <a:solidFill>
            <a:srgbClr val="112E50">
              <a:lumMod val="10000"/>
              <a:lumOff val="90000"/>
            </a:srgbClr>
          </a:solidFill>
          <a:ln w="12700" cap="flat" cmpd="sng" algn="ctr">
            <a:noFill/>
            <a:prstDash val="solid"/>
            <a:miter lim="800000"/>
          </a:ln>
          <a:effectLst/>
        </p:spPr>
        <p:txBody>
          <a:bodyPr lIns="11887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rPr>
              <a:t>Data Quality &amp; Information Lifecycle Management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effectLst/>
                <a:uLnTx/>
                <a:uFillTx/>
              </a:rPr>
              <a:t>Develop and implement a comprehensive data management strategy to optimize system performance and reduce costs​</a:t>
            </a:r>
          </a:p>
        </p:txBody>
      </p:sp>
      <p:sp>
        <p:nvSpPr>
          <p:cNvPr id="11" name="Rectangle: Rounded Corners 10">
            <a:extLst>
              <a:ext uri="{FF2B5EF4-FFF2-40B4-BE49-F238E27FC236}">
                <a16:creationId xmlns:a16="http://schemas.microsoft.com/office/drawing/2014/main" id="{0892732F-93C2-1BED-461A-051D15B36CCB}"/>
              </a:ext>
            </a:extLst>
          </p:cNvPr>
          <p:cNvSpPr/>
          <p:nvPr/>
        </p:nvSpPr>
        <p:spPr>
          <a:xfrm>
            <a:off x="416725" y="2968656"/>
            <a:ext cx="6850501" cy="914400"/>
          </a:xfrm>
          <a:prstGeom prst="roundRect">
            <a:avLst/>
          </a:prstGeom>
          <a:solidFill>
            <a:srgbClr val="112E50">
              <a:lumMod val="90000"/>
              <a:lumOff val="10000"/>
            </a:srgbClr>
          </a:solidFill>
          <a:ln w="12700" cap="flat" cmpd="sng" algn="ctr">
            <a:noFill/>
            <a:prstDash val="solid"/>
            <a:miter lim="800000"/>
          </a:ln>
          <a:effectLst/>
        </p:spPr>
        <p:txBody>
          <a:bodyPr wrap="none" lIns="11887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rPr>
              <a:t>Program Management, Organizational Change Management, &amp; Training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rPr>
              <a:t>Institute processes and oversee transformative changes to minimize user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rPr>
              <a:t>impact and maximize successful outcomes for all FMMI workflows and end users</a:t>
            </a:r>
          </a:p>
        </p:txBody>
      </p:sp>
      <p:sp>
        <p:nvSpPr>
          <p:cNvPr id="12" name="Rectangle: Rounded Corners 11">
            <a:extLst>
              <a:ext uri="{FF2B5EF4-FFF2-40B4-BE49-F238E27FC236}">
                <a16:creationId xmlns:a16="http://schemas.microsoft.com/office/drawing/2014/main" id="{D258970A-6CA4-2F32-8601-6F08919C6906}"/>
              </a:ext>
            </a:extLst>
          </p:cNvPr>
          <p:cNvSpPr/>
          <p:nvPr/>
        </p:nvSpPr>
        <p:spPr>
          <a:xfrm>
            <a:off x="416725" y="4166753"/>
            <a:ext cx="6850501" cy="914400"/>
          </a:xfrm>
          <a:prstGeom prst="roundRect">
            <a:avLst/>
          </a:prstGeom>
          <a:solidFill>
            <a:srgbClr val="112E50">
              <a:lumMod val="25000"/>
              <a:lumOff val="75000"/>
            </a:srgbClr>
          </a:solidFill>
          <a:ln w="12700" cap="flat" cmpd="sng" algn="ctr">
            <a:noFill/>
            <a:prstDash val="solid"/>
            <a:miter lim="800000"/>
          </a:ln>
          <a:effectLst/>
        </p:spPr>
        <p:txBody>
          <a:bodyPr lIns="11887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rPr>
              <a:t>Grants Solution Integration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effectLst/>
                <a:uLnTx/>
                <a:uFillTx/>
              </a:rPr>
              <a:t>Integrate ezFedGrants grantor functionality from SAP CRM to SAP S/4HANA; integrate existing Pega portal interface</a:t>
            </a:r>
          </a:p>
        </p:txBody>
      </p:sp>
      <p:sp>
        <p:nvSpPr>
          <p:cNvPr id="13" name="Rectangle: Rounded Corners 12">
            <a:extLst>
              <a:ext uri="{FF2B5EF4-FFF2-40B4-BE49-F238E27FC236}">
                <a16:creationId xmlns:a16="http://schemas.microsoft.com/office/drawing/2014/main" id="{646333DF-C5C0-BCC2-D40E-19DFB9D6486F}"/>
              </a:ext>
            </a:extLst>
          </p:cNvPr>
          <p:cNvSpPr/>
          <p:nvPr/>
        </p:nvSpPr>
        <p:spPr>
          <a:xfrm>
            <a:off x="416725" y="5344530"/>
            <a:ext cx="5764337" cy="914400"/>
          </a:xfrm>
          <a:prstGeom prst="roundRect">
            <a:avLst/>
          </a:prstGeom>
          <a:solidFill>
            <a:srgbClr val="C6D6E5">
              <a:lumMod val="50000"/>
            </a:srgbClr>
          </a:solidFill>
          <a:ln w="12700" cap="flat" cmpd="sng" algn="ctr">
            <a:noFill/>
            <a:prstDash val="solid"/>
            <a:miter lim="800000"/>
          </a:ln>
          <a:effectLst/>
        </p:spPr>
        <p:txBody>
          <a:bodyPr lIns="11887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rPr>
              <a:t>Selective Data Transition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rPr>
              <a:t>Transform FMMI ERP system to S/4HANA providing enhanced financial functionalities and user experience</a:t>
            </a:r>
          </a:p>
        </p:txBody>
      </p:sp>
      <p:sp>
        <p:nvSpPr>
          <p:cNvPr id="7" name="Slide Number Placeholder 6">
            <a:extLst>
              <a:ext uri="{FF2B5EF4-FFF2-40B4-BE49-F238E27FC236}">
                <a16:creationId xmlns:a16="http://schemas.microsoft.com/office/drawing/2014/main" id="{A821CA4F-323C-549B-2787-FA1F0BE37AE4}"/>
              </a:ext>
            </a:extLst>
          </p:cNvPr>
          <p:cNvSpPr>
            <a:spLocks noGrp="1"/>
          </p:cNvSpPr>
          <p:nvPr>
            <p:ph type="sldNum" sz="quarter" idx="12"/>
          </p:nvPr>
        </p:nvSpPr>
        <p:spPr/>
        <p:txBody>
          <a:bodyPr/>
          <a:lstStyle/>
          <a:p>
            <a:fld id="{D74DC2E0-E28C-44A5-89B3-2B91385C7BB1}" type="slidenum">
              <a:rPr lang="en-US" smtClean="0"/>
              <a:t>9</a:t>
            </a:fld>
            <a:endParaRPr lang="en-US"/>
          </a:p>
        </p:txBody>
      </p:sp>
      <p:sp>
        <p:nvSpPr>
          <p:cNvPr id="4" name="Rectangle: Rounded Corners 3">
            <a:extLst>
              <a:ext uri="{FF2B5EF4-FFF2-40B4-BE49-F238E27FC236}">
                <a16:creationId xmlns:a16="http://schemas.microsoft.com/office/drawing/2014/main" id="{E198FBAB-1DDC-574E-735D-85621326C44B}"/>
              </a:ext>
              <a:ext uri="{C183D7F6-B498-43B3-948B-1728B52AA6E4}">
                <adec:decorative xmlns:adec="http://schemas.microsoft.com/office/drawing/2017/decorative" val="1"/>
              </a:ext>
            </a:extLst>
          </p:cNvPr>
          <p:cNvSpPr/>
          <p:nvPr/>
        </p:nvSpPr>
        <p:spPr>
          <a:xfrm rot="18989554">
            <a:off x="7146391" y="3787568"/>
            <a:ext cx="365760" cy="731520"/>
          </a:xfrm>
          <a:prstGeom prst="roundRect">
            <a:avLst>
              <a:gd name="adj" fmla="val 45315"/>
            </a:avLst>
          </a:prstGeom>
          <a:solidFill>
            <a:srgbClr val="112E50">
              <a:lumMod val="90000"/>
              <a:lumOff val="1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Tree>
    <p:extLst>
      <p:ext uri="{BB962C8B-B14F-4D97-AF65-F5344CB8AC3E}">
        <p14:creationId xmlns:p14="http://schemas.microsoft.com/office/powerpoint/2010/main" val="643339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4EE3E16B-2B01-466A-91D6-14E581747BAC}" vid="{6B8A8BD8-E183-4337-BEDD-417180EEB8B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79555038-5D6F-425F-99A2-1F99784FED4A}" vid="{B049FE1B-C38B-45CD-8EEA-9509BF32A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36b317d-4a66-454c-9b3c-0dd9d8697183">
      <UserInfo>
        <DisplayName>Martino, Rae Ann - OCFO-FMS, New Orleans, LA</DisplayName>
        <AccountId>14</AccountId>
        <AccountType/>
      </UserInfo>
      <UserInfo>
        <DisplayName>Wimberly, Tiffany - OCFO-FMS, New Orleans, LA</DisplayName>
        <AccountId>29</AccountId>
        <AccountType/>
      </UserInfo>
      <UserInfo>
        <DisplayName>Raymond, Donna - OCFO-FMS, New Orleans, LA</DisplayName>
        <AccountId>43</AccountId>
        <AccountType/>
      </UserInfo>
      <UserInfo>
        <DisplayName>Frye, Barbara - OCFO-FMS, New Orleans, LA</DisplayName>
        <AccountId>40</AccountId>
        <AccountType/>
      </UserInfo>
      <UserInfo>
        <DisplayName>Ross, Timothy - OCFO-FMS, New Orleans, LA</DisplayName>
        <AccountId>41</AccountId>
        <AccountType/>
      </UserInfo>
      <UserInfo>
        <DisplayName>Ingraham, Charles - OCFO-FMS, New Orleans, LA</DisplayName>
        <AccountId>42</AccountId>
        <AccountType/>
      </UserInfo>
      <UserInfo>
        <DisplayName>Edward, Arianne - OCFO-OCFO</DisplayName>
        <AccountId>38</AccountId>
        <AccountType/>
      </UserInfo>
      <UserInfo>
        <DisplayName>Brashear, Mike - OCFO-FMS, New Orleans, LA</DisplayName>
        <AccountId>39</AccountId>
        <AccountType/>
      </UserInfo>
      <UserInfo>
        <DisplayName>Hodo, Frank - OCFO-FMS, Washington, DC</DisplayName>
        <AccountId>30</AccountId>
        <AccountType/>
      </UserInfo>
      <UserInfo>
        <DisplayName>Wallace, Yolanda - OCFO-FMS, New Orleans, LA</DisplayName>
        <AccountId>53</AccountId>
        <AccountType/>
      </UserInfo>
      <UserInfo>
        <DisplayName>Peters, Kourtney - OCFO-FMS, New Orleans, LA</DisplayName>
        <AccountId>11</AccountId>
        <AccountType/>
      </UserInfo>
      <UserInfo>
        <DisplayName>Bradford, Julie B - OCFO-FMS, New Orleans, LA</DisplayName>
        <AccountId>15</AccountId>
        <AccountType/>
      </UserInfo>
      <UserInfo>
        <DisplayName>Small, Carolyn - OCFO-FMS, New Orleans, LA</DisplayName>
        <AccountId>22</AccountId>
        <AccountType/>
      </UserInfo>
      <UserInfo>
        <DisplayName>Skinner, Martha - OCFO-FMS, New Orleans, LA</DisplayName>
        <AccountId>23</AccountId>
        <AccountType/>
      </UserInfo>
      <UserInfo>
        <DisplayName>Johnson, Nathaniel - OCFO-FMS, New Orleans, LA</DisplayName>
        <AccountId>17</AccountId>
        <AccountType/>
      </UserInfo>
      <UserInfo>
        <DisplayName>Miles, Floyd - OCFO-FMS, New Orleans, LA</DisplayName>
        <AccountId>48</AccountId>
        <AccountType/>
      </UserInfo>
      <UserInfo>
        <DisplayName>Bailey, Veronica - OCFO-FMS, New Orleans, LA</DisplayName>
        <AccountId>20</AccountId>
        <AccountType/>
      </UserInfo>
      <UserInfo>
        <DisplayName>Dennison, Karen (CTR) - OCFO-FMS, New Orleans, LA</DisplayName>
        <AccountId>72</AccountId>
        <AccountType/>
      </UserInfo>
    </SharedWithUsers>
    <TaxCatchAll xmlns="836b317d-4a66-454c-9b3c-0dd9d8697183" xsi:nil="true"/>
    <lcf76f155ced4ddcb4097134ff3c332f xmlns="696920a8-8206-4670-b766-55ac0f6859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5943295BEA1D469587225D134965E7" ma:contentTypeVersion="14" ma:contentTypeDescription="Create a new document." ma:contentTypeScope="" ma:versionID="8cbe383aebd6442003684c43df10dbc3">
  <xsd:schema xmlns:xsd="http://www.w3.org/2001/XMLSchema" xmlns:xs="http://www.w3.org/2001/XMLSchema" xmlns:p="http://schemas.microsoft.com/office/2006/metadata/properties" xmlns:ns2="696920a8-8206-4670-b766-55ac0f68597f" xmlns:ns3="836b317d-4a66-454c-9b3c-0dd9d8697183" targetNamespace="http://schemas.microsoft.com/office/2006/metadata/properties" ma:root="true" ma:fieldsID="7b53f3cb76569cef04b6ba5c3508124c" ns2:_="" ns3:_="">
    <xsd:import namespace="696920a8-8206-4670-b766-55ac0f68597f"/>
    <xsd:import namespace="836b317d-4a66-454c-9b3c-0dd9d86971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920a8-8206-4670-b766-55ac0f685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6b317d-4a66-454c-9b3c-0dd9d86971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7848241-b0b4-4256-8d39-790f86a79c4c}" ma:internalName="TaxCatchAll" ma:showField="CatchAllData" ma:web="836b317d-4a66-454c-9b3c-0dd9d86971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15F24-C37E-486E-8FC6-580197914745}">
  <ds:schemaRefs>
    <ds:schemaRef ds:uri="http://schemas.microsoft.com/sharepoint/v3/contenttype/forms"/>
  </ds:schemaRefs>
</ds:datastoreItem>
</file>

<file path=customXml/itemProps2.xml><?xml version="1.0" encoding="utf-8"?>
<ds:datastoreItem xmlns:ds="http://schemas.openxmlformats.org/officeDocument/2006/customXml" ds:itemID="{EF1B1BB7-5A55-42E5-B331-00ABF2E230B5}">
  <ds:schemaRefs>
    <ds:schemaRef ds:uri="http://schemas.openxmlformats.org/package/2006/metadata/core-properties"/>
    <ds:schemaRef ds:uri="http://schemas.microsoft.com/office/2006/documentManagement/types"/>
    <ds:schemaRef ds:uri="http://purl.org/dc/dcmitype/"/>
    <ds:schemaRef ds:uri="http://www.w3.org/XML/1998/namespace"/>
    <ds:schemaRef ds:uri="696920a8-8206-4670-b766-55ac0f68597f"/>
    <ds:schemaRef ds:uri="http://purl.org/dc/elements/1.1/"/>
    <ds:schemaRef ds:uri="http://schemas.microsoft.com/office/infopath/2007/PartnerControls"/>
    <ds:schemaRef ds:uri="836b317d-4a66-454c-9b3c-0dd9d869718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74301EC-1A84-48E1-A60C-E13EFBA16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920a8-8206-4670-b766-55ac0f68597f"/>
    <ds:schemaRef ds:uri="836b317d-4a66-454c-9b3c-0dd9d8697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TotalTime>
  <Words>7176</Words>
  <Application>Microsoft Office PowerPoint</Application>
  <PresentationFormat>Widescreen</PresentationFormat>
  <Paragraphs>597</Paragraphs>
  <Slides>37</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Aptos</vt:lpstr>
      <vt:lpstr>Arial</vt:lpstr>
      <vt:lpstr>Bahnschrift Light</vt:lpstr>
      <vt:lpstr>Calibri</vt:lpstr>
      <vt:lpstr>Calibri Light</vt:lpstr>
      <vt:lpstr>Helvetica Neue</vt:lpstr>
      <vt:lpstr>Lato</vt:lpstr>
      <vt:lpstr>Lato Regular</vt:lpstr>
      <vt:lpstr>Symbol</vt:lpstr>
      <vt:lpstr>Times New Roman</vt:lpstr>
      <vt:lpstr>Wingdings</vt:lpstr>
      <vt:lpstr>Office Theme</vt:lpstr>
      <vt:lpstr>1_Office Theme</vt:lpstr>
      <vt:lpstr>FINANCIAL TRAINING FORUM JULY 2024</vt:lpstr>
      <vt:lpstr>Welcome from the FMS Deputy Director</vt:lpstr>
      <vt:lpstr>Introduction to FIET FMMI Intelligent Enterprise Transformation</vt:lpstr>
      <vt:lpstr>Housekeeping</vt:lpstr>
      <vt:lpstr>Presenters</vt:lpstr>
      <vt:lpstr>Agenda</vt:lpstr>
      <vt:lpstr>What is FIET?</vt:lpstr>
      <vt:lpstr>The FIET Program</vt:lpstr>
      <vt:lpstr>FIET Program Objectives</vt:lpstr>
      <vt:lpstr>Our Journey</vt:lpstr>
      <vt:lpstr>Why modernize FMMI?</vt:lpstr>
      <vt:lpstr>Why Upgrade FMMI?</vt:lpstr>
      <vt:lpstr>SAP ECC vs. SAP S/4HANA</vt:lpstr>
      <vt:lpstr>What are the key  changes for end users?</vt:lpstr>
      <vt:lpstr>Key Changes</vt:lpstr>
      <vt:lpstr>Degree of Change</vt:lpstr>
      <vt:lpstr>Fiori – New Look and Feel</vt:lpstr>
      <vt:lpstr>Fiori – Launchpad</vt:lpstr>
      <vt:lpstr>Fiori – Embedded Analytics</vt:lpstr>
      <vt:lpstr>Simplified Data Model</vt:lpstr>
      <vt:lpstr>Business Partner Records</vt:lpstr>
      <vt:lpstr>Reporting</vt:lpstr>
      <vt:lpstr>How will end users be involved?</vt:lpstr>
      <vt:lpstr>What is a Change Champion and a Super User?</vt:lpstr>
      <vt:lpstr>How will Customers be Involved?</vt:lpstr>
      <vt:lpstr>What are Customer Impacts?</vt:lpstr>
      <vt:lpstr>What to Expect?</vt:lpstr>
      <vt:lpstr>FIET Program Roadmap</vt:lpstr>
      <vt:lpstr>Coming Soon </vt:lpstr>
      <vt:lpstr>FIET Training Plan</vt:lpstr>
      <vt:lpstr>Where are FIET Resources?</vt:lpstr>
      <vt:lpstr>FIET Webpage</vt:lpstr>
      <vt:lpstr>What’s Changing Guide</vt:lpstr>
      <vt:lpstr>Monthly Bulletin</vt:lpstr>
      <vt:lpstr>FIET Frequently Asked Questions</vt:lpstr>
      <vt:lpstr>How to ENGAGE</vt:lpstr>
      <vt:lpstr>FINANCIAL TRAINING FORUM                                                          JULY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FIET</dc:title>
  <dc:creator>Financial Management Services</dc:creator>
  <cp:lastModifiedBy>Erminger, Wyatt - OCFO-NFC</cp:lastModifiedBy>
  <cp:revision>6</cp:revision>
  <dcterms:created xsi:type="dcterms:W3CDTF">2024-03-28T19:49:41Z</dcterms:created>
  <dcterms:modified xsi:type="dcterms:W3CDTF">2024-08-27T19:42:35Z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0x010100AC5943295BEA1D469587225D134965E7</vt:lpwstr>
  </property>
  <property fmtid="{D5CDD505-2E9C-101B-9397-08002B2CF9AE}" pid="3" name="MediaServiceImageTags">
    <vt:lpwstr/>
  </property>
</Properties>
</file>