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theme/themeOverride2.xml" ContentType="application/vnd.openxmlformats-officedocument.themeOverr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Lst>
  <p:notesMasterIdLst>
    <p:notesMasterId r:id="rId61"/>
  </p:notesMasterIdLst>
  <p:sldIdLst>
    <p:sldId id="262" r:id="rId6"/>
    <p:sldId id="266" r:id="rId7"/>
    <p:sldId id="260" r:id="rId8"/>
    <p:sldId id="2321" r:id="rId9"/>
    <p:sldId id="2322" r:id="rId10"/>
    <p:sldId id="263" r:id="rId11"/>
    <p:sldId id="265" r:id="rId12"/>
    <p:sldId id="310" r:id="rId13"/>
    <p:sldId id="290" r:id="rId14"/>
    <p:sldId id="308" r:id="rId15"/>
    <p:sldId id="379" r:id="rId16"/>
    <p:sldId id="311" r:id="rId17"/>
    <p:sldId id="296" r:id="rId18"/>
    <p:sldId id="307" r:id="rId19"/>
    <p:sldId id="303" r:id="rId20"/>
    <p:sldId id="321" r:id="rId21"/>
    <p:sldId id="327" r:id="rId22"/>
    <p:sldId id="342" r:id="rId23"/>
    <p:sldId id="369" r:id="rId24"/>
    <p:sldId id="370" r:id="rId25"/>
    <p:sldId id="331" r:id="rId26"/>
    <p:sldId id="345" r:id="rId27"/>
    <p:sldId id="346" r:id="rId28"/>
    <p:sldId id="343" r:id="rId29"/>
    <p:sldId id="328" r:id="rId30"/>
    <p:sldId id="329" r:id="rId31"/>
    <p:sldId id="348" r:id="rId32"/>
    <p:sldId id="356" r:id="rId33"/>
    <p:sldId id="383" r:id="rId34"/>
    <p:sldId id="367" r:id="rId35"/>
    <p:sldId id="361" r:id="rId36"/>
    <p:sldId id="363" r:id="rId37"/>
    <p:sldId id="360" r:id="rId38"/>
    <p:sldId id="366" r:id="rId39"/>
    <p:sldId id="384" r:id="rId40"/>
    <p:sldId id="353" r:id="rId41"/>
    <p:sldId id="354" r:id="rId42"/>
    <p:sldId id="312" r:id="rId43"/>
    <p:sldId id="338" r:id="rId44"/>
    <p:sldId id="385" r:id="rId45"/>
    <p:sldId id="313" r:id="rId46"/>
    <p:sldId id="314" r:id="rId47"/>
    <p:sldId id="315" r:id="rId48"/>
    <p:sldId id="294" r:id="rId49"/>
    <p:sldId id="297" r:id="rId50"/>
    <p:sldId id="371" r:id="rId51"/>
    <p:sldId id="298" r:id="rId52"/>
    <p:sldId id="373" r:id="rId53"/>
    <p:sldId id="374" r:id="rId54"/>
    <p:sldId id="376" r:id="rId55"/>
    <p:sldId id="375" r:id="rId56"/>
    <p:sldId id="377" r:id="rId57"/>
    <p:sldId id="380" r:id="rId58"/>
    <p:sldId id="381" r:id="rId59"/>
    <p:sldId id="264"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898109-455F-BCB4-78F4-C203FBB0005D}" name="Frye, Barbara - OCFO-FMS, New Orleans, LA" initials="FL" userId="S::barbara.frye@usda.gov::7bfbb022-d634-4720-ab36-e7da609e5413" providerId="AD"/>
  <p188:author id="{F9903B9F-0C04-7C82-A314-27A5FF7DFADD}" name="Peters, Kourtney - OCFO-FMS, New Orleans, LA" initials="PKOFNOL" userId="S::kourtney.peters@usda.gov::5991cb82-c45c-4515-b937-8db88a1a2e4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907CE"/>
    <a:srgbClr val="00C0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6369C8-341C-493B-A9F0-147C9F25D3E9}" v="23" dt="2024-07-29T20:36:27.266"/>
    <p1510:client id="{1B15D721-87BE-B4A9-54A1-558189D0221C}" v="68" dt="2024-07-30T02:39:08.546"/>
    <p1510:client id="{84BA02DA-FBD2-0905-9DEE-306F7B578305}" v="21" dt="2024-07-29T14:33:45.993"/>
    <p1510:client id="{875F6B75-867E-46FE-8191-44F852F946E2}" v="1012" dt="2024-07-30T14:25:32.567"/>
    <p1510:client id="{A6F9D69B-ED71-45D5-3933-88E19CF4CD87}" v="11" dt="2024-07-29T15:54:28.589"/>
    <p1510:client id="{B1A16008-DC53-502E-C204-40EBB92716C8}" v="12" dt="2024-07-30T13:02:08.434"/>
    <p1510:client id="{CAD13E22-A2DB-D2C9-B2C4-F70FA9687C1A}" v="635" dt="2024-07-29T14:51:47.6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0" autoAdjust="0"/>
    <p:restoredTop sz="85535" autoAdjust="0"/>
  </p:normalViewPr>
  <p:slideViewPr>
    <p:cSldViewPr snapToGrid="0">
      <p:cViewPr varScale="1">
        <p:scale>
          <a:sx n="141" d="100"/>
          <a:sy n="141" d="100"/>
        </p:scale>
        <p:origin x="360" y="72"/>
      </p:cViewPr>
      <p:guideLst/>
    </p:cSldViewPr>
  </p:slideViewPr>
  <p:outlineViewPr>
    <p:cViewPr>
      <p:scale>
        <a:sx n="33" d="100"/>
        <a:sy n="33" d="100"/>
      </p:scale>
      <p:origin x="0" y="-85086"/>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notesMaster" Target="notesMasters/notes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microsoft.com/office/2018/10/relationships/authors" Targe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2436B5-4592-4836-9549-257F0DC08EE7}" type="datetimeFigureOut">
              <a:rPr lang="en-US" smtClean="0"/>
              <a:t>8/27/2024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56A438-CDA4-48A5-B2EE-AA3E04398BE5}" type="slidenum">
              <a:rPr lang="en-US" smtClean="0"/>
              <a:t>‹#›</a:t>
            </a:fld>
            <a:endParaRPr lang="en-US" dirty="0"/>
          </a:p>
        </p:txBody>
      </p:sp>
    </p:spTree>
    <p:extLst>
      <p:ext uri="{BB962C8B-B14F-4D97-AF65-F5344CB8AC3E}">
        <p14:creationId xmlns:p14="http://schemas.microsoft.com/office/powerpoint/2010/main" val="1794643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56A438-CDA4-48A5-B2EE-AA3E04398BE5}" type="slidenum">
              <a:rPr lang="en-US" smtClean="0"/>
              <a:t>1</a:t>
            </a:fld>
            <a:endParaRPr lang="en-US" dirty="0"/>
          </a:p>
        </p:txBody>
      </p:sp>
    </p:spTree>
    <p:extLst>
      <p:ext uri="{BB962C8B-B14F-4D97-AF65-F5344CB8AC3E}">
        <p14:creationId xmlns:p14="http://schemas.microsoft.com/office/powerpoint/2010/main" val="1521268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single sign-on credentials carry over to the Fiori launchpad</a:t>
            </a:r>
          </a:p>
        </p:txBody>
      </p:sp>
      <p:sp>
        <p:nvSpPr>
          <p:cNvPr id="4" name="Slide Number Placeholder 3"/>
          <p:cNvSpPr>
            <a:spLocks noGrp="1"/>
          </p:cNvSpPr>
          <p:nvPr>
            <p:ph type="sldNum" sz="quarter" idx="5"/>
          </p:nvPr>
        </p:nvSpPr>
        <p:spPr/>
        <p:txBody>
          <a:bodyPr/>
          <a:lstStyle/>
          <a:p>
            <a:fld id="{5956A438-CDA4-48A5-B2EE-AA3E04398BE5}" type="slidenum">
              <a:rPr lang="en-US" smtClean="0"/>
              <a:t>9</a:t>
            </a:fld>
            <a:endParaRPr lang="en-US" dirty="0"/>
          </a:p>
        </p:txBody>
      </p:sp>
    </p:spTree>
    <p:extLst>
      <p:ext uri="{BB962C8B-B14F-4D97-AF65-F5344CB8AC3E}">
        <p14:creationId xmlns:p14="http://schemas.microsoft.com/office/powerpoint/2010/main" val="1542125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Documentation provided in the Find Help section is the generic SAP material and does not contain any USDA-specific information. Upcoming slides will show you where to access the USDA-specific information.</a:t>
            </a:r>
            <a:endParaRPr lang="en-US" dirty="0">
              <a:cs typeface="Calibri"/>
            </a:endParaRPr>
          </a:p>
        </p:txBody>
      </p:sp>
      <p:sp>
        <p:nvSpPr>
          <p:cNvPr id="4" name="Slide Number Placeholder 3"/>
          <p:cNvSpPr>
            <a:spLocks noGrp="1"/>
          </p:cNvSpPr>
          <p:nvPr>
            <p:ph type="sldNum" sz="quarter" idx="5"/>
          </p:nvPr>
        </p:nvSpPr>
        <p:spPr/>
        <p:txBody>
          <a:bodyPr/>
          <a:lstStyle/>
          <a:p>
            <a:fld id="{5956A438-CDA4-48A5-B2EE-AA3E04398BE5}" type="slidenum">
              <a:rPr lang="en-US" smtClean="0"/>
              <a:t>17</a:t>
            </a:fld>
            <a:endParaRPr lang="en-US" dirty="0"/>
          </a:p>
        </p:txBody>
      </p:sp>
    </p:spTree>
    <p:extLst>
      <p:ext uri="{BB962C8B-B14F-4D97-AF65-F5344CB8AC3E}">
        <p14:creationId xmlns:p14="http://schemas.microsoft.com/office/powerpoint/2010/main" val="1851764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Important tasks or requests requiring actions based on role and specific S4 applications, such as Workflow Items</a:t>
            </a:r>
          </a:p>
          <a:p>
            <a:endParaRPr lang="en-US" dirty="0"/>
          </a:p>
        </p:txBody>
      </p:sp>
      <p:sp>
        <p:nvSpPr>
          <p:cNvPr id="4" name="Slide Number Placeholder 3"/>
          <p:cNvSpPr>
            <a:spLocks noGrp="1"/>
          </p:cNvSpPr>
          <p:nvPr>
            <p:ph type="sldNum" sz="quarter" idx="5"/>
          </p:nvPr>
        </p:nvSpPr>
        <p:spPr/>
        <p:txBody>
          <a:bodyPr/>
          <a:lstStyle/>
          <a:p>
            <a:fld id="{5956A438-CDA4-48A5-B2EE-AA3E04398BE5}" type="slidenum">
              <a:rPr lang="en-US" smtClean="0"/>
              <a:t>21</a:t>
            </a:fld>
            <a:endParaRPr lang="en-US" dirty="0"/>
          </a:p>
        </p:txBody>
      </p:sp>
    </p:spTree>
    <p:extLst>
      <p:ext uri="{BB962C8B-B14F-4D97-AF65-F5344CB8AC3E}">
        <p14:creationId xmlns:p14="http://schemas.microsoft.com/office/powerpoint/2010/main" val="3663052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test</a:t>
            </a:r>
          </a:p>
        </p:txBody>
      </p:sp>
      <p:sp>
        <p:nvSpPr>
          <p:cNvPr id="4" name="Slide Number Placeholder 3"/>
          <p:cNvSpPr>
            <a:spLocks noGrp="1"/>
          </p:cNvSpPr>
          <p:nvPr>
            <p:ph type="sldNum" sz="quarter" idx="5"/>
          </p:nvPr>
        </p:nvSpPr>
        <p:spPr/>
        <p:txBody>
          <a:bodyPr/>
          <a:lstStyle/>
          <a:p>
            <a:fld id="{5956A438-CDA4-48A5-B2EE-AA3E04398BE5}" type="slidenum">
              <a:rPr lang="en-US" smtClean="0"/>
              <a:t>38</a:t>
            </a:fld>
            <a:endParaRPr lang="en-US" dirty="0"/>
          </a:p>
        </p:txBody>
      </p:sp>
    </p:spTree>
    <p:extLst>
      <p:ext uri="{BB962C8B-B14F-4D97-AF65-F5344CB8AC3E}">
        <p14:creationId xmlns:p14="http://schemas.microsoft.com/office/powerpoint/2010/main" val="1144359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56A438-CDA4-48A5-B2EE-AA3E04398BE5}" type="slidenum">
              <a:rPr lang="en-US" smtClean="0"/>
              <a:t>45</a:t>
            </a:fld>
            <a:endParaRPr lang="en-US" dirty="0"/>
          </a:p>
        </p:txBody>
      </p:sp>
    </p:spTree>
    <p:extLst>
      <p:ext uri="{BB962C8B-B14F-4D97-AF65-F5344CB8AC3E}">
        <p14:creationId xmlns:p14="http://schemas.microsoft.com/office/powerpoint/2010/main" val="491975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0B286-D353-403D-8BA9-85BDE5F12F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E9CC64-0CDC-439F-A7D7-E51E7CA453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667599-9504-44E7-9A6F-D659B1128C18}"/>
              </a:ext>
            </a:extLst>
          </p:cNvPr>
          <p:cNvSpPr>
            <a:spLocks noGrp="1"/>
          </p:cNvSpPr>
          <p:nvPr>
            <p:ph type="dt" sz="half" idx="10"/>
          </p:nvPr>
        </p:nvSpPr>
        <p:spPr/>
        <p:txBody>
          <a:bodyPr/>
          <a:lstStyle/>
          <a:p>
            <a:fld id="{97221682-F8FD-4983-93C1-3FF5292DE4B0}" type="datetime1">
              <a:rPr lang="en-US" smtClean="0"/>
              <a:t>8/27/2024</a:t>
            </a:fld>
            <a:endParaRPr lang="en-US" dirty="0"/>
          </a:p>
        </p:txBody>
      </p:sp>
      <p:sp>
        <p:nvSpPr>
          <p:cNvPr id="5" name="Footer Placeholder 4">
            <a:extLst>
              <a:ext uri="{FF2B5EF4-FFF2-40B4-BE49-F238E27FC236}">
                <a16:creationId xmlns:a16="http://schemas.microsoft.com/office/drawing/2014/main" id="{657BE136-EC31-4720-9F63-4AC42B53FA5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62EE71A-D3CF-4E81-BDB2-37DFB6FF569B}"/>
              </a:ext>
            </a:extLst>
          </p:cNvPr>
          <p:cNvSpPr>
            <a:spLocks noGrp="1"/>
          </p:cNvSpPr>
          <p:nvPr>
            <p:ph type="sldNum" sz="quarter" idx="12"/>
          </p:nvPr>
        </p:nvSpPr>
        <p:spPr/>
        <p:txBody>
          <a:bodyPr/>
          <a:lstStyle/>
          <a:p>
            <a:fld id="{D74DC2E0-E28C-44A5-89B3-2B91385C7BB1}" type="slidenum">
              <a:rPr lang="en-US" smtClean="0"/>
              <a:t>‹#›</a:t>
            </a:fld>
            <a:endParaRPr lang="en-US" dirty="0"/>
          </a:p>
        </p:txBody>
      </p:sp>
    </p:spTree>
    <p:extLst>
      <p:ext uri="{BB962C8B-B14F-4D97-AF65-F5344CB8AC3E}">
        <p14:creationId xmlns:p14="http://schemas.microsoft.com/office/powerpoint/2010/main" val="2502885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D8623-6925-4F9E-AB71-AEFB03A11A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86251A-37BF-4402-9EB8-F15BAA81CB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833C42-8829-40BC-BEE3-00D3C1FD0899}"/>
              </a:ext>
            </a:extLst>
          </p:cNvPr>
          <p:cNvSpPr>
            <a:spLocks noGrp="1"/>
          </p:cNvSpPr>
          <p:nvPr>
            <p:ph type="dt" sz="half" idx="10"/>
          </p:nvPr>
        </p:nvSpPr>
        <p:spPr/>
        <p:txBody>
          <a:bodyPr/>
          <a:lstStyle/>
          <a:p>
            <a:fld id="{C2F663C2-901F-4348-8D98-4A137BC5F427}" type="datetime1">
              <a:rPr lang="en-US" smtClean="0"/>
              <a:t>8/27/2024</a:t>
            </a:fld>
            <a:endParaRPr lang="en-US" dirty="0"/>
          </a:p>
        </p:txBody>
      </p:sp>
      <p:sp>
        <p:nvSpPr>
          <p:cNvPr id="5" name="Footer Placeholder 4">
            <a:extLst>
              <a:ext uri="{FF2B5EF4-FFF2-40B4-BE49-F238E27FC236}">
                <a16:creationId xmlns:a16="http://schemas.microsoft.com/office/drawing/2014/main" id="{2222E71E-5B6D-4A1F-9950-283372A10D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EDACAB4-5EF4-4372-99A8-3B6F3D4E6290}"/>
              </a:ext>
            </a:extLst>
          </p:cNvPr>
          <p:cNvSpPr>
            <a:spLocks noGrp="1"/>
          </p:cNvSpPr>
          <p:nvPr>
            <p:ph type="sldNum" sz="quarter" idx="12"/>
          </p:nvPr>
        </p:nvSpPr>
        <p:spPr/>
        <p:txBody>
          <a:bodyPr/>
          <a:lstStyle/>
          <a:p>
            <a:fld id="{D74DC2E0-E28C-44A5-89B3-2B91385C7BB1}" type="slidenum">
              <a:rPr lang="en-US" smtClean="0"/>
              <a:t>‹#›</a:t>
            </a:fld>
            <a:endParaRPr lang="en-US" dirty="0"/>
          </a:p>
        </p:txBody>
      </p:sp>
    </p:spTree>
    <p:extLst>
      <p:ext uri="{BB962C8B-B14F-4D97-AF65-F5344CB8AC3E}">
        <p14:creationId xmlns:p14="http://schemas.microsoft.com/office/powerpoint/2010/main" val="3244286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7FF1D6-BB9A-471E-A117-D6F93C8531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CD33A76-F6C2-45A7-AE19-60D8DDB510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B07F8F-B474-4ECE-BCE7-1E612752DB60}"/>
              </a:ext>
            </a:extLst>
          </p:cNvPr>
          <p:cNvSpPr>
            <a:spLocks noGrp="1"/>
          </p:cNvSpPr>
          <p:nvPr>
            <p:ph type="dt" sz="half" idx="10"/>
          </p:nvPr>
        </p:nvSpPr>
        <p:spPr/>
        <p:txBody>
          <a:bodyPr/>
          <a:lstStyle/>
          <a:p>
            <a:fld id="{3E58398E-A066-42CE-A400-B9092F1209F8}" type="datetime1">
              <a:rPr lang="en-US" smtClean="0"/>
              <a:t>8/27/2024</a:t>
            </a:fld>
            <a:endParaRPr lang="en-US" dirty="0"/>
          </a:p>
        </p:txBody>
      </p:sp>
      <p:sp>
        <p:nvSpPr>
          <p:cNvPr id="5" name="Footer Placeholder 4">
            <a:extLst>
              <a:ext uri="{FF2B5EF4-FFF2-40B4-BE49-F238E27FC236}">
                <a16:creationId xmlns:a16="http://schemas.microsoft.com/office/drawing/2014/main" id="{E9250CE5-B54C-43FB-A9EE-669D60C9BED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ACCE33-A8F0-4B98-B1B4-08EE6852523C}"/>
              </a:ext>
            </a:extLst>
          </p:cNvPr>
          <p:cNvSpPr>
            <a:spLocks noGrp="1"/>
          </p:cNvSpPr>
          <p:nvPr>
            <p:ph type="sldNum" sz="quarter" idx="12"/>
          </p:nvPr>
        </p:nvSpPr>
        <p:spPr/>
        <p:txBody>
          <a:bodyPr/>
          <a:lstStyle/>
          <a:p>
            <a:fld id="{D74DC2E0-E28C-44A5-89B3-2B91385C7BB1}" type="slidenum">
              <a:rPr lang="en-US" smtClean="0"/>
              <a:t>‹#›</a:t>
            </a:fld>
            <a:endParaRPr lang="en-US" dirty="0"/>
          </a:p>
        </p:txBody>
      </p:sp>
    </p:spTree>
    <p:extLst>
      <p:ext uri="{BB962C8B-B14F-4D97-AF65-F5344CB8AC3E}">
        <p14:creationId xmlns:p14="http://schemas.microsoft.com/office/powerpoint/2010/main" val="510929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0B286-D353-403D-8BA9-85BDE5F12F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E9CC64-0CDC-439F-A7D7-E51E7CA453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667599-9504-44E7-9A6F-D659B1128C18}"/>
              </a:ext>
            </a:extLst>
          </p:cNvPr>
          <p:cNvSpPr>
            <a:spLocks noGrp="1"/>
          </p:cNvSpPr>
          <p:nvPr>
            <p:ph type="dt" sz="half" idx="10"/>
          </p:nvPr>
        </p:nvSpPr>
        <p:spPr/>
        <p:txBody>
          <a:bodyPr/>
          <a:lstStyle/>
          <a:p>
            <a:fld id="{97221682-F8FD-4983-93C1-3FF5292DE4B0}" type="datetime1">
              <a:rPr lang="en-US" smtClean="0"/>
              <a:t>8/27/2024</a:t>
            </a:fld>
            <a:endParaRPr lang="en-US" dirty="0"/>
          </a:p>
        </p:txBody>
      </p:sp>
      <p:sp>
        <p:nvSpPr>
          <p:cNvPr id="5" name="Footer Placeholder 4">
            <a:extLst>
              <a:ext uri="{FF2B5EF4-FFF2-40B4-BE49-F238E27FC236}">
                <a16:creationId xmlns:a16="http://schemas.microsoft.com/office/drawing/2014/main" id="{657BE136-EC31-4720-9F63-4AC42B53FA5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62EE71A-D3CF-4E81-BDB2-37DFB6FF569B}"/>
              </a:ext>
            </a:extLst>
          </p:cNvPr>
          <p:cNvSpPr>
            <a:spLocks noGrp="1"/>
          </p:cNvSpPr>
          <p:nvPr>
            <p:ph type="sldNum" sz="quarter" idx="12"/>
          </p:nvPr>
        </p:nvSpPr>
        <p:spPr/>
        <p:txBody>
          <a:bodyPr/>
          <a:lstStyle/>
          <a:p>
            <a:fld id="{D74DC2E0-E28C-44A5-89B3-2B91385C7BB1}" type="slidenum">
              <a:rPr lang="en-US" smtClean="0"/>
              <a:t>‹#›</a:t>
            </a:fld>
            <a:endParaRPr lang="en-US" dirty="0"/>
          </a:p>
        </p:txBody>
      </p:sp>
    </p:spTree>
    <p:extLst>
      <p:ext uri="{BB962C8B-B14F-4D97-AF65-F5344CB8AC3E}">
        <p14:creationId xmlns:p14="http://schemas.microsoft.com/office/powerpoint/2010/main" val="3015920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2A1A3-465C-42D4-B13E-8BB298ED4071}"/>
              </a:ext>
            </a:extLst>
          </p:cNvPr>
          <p:cNvSpPr>
            <a:spLocks noGrp="1"/>
          </p:cNvSpPr>
          <p:nvPr>
            <p:ph type="title"/>
          </p:nvPr>
        </p:nvSpPr>
        <p:spPr>
          <a:xfrm>
            <a:off x="1243504" y="224366"/>
            <a:ext cx="10228234" cy="913342"/>
          </a:xfrm>
        </p:spPr>
        <p:txBody>
          <a:bodyPr/>
          <a:lstStyle>
            <a:lvl1pPr>
              <a:defRPr u="none"/>
            </a:lvl1pPr>
          </a:lstStyle>
          <a:p>
            <a:r>
              <a:rPr lang="en-US"/>
              <a:t>Click to edit Master title style</a:t>
            </a:r>
          </a:p>
        </p:txBody>
      </p:sp>
      <p:sp>
        <p:nvSpPr>
          <p:cNvPr id="3" name="Content Placeholder 2">
            <a:extLst>
              <a:ext uri="{FF2B5EF4-FFF2-40B4-BE49-F238E27FC236}">
                <a16:creationId xmlns:a16="http://schemas.microsoft.com/office/drawing/2014/main" id="{77145539-23EB-4E15-9D51-6EDB4D78E6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7D82C6-030C-4224-B250-AED365290082}"/>
              </a:ext>
            </a:extLst>
          </p:cNvPr>
          <p:cNvSpPr>
            <a:spLocks noGrp="1"/>
          </p:cNvSpPr>
          <p:nvPr>
            <p:ph type="dt" sz="half" idx="10"/>
          </p:nvPr>
        </p:nvSpPr>
        <p:spPr/>
        <p:txBody>
          <a:bodyPr/>
          <a:lstStyle/>
          <a:p>
            <a:fld id="{6EB74A25-9F27-46B6-82FB-A5E6B9C65663}" type="datetime1">
              <a:rPr lang="en-US" smtClean="0"/>
              <a:t>8/27/2024</a:t>
            </a:fld>
            <a:endParaRPr lang="en-US" dirty="0"/>
          </a:p>
        </p:txBody>
      </p:sp>
      <p:sp>
        <p:nvSpPr>
          <p:cNvPr id="5" name="Footer Placeholder 4">
            <a:extLst>
              <a:ext uri="{FF2B5EF4-FFF2-40B4-BE49-F238E27FC236}">
                <a16:creationId xmlns:a16="http://schemas.microsoft.com/office/drawing/2014/main" id="{FDB9DF8F-5D48-4EA4-A0F8-CA1E5043384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2866EC9-9458-4263-A1B8-7EA789F464FB}"/>
              </a:ext>
            </a:extLst>
          </p:cNvPr>
          <p:cNvSpPr>
            <a:spLocks noGrp="1"/>
          </p:cNvSpPr>
          <p:nvPr>
            <p:ph type="sldNum" sz="quarter" idx="12"/>
          </p:nvPr>
        </p:nvSpPr>
        <p:spPr/>
        <p:txBody>
          <a:bodyPr/>
          <a:lstStyle/>
          <a:p>
            <a:fld id="{D74DC2E0-E28C-44A5-89B3-2B91385C7BB1}" type="slidenum">
              <a:rPr lang="en-US" smtClean="0"/>
              <a:t>‹#›</a:t>
            </a:fld>
            <a:endParaRPr lang="en-US" dirty="0"/>
          </a:p>
        </p:txBody>
      </p:sp>
      <p:cxnSp>
        <p:nvCxnSpPr>
          <p:cNvPr id="8" name="Straight Connector 7">
            <a:extLst>
              <a:ext uri="{FF2B5EF4-FFF2-40B4-BE49-F238E27FC236}">
                <a16:creationId xmlns:a16="http://schemas.microsoft.com/office/drawing/2014/main" id="{F02B2E03-D5A5-C7AB-9CF6-45B787B2BBFE}"/>
              </a:ext>
            </a:extLst>
          </p:cNvPr>
          <p:cNvCxnSpPr/>
          <p:nvPr userDrawn="1"/>
        </p:nvCxnSpPr>
        <p:spPr>
          <a:xfrm>
            <a:off x="1243504" y="1197094"/>
            <a:ext cx="1022823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7195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BBD63-46EC-4587-97A9-931EA362CD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570C4B-4951-4FF7-9D50-304ECA3502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748C49-9FA7-488B-A4DA-4E8BC770BFAA}"/>
              </a:ext>
            </a:extLst>
          </p:cNvPr>
          <p:cNvSpPr>
            <a:spLocks noGrp="1"/>
          </p:cNvSpPr>
          <p:nvPr>
            <p:ph type="dt" sz="half" idx="10"/>
          </p:nvPr>
        </p:nvSpPr>
        <p:spPr/>
        <p:txBody>
          <a:bodyPr/>
          <a:lstStyle/>
          <a:p>
            <a:fld id="{D093BD3C-F968-4A2B-967A-868E2E855A7D}" type="datetime1">
              <a:rPr lang="en-US" smtClean="0"/>
              <a:t>8/27/2024</a:t>
            </a:fld>
            <a:endParaRPr lang="en-US" dirty="0"/>
          </a:p>
        </p:txBody>
      </p:sp>
      <p:sp>
        <p:nvSpPr>
          <p:cNvPr id="5" name="Footer Placeholder 4">
            <a:extLst>
              <a:ext uri="{FF2B5EF4-FFF2-40B4-BE49-F238E27FC236}">
                <a16:creationId xmlns:a16="http://schemas.microsoft.com/office/drawing/2014/main" id="{40B20545-985A-4D6C-99D7-77D10155612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556850C-579A-49C3-99BD-F71212FBD467}"/>
              </a:ext>
            </a:extLst>
          </p:cNvPr>
          <p:cNvSpPr>
            <a:spLocks noGrp="1"/>
          </p:cNvSpPr>
          <p:nvPr>
            <p:ph type="sldNum" sz="quarter" idx="12"/>
          </p:nvPr>
        </p:nvSpPr>
        <p:spPr/>
        <p:txBody>
          <a:bodyPr/>
          <a:lstStyle/>
          <a:p>
            <a:fld id="{D74DC2E0-E28C-44A5-89B3-2B91385C7BB1}" type="slidenum">
              <a:rPr lang="en-US" smtClean="0"/>
              <a:t>‹#›</a:t>
            </a:fld>
            <a:endParaRPr lang="en-US" dirty="0"/>
          </a:p>
        </p:txBody>
      </p:sp>
    </p:spTree>
    <p:extLst>
      <p:ext uri="{BB962C8B-B14F-4D97-AF65-F5344CB8AC3E}">
        <p14:creationId xmlns:p14="http://schemas.microsoft.com/office/powerpoint/2010/main" val="680926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D952A-7526-4EB4-BD69-205D09EBAB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0B570F-61B4-4FC2-B326-8A4D69367E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D1E9DF-EB37-4D6B-ABA4-576B2590D1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4B6079-97A1-4A8C-A0C4-AA1EDC94C283}"/>
              </a:ext>
            </a:extLst>
          </p:cNvPr>
          <p:cNvSpPr>
            <a:spLocks noGrp="1"/>
          </p:cNvSpPr>
          <p:nvPr>
            <p:ph type="dt" sz="half" idx="10"/>
          </p:nvPr>
        </p:nvSpPr>
        <p:spPr/>
        <p:txBody>
          <a:bodyPr/>
          <a:lstStyle/>
          <a:p>
            <a:fld id="{B2FF3F3E-8D52-4B58-888B-70116D499E4D}" type="datetime1">
              <a:rPr lang="en-US" smtClean="0"/>
              <a:t>8/27/2024</a:t>
            </a:fld>
            <a:endParaRPr lang="en-US" dirty="0"/>
          </a:p>
        </p:txBody>
      </p:sp>
      <p:sp>
        <p:nvSpPr>
          <p:cNvPr id="6" name="Footer Placeholder 5">
            <a:extLst>
              <a:ext uri="{FF2B5EF4-FFF2-40B4-BE49-F238E27FC236}">
                <a16:creationId xmlns:a16="http://schemas.microsoft.com/office/drawing/2014/main" id="{62AEF456-1DBF-4B18-93CC-D2954E78A80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B86BE3D-B33D-485E-B102-9EF416F182CD}"/>
              </a:ext>
            </a:extLst>
          </p:cNvPr>
          <p:cNvSpPr>
            <a:spLocks noGrp="1"/>
          </p:cNvSpPr>
          <p:nvPr>
            <p:ph type="sldNum" sz="quarter" idx="12"/>
          </p:nvPr>
        </p:nvSpPr>
        <p:spPr/>
        <p:txBody>
          <a:bodyPr/>
          <a:lstStyle/>
          <a:p>
            <a:fld id="{D74DC2E0-E28C-44A5-89B3-2B91385C7BB1}" type="slidenum">
              <a:rPr lang="en-US" smtClean="0"/>
              <a:t>‹#›</a:t>
            </a:fld>
            <a:endParaRPr lang="en-US" dirty="0"/>
          </a:p>
        </p:txBody>
      </p:sp>
    </p:spTree>
    <p:extLst>
      <p:ext uri="{BB962C8B-B14F-4D97-AF65-F5344CB8AC3E}">
        <p14:creationId xmlns:p14="http://schemas.microsoft.com/office/powerpoint/2010/main" val="1477334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DA839-D16C-408C-B17F-C5EEFC8E9E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4A83DA-C156-4882-BAA8-72913D4751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B6C1E7-4067-4FCC-ADDD-9A0D91FFCA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1BD14F-48AC-4A90-AC71-A139F5AAFC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D8243A-412D-4A29-AA1B-E7243C48E5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17E0C5-6924-4788-BDE6-7531F047E0D9}"/>
              </a:ext>
            </a:extLst>
          </p:cNvPr>
          <p:cNvSpPr>
            <a:spLocks noGrp="1"/>
          </p:cNvSpPr>
          <p:nvPr>
            <p:ph type="dt" sz="half" idx="10"/>
          </p:nvPr>
        </p:nvSpPr>
        <p:spPr/>
        <p:txBody>
          <a:bodyPr/>
          <a:lstStyle/>
          <a:p>
            <a:fld id="{BAF05536-232D-40A2-9BD9-B0B5CB1B24AD}" type="datetime1">
              <a:rPr lang="en-US" smtClean="0"/>
              <a:t>8/27/2024</a:t>
            </a:fld>
            <a:endParaRPr lang="en-US" dirty="0"/>
          </a:p>
        </p:txBody>
      </p:sp>
      <p:sp>
        <p:nvSpPr>
          <p:cNvPr id="8" name="Footer Placeholder 7">
            <a:extLst>
              <a:ext uri="{FF2B5EF4-FFF2-40B4-BE49-F238E27FC236}">
                <a16:creationId xmlns:a16="http://schemas.microsoft.com/office/drawing/2014/main" id="{83CA2B5B-EE72-4BC4-B792-0786643E9FE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91C064D-829B-4E31-B05E-7CAD7999AAF8}"/>
              </a:ext>
            </a:extLst>
          </p:cNvPr>
          <p:cNvSpPr>
            <a:spLocks noGrp="1"/>
          </p:cNvSpPr>
          <p:nvPr>
            <p:ph type="sldNum" sz="quarter" idx="12"/>
          </p:nvPr>
        </p:nvSpPr>
        <p:spPr/>
        <p:txBody>
          <a:bodyPr/>
          <a:lstStyle/>
          <a:p>
            <a:fld id="{D74DC2E0-E28C-44A5-89B3-2B91385C7BB1}" type="slidenum">
              <a:rPr lang="en-US" smtClean="0"/>
              <a:t>‹#›</a:t>
            </a:fld>
            <a:endParaRPr lang="en-US" dirty="0"/>
          </a:p>
        </p:txBody>
      </p:sp>
    </p:spTree>
    <p:extLst>
      <p:ext uri="{BB962C8B-B14F-4D97-AF65-F5344CB8AC3E}">
        <p14:creationId xmlns:p14="http://schemas.microsoft.com/office/powerpoint/2010/main" val="3695070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2CB86-C5C4-428F-A431-BA6A4E69C8CB}"/>
              </a:ext>
            </a:extLst>
          </p:cNvPr>
          <p:cNvSpPr>
            <a:spLocks noGrp="1"/>
          </p:cNvSpPr>
          <p:nvPr>
            <p:ph type="title"/>
          </p:nvPr>
        </p:nvSpPr>
        <p:spPr>
          <a:xfrm>
            <a:off x="1990725" y="365125"/>
            <a:ext cx="9048750" cy="1325563"/>
          </a:xfrm>
        </p:spPr>
        <p:txBody>
          <a:bodyPr/>
          <a:lstStyle>
            <a:lvl1pPr>
              <a:defRPr b="1" u="sng"/>
            </a:lvl1pPr>
          </a:lstStyle>
          <a:p>
            <a:r>
              <a:rPr lang="en-US"/>
              <a:t>Click to edit Master title style</a:t>
            </a:r>
          </a:p>
        </p:txBody>
      </p:sp>
      <p:sp>
        <p:nvSpPr>
          <p:cNvPr id="3" name="Date Placeholder 2">
            <a:extLst>
              <a:ext uri="{FF2B5EF4-FFF2-40B4-BE49-F238E27FC236}">
                <a16:creationId xmlns:a16="http://schemas.microsoft.com/office/drawing/2014/main" id="{D415FAC4-AA69-4B10-B06A-5E80A2F95C05}"/>
              </a:ext>
            </a:extLst>
          </p:cNvPr>
          <p:cNvSpPr>
            <a:spLocks noGrp="1"/>
          </p:cNvSpPr>
          <p:nvPr>
            <p:ph type="dt" sz="half" idx="10"/>
          </p:nvPr>
        </p:nvSpPr>
        <p:spPr/>
        <p:txBody>
          <a:bodyPr/>
          <a:lstStyle/>
          <a:p>
            <a:fld id="{82149BD8-A6FB-46A1-AB27-AB6256193784}" type="datetime1">
              <a:rPr lang="en-US" smtClean="0"/>
              <a:t>8/27/2024</a:t>
            </a:fld>
            <a:endParaRPr lang="en-US" dirty="0"/>
          </a:p>
        </p:txBody>
      </p:sp>
      <p:sp>
        <p:nvSpPr>
          <p:cNvPr id="4" name="Footer Placeholder 3">
            <a:extLst>
              <a:ext uri="{FF2B5EF4-FFF2-40B4-BE49-F238E27FC236}">
                <a16:creationId xmlns:a16="http://schemas.microsoft.com/office/drawing/2014/main" id="{894CCC1E-3754-4773-B7CB-4DDB70DFE72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10AED67-F5F6-4722-A845-2A9D143806AE}"/>
              </a:ext>
            </a:extLst>
          </p:cNvPr>
          <p:cNvSpPr>
            <a:spLocks noGrp="1"/>
          </p:cNvSpPr>
          <p:nvPr>
            <p:ph type="sldNum" sz="quarter" idx="12"/>
          </p:nvPr>
        </p:nvSpPr>
        <p:spPr/>
        <p:txBody>
          <a:bodyPr/>
          <a:lstStyle/>
          <a:p>
            <a:fld id="{D74DC2E0-E28C-44A5-89B3-2B91385C7BB1}" type="slidenum">
              <a:rPr lang="en-US" smtClean="0"/>
              <a:t>‹#›</a:t>
            </a:fld>
            <a:endParaRPr lang="en-US" dirty="0"/>
          </a:p>
        </p:txBody>
      </p:sp>
    </p:spTree>
    <p:extLst>
      <p:ext uri="{BB962C8B-B14F-4D97-AF65-F5344CB8AC3E}">
        <p14:creationId xmlns:p14="http://schemas.microsoft.com/office/powerpoint/2010/main" val="905825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FA7D45-B251-4902-B265-5D614E486F6D}"/>
              </a:ext>
            </a:extLst>
          </p:cNvPr>
          <p:cNvSpPr>
            <a:spLocks noGrp="1"/>
          </p:cNvSpPr>
          <p:nvPr>
            <p:ph type="dt" sz="half" idx="10"/>
          </p:nvPr>
        </p:nvSpPr>
        <p:spPr/>
        <p:txBody>
          <a:bodyPr/>
          <a:lstStyle/>
          <a:p>
            <a:fld id="{00F8C4A6-69B5-43B7-AB3F-7178C229FAE0}" type="datetime1">
              <a:rPr lang="en-US" smtClean="0"/>
              <a:t>8/27/2024</a:t>
            </a:fld>
            <a:endParaRPr lang="en-US" dirty="0"/>
          </a:p>
        </p:txBody>
      </p:sp>
      <p:sp>
        <p:nvSpPr>
          <p:cNvPr id="3" name="Footer Placeholder 2">
            <a:extLst>
              <a:ext uri="{FF2B5EF4-FFF2-40B4-BE49-F238E27FC236}">
                <a16:creationId xmlns:a16="http://schemas.microsoft.com/office/drawing/2014/main" id="{BDC1E2A7-079A-4B64-A1F1-9FD2E25A51F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EED6008-CB78-4281-9C3B-1AEABBDC855A}"/>
              </a:ext>
            </a:extLst>
          </p:cNvPr>
          <p:cNvSpPr>
            <a:spLocks noGrp="1"/>
          </p:cNvSpPr>
          <p:nvPr>
            <p:ph type="sldNum" sz="quarter" idx="12"/>
          </p:nvPr>
        </p:nvSpPr>
        <p:spPr/>
        <p:txBody>
          <a:bodyPr/>
          <a:lstStyle/>
          <a:p>
            <a:fld id="{D74DC2E0-E28C-44A5-89B3-2B91385C7BB1}" type="slidenum">
              <a:rPr lang="en-US" smtClean="0"/>
              <a:t>‹#›</a:t>
            </a:fld>
            <a:endParaRPr lang="en-US" dirty="0"/>
          </a:p>
        </p:txBody>
      </p:sp>
    </p:spTree>
    <p:extLst>
      <p:ext uri="{BB962C8B-B14F-4D97-AF65-F5344CB8AC3E}">
        <p14:creationId xmlns:p14="http://schemas.microsoft.com/office/powerpoint/2010/main" val="10762380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69D84-307F-4CA9-9254-79DF2D5292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CC80ED-E19D-4D11-B185-8100D8158C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457C94-4A1E-4596-ADA4-6B7034AEDC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B48C2C-12CE-4998-99C9-535359DD428F}"/>
              </a:ext>
            </a:extLst>
          </p:cNvPr>
          <p:cNvSpPr>
            <a:spLocks noGrp="1"/>
          </p:cNvSpPr>
          <p:nvPr>
            <p:ph type="dt" sz="half" idx="10"/>
          </p:nvPr>
        </p:nvSpPr>
        <p:spPr/>
        <p:txBody>
          <a:bodyPr/>
          <a:lstStyle/>
          <a:p>
            <a:fld id="{87414BC0-A72B-4265-A222-206FC35EA606}" type="datetime1">
              <a:rPr lang="en-US" smtClean="0"/>
              <a:t>8/27/2024</a:t>
            </a:fld>
            <a:endParaRPr lang="en-US" dirty="0"/>
          </a:p>
        </p:txBody>
      </p:sp>
      <p:sp>
        <p:nvSpPr>
          <p:cNvPr id="6" name="Footer Placeholder 5">
            <a:extLst>
              <a:ext uri="{FF2B5EF4-FFF2-40B4-BE49-F238E27FC236}">
                <a16:creationId xmlns:a16="http://schemas.microsoft.com/office/drawing/2014/main" id="{64121F1B-A392-4124-9726-E268312BF7C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6E507F0-E20C-4B79-BA6E-FA6B3EB520F5}"/>
              </a:ext>
            </a:extLst>
          </p:cNvPr>
          <p:cNvSpPr>
            <a:spLocks noGrp="1"/>
          </p:cNvSpPr>
          <p:nvPr>
            <p:ph type="sldNum" sz="quarter" idx="12"/>
          </p:nvPr>
        </p:nvSpPr>
        <p:spPr/>
        <p:txBody>
          <a:bodyPr/>
          <a:lstStyle/>
          <a:p>
            <a:fld id="{D74DC2E0-E28C-44A5-89B3-2B91385C7BB1}" type="slidenum">
              <a:rPr lang="en-US" smtClean="0"/>
              <a:t>‹#›</a:t>
            </a:fld>
            <a:endParaRPr lang="en-US" dirty="0"/>
          </a:p>
        </p:txBody>
      </p:sp>
    </p:spTree>
    <p:extLst>
      <p:ext uri="{BB962C8B-B14F-4D97-AF65-F5344CB8AC3E}">
        <p14:creationId xmlns:p14="http://schemas.microsoft.com/office/powerpoint/2010/main" val="970657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2A1A3-465C-42D4-B13E-8BB298ED4071}"/>
              </a:ext>
            </a:extLst>
          </p:cNvPr>
          <p:cNvSpPr>
            <a:spLocks noGrp="1"/>
          </p:cNvSpPr>
          <p:nvPr>
            <p:ph type="title"/>
          </p:nvPr>
        </p:nvSpPr>
        <p:spPr>
          <a:xfrm>
            <a:off x="1235730" y="186146"/>
            <a:ext cx="8836622" cy="913342"/>
          </a:xfrm>
        </p:spPr>
        <p:txBody>
          <a:bodyPr/>
          <a:lstStyle>
            <a:lvl1pPr>
              <a:defRPr u="none"/>
            </a:lvl1pPr>
          </a:lstStyle>
          <a:p>
            <a:r>
              <a:rPr lang="en-US"/>
              <a:t>Click to edit Master title style</a:t>
            </a:r>
          </a:p>
        </p:txBody>
      </p:sp>
      <p:sp>
        <p:nvSpPr>
          <p:cNvPr id="3" name="Content Placeholder 2">
            <a:extLst>
              <a:ext uri="{FF2B5EF4-FFF2-40B4-BE49-F238E27FC236}">
                <a16:creationId xmlns:a16="http://schemas.microsoft.com/office/drawing/2014/main" id="{77145539-23EB-4E15-9D51-6EDB4D78E6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7D82C6-030C-4224-B250-AED365290082}"/>
              </a:ext>
            </a:extLst>
          </p:cNvPr>
          <p:cNvSpPr>
            <a:spLocks noGrp="1"/>
          </p:cNvSpPr>
          <p:nvPr>
            <p:ph type="dt" sz="half" idx="10"/>
          </p:nvPr>
        </p:nvSpPr>
        <p:spPr/>
        <p:txBody>
          <a:bodyPr/>
          <a:lstStyle/>
          <a:p>
            <a:fld id="{6EB74A25-9F27-46B6-82FB-A5E6B9C65663}" type="datetime1">
              <a:rPr lang="en-US" smtClean="0"/>
              <a:t>8/27/2024</a:t>
            </a:fld>
            <a:endParaRPr lang="en-US" dirty="0"/>
          </a:p>
        </p:txBody>
      </p:sp>
      <p:sp>
        <p:nvSpPr>
          <p:cNvPr id="5" name="Footer Placeholder 4">
            <a:extLst>
              <a:ext uri="{FF2B5EF4-FFF2-40B4-BE49-F238E27FC236}">
                <a16:creationId xmlns:a16="http://schemas.microsoft.com/office/drawing/2014/main" id="{FDB9DF8F-5D48-4EA4-A0F8-CA1E5043384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2866EC9-9458-4263-A1B8-7EA789F464FB}"/>
              </a:ext>
            </a:extLst>
          </p:cNvPr>
          <p:cNvSpPr>
            <a:spLocks noGrp="1"/>
          </p:cNvSpPr>
          <p:nvPr>
            <p:ph type="sldNum" sz="quarter" idx="12"/>
          </p:nvPr>
        </p:nvSpPr>
        <p:spPr/>
        <p:txBody>
          <a:bodyPr/>
          <a:lstStyle/>
          <a:p>
            <a:fld id="{D74DC2E0-E28C-44A5-89B3-2B91385C7BB1}" type="slidenum">
              <a:rPr lang="en-US" smtClean="0"/>
              <a:t>‹#›</a:t>
            </a:fld>
            <a:endParaRPr lang="en-US" dirty="0"/>
          </a:p>
        </p:txBody>
      </p:sp>
      <p:cxnSp>
        <p:nvCxnSpPr>
          <p:cNvPr id="8" name="Straight Connector 7">
            <a:extLst>
              <a:ext uri="{FF2B5EF4-FFF2-40B4-BE49-F238E27FC236}">
                <a16:creationId xmlns:a16="http://schemas.microsoft.com/office/drawing/2014/main" id="{F02B2E03-D5A5-C7AB-9CF6-45B787B2BBFE}"/>
              </a:ext>
            </a:extLst>
          </p:cNvPr>
          <p:cNvCxnSpPr>
            <a:cxnSpLocks/>
          </p:cNvCxnSpPr>
          <p:nvPr userDrawn="1"/>
        </p:nvCxnSpPr>
        <p:spPr>
          <a:xfrm flipV="1">
            <a:off x="1235730" y="957820"/>
            <a:ext cx="10741622" cy="1223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0098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30959-CD1E-4524-ACA4-BB5D1FB977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C6738A7-65AF-4E70-87DD-817CF72F20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8184384-D36D-4CED-9B01-733798F7C4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C0CB16-F195-4DD8-86EE-8072014A2AA3}"/>
              </a:ext>
            </a:extLst>
          </p:cNvPr>
          <p:cNvSpPr>
            <a:spLocks noGrp="1"/>
          </p:cNvSpPr>
          <p:nvPr>
            <p:ph type="dt" sz="half" idx="10"/>
          </p:nvPr>
        </p:nvSpPr>
        <p:spPr/>
        <p:txBody>
          <a:bodyPr/>
          <a:lstStyle/>
          <a:p>
            <a:fld id="{274D894D-3BB0-4475-BB7D-292297BC08FD}" type="datetime1">
              <a:rPr lang="en-US" smtClean="0"/>
              <a:t>8/27/2024</a:t>
            </a:fld>
            <a:endParaRPr lang="en-US" dirty="0"/>
          </a:p>
        </p:txBody>
      </p:sp>
      <p:sp>
        <p:nvSpPr>
          <p:cNvPr id="6" name="Footer Placeholder 5">
            <a:extLst>
              <a:ext uri="{FF2B5EF4-FFF2-40B4-BE49-F238E27FC236}">
                <a16:creationId xmlns:a16="http://schemas.microsoft.com/office/drawing/2014/main" id="{76057EE4-1878-4061-96D0-975F2C61073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9B45AC4-0EEA-4A09-BD83-DE8954844890}"/>
              </a:ext>
            </a:extLst>
          </p:cNvPr>
          <p:cNvSpPr>
            <a:spLocks noGrp="1"/>
          </p:cNvSpPr>
          <p:nvPr>
            <p:ph type="sldNum" sz="quarter" idx="12"/>
          </p:nvPr>
        </p:nvSpPr>
        <p:spPr/>
        <p:txBody>
          <a:bodyPr/>
          <a:lstStyle/>
          <a:p>
            <a:fld id="{D74DC2E0-E28C-44A5-89B3-2B91385C7BB1}" type="slidenum">
              <a:rPr lang="en-US" smtClean="0"/>
              <a:t>‹#›</a:t>
            </a:fld>
            <a:endParaRPr lang="en-US" dirty="0"/>
          </a:p>
        </p:txBody>
      </p:sp>
    </p:spTree>
    <p:extLst>
      <p:ext uri="{BB962C8B-B14F-4D97-AF65-F5344CB8AC3E}">
        <p14:creationId xmlns:p14="http://schemas.microsoft.com/office/powerpoint/2010/main" val="23471855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D8623-6925-4F9E-AB71-AEFB03A11A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86251A-37BF-4402-9EB8-F15BAA81CB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833C42-8829-40BC-BEE3-00D3C1FD0899}"/>
              </a:ext>
            </a:extLst>
          </p:cNvPr>
          <p:cNvSpPr>
            <a:spLocks noGrp="1"/>
          </p:cNvSpPr>
          <p:nvPr>
            <p:ph type="dt" sz="half" idx="10"/>
          </p:nvPr>
        </p:nvSpPr>
        <p:spPr/>
        <p:txBody>
          <a:bodyPr/>
          <a:lstStyle/>
          <a:p>
            <a:fld id="{C2F663C2-901F-4348-8D98-4A137BC5F427}" type="datetime1">
              <a:rPr lang="en-US" smtClean="0"/>
              <a:t>8/27/2024</a:t>
            </a:fld>
            <a:endParaRPr lang="en-US" dirty="0"/>
          </a:p>
        </p:txBody>
      </p:sp>
      <p:sp>
        <p:nvSpPr>
          <p:cNvPr id="5" name="Footer Placeholder 4">
            <a:extLst>
              <a:ext uri="{FF2B5EF4-FFF2-40B4-BE49-F238E27FC236}">
                <a16:creationId xmlns:a16="http://schemas.microsoft.com/office/drawing/2014/main" id="{2222E71E-5B6D-4A1F-9950-283372A10D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EDACAB4-5EF4-4372-99A8-3B6F3D4E6290}"/>
              </a:ext>
            </a:extLst>
          </p:cNvPr>
          <p:cNvSpPr>
            <a:spLocks noGrp="1"/>
          </p:cNvSpPr>
          <p:nvPr>
            <p:ph type="sldNum" sz="quarter" idx="12"/>
          </p:nvPr>
        </p:nvSpPr>
        <p:spPr/>
        <p:txBody>
          <a:bodyPr/>
          <a:lstStyle/>
          <a:p>
            <a:fld id="{D74DC2E0-E28C-44A5-89B3-2B91385C7BB1}" type="slidenum">
              <a:rPr lang="en-US" smtClean="0"/>
              <a:t>‹#›</a:t>
            </a:fld>
            <a:endParaRPr lang="en-US" dirty="0"/>
          </a:p>
        </p:txBody>
      </p:sp>
    </p:spTree>
    <p:extLst>
      <p:ext uri="{BB962C8B-B14F-4D97-AF65-F5344CB8AC3E}">
        <p14:creationId xmlns:p14="http://schemas.microsoft.com/office/powerpoint/2010/main" val="13220125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7FF1D6-BB9A-471E-A117-D6F93C8531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CD33A76-F6C2-45A7-AE19-60D8DDB510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B07F8F-B474-4ECE-BCE7-1E612752DB60}"/>
              </a:ext>
            </a:extLst>
          </p:cNvPr>
          <p:cNvSpPr>
            <a:spLocks noGrp="1"/>
          </p:cNvSpPr>
          <p:nvPr>
            <p:ph type="dt" sz="half" idx="10"/>
          </p:nvPr>
        </p:nvSpPr>
        <p:spPr/>
        <p:txBody>
          <a:bodyPr/>
          <a:lstStyle/>
          <a:p>
            <a:fld id="{3E58398E-A066-42CE-A400-B9092F1209F8}" type="datetime1">
              <a:rPr lang="en-US" smtClean="0"/>
              <a:t>8/27/2024</a:t>
            </a:fld>
            <a:endParaRPr lang="en-US" dirty="0"/>
          </a:p>
        </p:txBody>
      </p:sp>
      <p:sp>
        <p:nvSpPr>
          <p:cNvPr id="5" name="Footer Placeholder 4">
            <a:extLst>
              <a:ext uri="{FF2B5EF4-FFF2-40B4-BE49-F238E27FC236}">
                <a16:creationId xmlns:a16="http://schemas.microsoft.com/office/drawing/2014/main" id="{E9250CE5-B54C-43FB-A9EE-669D60C9BED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ACCE33-A8F0-4B98-B1B4-08EE6852523C}"/>
              </a:ext>
            </a:extLst>
          </p:cNvPr>
          <p:cNvSpPr>
            <a:spLocks noGrp="1"/>
          </p:cNvSpPr>
          <p:nvPr>
            <p:ph type="sldNum" sz="quarter" idx="12"/>
          </p:nvPr>
        </p:nvSpPr>
        <p:spPr/>
        <p:txBody>
          <a:bodyPr/>
          <a:lstStyle/>
          <a:p>
            <a:fld id="{D74DC2E0-E28C-44A5-89B3-2B91385C7BB1}" type="slidenum">
              <a:rPr lang="en-US" smtClean="0"/>
              <a:t>‹#›</a:t>
            </a:fld>
            <a:endParaRPr lang="en-US" dirty="0"/>
          </a:p>
        </p:txBody>
      </p:sp>
    </p:spTree>
    <p:extLst>
      <p:ext uri="{BB962C8B-B14F-4D97-AF65-F5344CB8AC3E}">
        <p14:creationId xmlns:p14="http://schemas.microsoft.com/office/powerpoint/2010/main" val="1656650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BBD63-46EC-4587-97A9-931EA362CD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570C4B-4951-4FF7-9D50-304ECA3502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748C49-9FA7-488B-A4DA-4E8BC770BFAA}"/>
              </a:ext>
            </a:extLst>
          </p:cNvPr>
          <p:cNvSpPr>
            <a:spLocks noGrp="1"/>
          </p:cNvSpPr>
          <p:nvPr>
            <p:ph type="dt" sz="half" idx="10"/>
          </p:nvPr>
        </p:nvSpPr>
        <p:spPr/>
        <p:txBody>
          <a:bodyPr/>
          <a:lstStyle/>
          <a:p>
            <a:fld id="{D093BD3C-F968-4A2B-967A-868E2E855A7D}" type="datetime1">
              <a:rPr lang="en-US" smtClean="0"/>
              <a:t>8/27/2024</a:t>
            </a:fld>
            <a:endParaRPr lang="en-US" dirty="0"/>
          </a:p>
        </p:txBody>
      </p:sp>
      <p:sp>
        <p:nvSpPr>
          <p:cNvPr id="5" name="Footer Placeholder 4">
            <a:extLst>
              <a:ext uri="{FF2B5EF4-FFF2-40B4-BE49-F238E27FC236}">
                <a16:creationId xmlns:a16="http://schemas.microsoft.com/office/drawing/2014/main" id="{40B20545-985A-4D6C-99D7-77D10155612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556850C-579A-49C3-99BD-F71212FBD467}"/>
              </a:ext>
            </a:extLst>
          </p:cNvPr>
          <p:cNvSpPr>
            <a:spLocks noGrp="1"/>
          </p:cNvSpPr>
          <p:nvPr>
            <p:ph type="sldNum" sz="quarter" idx="12"/>
          </p:nvPr>
        </p:nvSpPr>
        <p:spPr/>
        <p:txBody>
          <a:bodyPr/>
          <a:lstStyle/>
          <a:p>
            <a:fld id="{D74DC2E0-E28C-44A5-89B3-2B91385C7BB1}" type="slidenum">
              <a:rPr lang="en-US" smtClean="0"/>
              <a:t>‹#›</a:t>
            </a:fld>
            <a:endParaRPr lang="en-US" dirty="0"/>
          </a:p>
        </p:txBody>
      </p:sp>
    </p:spTree>
    <p:extLst>
      <p:ext uri="{BB962C8B-B14F-4D97-AF65-F5344CB8AC3E}">
        <p14:creationId xmlns:p14="http://schemas.microsoft.com/office/powerpoint/2010/main" val="148582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D952A-7526-4EB4-BD69-205D09EBAB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0B570F-61B4-4FC2-B326-8A4D69367E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D1E9DF-EB37-4D6B-ABA4-576B2590D1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4B6079-97A1-4A8C-A0C4-AA1EDC94C283}"/>
              </a:ext>
            </a:extLst>
          </p:cNvPr>
          <p:cNvSpPr>
            <a:spLocks noGrp="1"/>
          </p:cNvSpPr>
          <p:nvPr>
            <p:ph type="dt" sz="half" idx="10"/>
          </p:nvPr>
        </p:nvSpPr>
        <p:spPr/>
        <p:txBody>
          <a:bodyPr/>
          <a:lstStyle/>
          <a:p>
            <a:fld id="{B2FF3F3E-8D52-4B58-888B-70116D499E4D}" type="datetime1">
              <a:rPr lang="en-US" smtClean="0"/>
              <a:t>8/27/2024</a:t>
            </a:fld>
            <a:endParaRPr lang="en-US" dirty="0"/>
          </a:p>
        </p:txBody>
      </p:sp>
      <p:sp>
        <p:nvSpPr>
          <p:cNvPr id="6" name="Footer Placeholder 5">
            <a:extLst>
              <a:ext uri="{FF2B5EF4-FFF2-40B4-BE49-F238E27FC236}">
                <a16:creationId xmlns:a16="http://schemas.microsoft.com/office/drawing/2014/main" id="{62AEF456-1DBF-4B18-93CC-D2954E78A80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B86BE3D-B33D-485E-B102-9EF416F182CD}"/>
              </a:ext>
            </a:extLst>
          </p:cNvPr>
          <p:cNvSpPr>
            <a:spLocks noGrp="1"/>
          </p:cNvSpPr>
          <p:nvPr>
            <p:ph type="sldNum" sz="quarter" idx="12"/>
          </p:nvPr>
        </p:nvSpPr>
        <p:spPr/>
        <p:txBody>
          <a:bodyPr/>
          <a:lstStyle/>
          <a:p>
            <a:fld id="{D74DC2E0-E28C-44A5-89B3-2B91385C7BB1}" type="slidenum">
              <a:rPr lang="en-US" smtClean="0"/>
              <a:t>‹#›</a:t>
            </a:fld>
            <a:endParaRPr lang="en-US" dirty="0"/>
          </a:p>
        </p:txBody>
      </p:sp>
    </p:spTree>
    <p:extLst>
      <p:ext uri="{BB962C8B-B14F-4D97-AF65-F5344CB8AC3E}">
        <p14:creationId xmlns:p14="http://schemas.microsoft.com/office/powerpoint/2010/main" val="1916230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DA839-D16C-408C-B17F-C5EEFC8E9E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4A83DA-C156-4882-BAA8-72913D4751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B6C1E7-4067-4FCC-ADDD-9A0D91FFCA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1BD14F-48AC-4A90-AC71-A139F5AAFC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D8243A-412D-4A29-AA1B-E7243C48E5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17E0C5-6924-4788-BDE6-7531F047E0D9}"/>
              </a:ext>
            </a:extLst>
          </p:cNvPr>
          <p:cNvSpPr>
            <a:spLocks noGrp="1"/>
          </p:cNvSpPr>
          <p:nvPr>
            <p:ph type="dt" sz="half" idx="10"/>
          </p:nvPr>
        </p:nvSpPr>
        <p:spPr/>
        <p:txBody>
          <a:bodyPr/>
          <a:lstStyle/>
          <a:p>
            <a:fld id="{BAF05536-232D-40A2-9BD9-B0B5CB1B24AD}" type="datetime1">
              <a:rPr lang="en-US" smtClean="0"/>
              <a:t>8/27/2024</a:t>
            </a:fld>
            <a:endParaRPr lang="en-US" dirty="0"/>
          </a:p>
        </p:txBody>
      </p:sp>
      <p:sp>
        <p:nvSpPr>
          <p:cNvPr id="8" name="Footer Placeholder 7">
            <a:extLst>
              <a:ext uri="{FF2B5EF4-FFF2-40B4-BE49-F238E27FC236}">
                <a16:creationId xmlns:a16="http://schemas.microsoft.com/office/drawing/2014/main" id="{83CA2B5B-EE72-4BC4-B792-0786643E9FE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91C064D-829B-4E31-B05E-7CAD7999AAF8}"/>
              </a:ext>
            </a:extLst>
          </p:cNvPr>
          <p:cNvSpPr>
            <a:spLocks noGrp="1"/>
          </p:cNvSpPr>
          <p:nvPr>
            <p:ph type="sldNum" sz="quarter" idx="12"/>
          </p:nvPr>
        </p:nvSpPr>
        <p:spPr/>
        <p:txBody>
          <a:bodyPr/>
          <a:lstStyle/>
          <a:p>
            <a:fld id="{D74DC2E0-E28C-44A5-89B3-2B91385C7BB1}" type="slidenum">
              <a:rPr lang="en-US" smtClean="0"/>
              <a:t>‹#›</a:t>
            </a:fld>
            <a:endParaRPr lang="en-US" dirty="0"/>
          </a:p>
        </p:txBody>
      </p:sp>
    </p:spTree>
    <p:extLst>
      <p:ext uri="{BB962C8B-B14F-4D97-AF65-F5344CB8AC3E}">
        <p14:creationId xmlns:p14="http://schemas.microsoft.com/office/powerpoint/2010/main" val="2461486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2CB86-C5C4-428F-A431-BA6A4E69C8CB}"/>
              </a:ext>
            </a:extLst>
          </p:cNvPr>
          <p:cNvSpPr>
            <a:spLocks noGrp="1"/>
          </p:cNvSpPr>
          <p:nvPr>
            <p:ph type="title"/>
          </p:nvPr>
        </p:nvSpPr>
        <p:spPr>
          <a:xfrm>
            <a:off x="1990725" y="365125"/>
            <a:ext cx="9048750" cy="1325563"/>
          </a:xfrm>
        </p:spPr>
        <p:txBody>
          <a:bodyPr/>
          <a:lstStyle>
            <a:lvl1pPr>
              <a:defRPr b="1" u="sng"/>
            </a:lvl1pPr>
          </a:lstStyle>
          <a:p>
            <a:r>
              <a:rPr lang="en-US"/>
              <a:t>Click to edit Master title style</a:t>
            </a:r>
          </a:p>
        </p:txBody>
      </p:sp>
      <p:sp>
        <p:nvSpPr>
          <p:cNvPr id="3" name="Date Placeholder 2">
            <a:extLst>
              <a:ext uri="{FF2B5EF4-FFF2-40B4-BE49-F238E27FC236}">
                <a16:creationId xmlns:a16="http://schemas.microsoft.com/office/drawing/2014/main" id="{D415FAC4-AA69-4B10-B06A-5E80A2F95C05}"/>
              </a:ext>
            </a:extLst>
          </p:cNvPr>
          <p:cNvSpPr>
            <a:spLocks noGrp="1"/>
          </p:cNvSpPr>
          <p:nvPr>
            <p:ph type="dt" sz="half" idx="10"/>
          </p:nvPr>
        </p:nvSpPr>
        <p:spPr/>
        <p:txBody>
          <a:bodyPr/>
          <a:lstStyle/>
          <a:p>
            <a:fld id="{82149BD8-A6FB-46A1-AB27-AB6256193784}" type="datetime1">
              <a:rPr lang="en-US" smtClean="0"/>
              <a:t>8/27/2024</a:t>
            </a:fld>
            <a:endParaRPr lang="en-US" dirty="0"/>
          </a:p>
        </p:txBody>
      </p:sp>
      <p:sp>
        <p:nvSpPr>
          <p:cNvPr id="4" name="Footer Placeholder 3">
            <a:extLst>
              <a:ext uri="{FF2B5EF4-FFF2-40B4-BE49-F238E27FC236}">
                <a16:creationId xmlns:a16="http://schemas.microsoft.com/office/drawing/2014/main" id="{894CCC1E-3754-4773-B7CB-4DDB70DFE72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10AED67-F5F6-4722-A845-2A9D143806AE}"/>
              </a:ext>
            </a:extLst>
          </p:cNvPr>
          <p:cNvSpPr>
            <a:spLocks noGrp="1"/>
          </p:cNvSpPr>
          <p:nvPr>
            <p:ph type="sldNum" sz="quarter" idx="12"/>
          </p:nvPr>
        </p:nvSpPr>
        <p:spPr/>
        <p:txBody>
          <a:bodyPr/>
          <a:lstStyle/>
          <a:p>
            <a:fld id="{D74DC2E0-E28C-44A5-89B3-2B91385C7BB1}" type="slidenum">
              <a:rPr lang="en-US" smtClean="0"/>
              <a:t>‹#›</a:t>
            </a:fld>
            <a:endParaRPr lang="en-US" dirty="0"/>
          </a:p>
        </p:txBody>
      </p:sp>
    </p:spTree>
    <p:extLst>
      <p:ext uri="{BB962C8B-B14F-4D97-AF65-F5344CB8AC3E}">
        <p14:creationId xmlns:p14="http://schemas.microsoft.com/office/powerpoint/2010/main" val="3909249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FA7D45-B251-4902-B265-5D614E486F6D}"/>
              </a:ext>
            </a:extLst>
          </p:cNvPr>
          <p:cNvSpPr>
            <a:spLocks noGrp="1"/>
          </p:cNvSpPr>
          <p:nvPr>
            <p:ph type="dt" sz="half" idx="10"/>
          </p:nvPr>
        </p:nvSpPr>
        <p:spPr/>
        <p:txBody>
          <a:bodyPr/>
          <a:lstStyle/>
          <a:p>
            <a:fld id="{00F8C4A6-69B5-43B7-AB3F-7178C229FAE0}" type="datetime1">
              <a:rPr lang="en-US" smtClean="0"/>
              <a:t>8/27/2024</a:t>
            </a:fld>
            <a:endParaRPr lang="en-US" dirty="0"/>
          </a:p>
        </p:txBody>
      </p:sp>
      <p:sp>
        <p:nvSpPr>
          <p:cNvPr id="3" name="Footer Placeholder 2">
            <a:extLst>
              <a:ext uri="{FF2B5EF4-FFF2-40B4-BE49-F238E27FC236}">
                <a16:creationId xmlns:a16="http://schemas.microsoft.com/office/drawing/2014/main" id="{BDC1E2A7-079A-4B64-A1F1-9FD2E25A51F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EED6008-CB78-4281-9C3B-1AEABBDC855A}"/>
              </a:ext>
            </a:extLst>
          </p:cNvPr>
          <p:cNvSpPr>
            <a:spLocks noGrp="1"/>
          </p:cNvSpPr>
          <p:nvPr>
            <p:ph type="sldNum" sz="quarter" idx="12"/>
          </p:nvPr>
        </p:nvSpPr>
        <p:spPr/>
        <p:txBody>
          <a:bodyPr/>
          <a:lstStyle/>
          <a:p>
            <a:fld id="{D74DC2E0-E28C-44A5-89B3-2B91385C7BB1}" type="slidenum">
              <a:rPr lang="en-US" smtClean="0"/>
              <a:t>‹#›</a:t>
            </a:fld>
            <a:endParaRPr lang="en-US" dirty="0"/>
          </a:p>
        </p:txBody>
      </p:sp>
    </p:spTree>
    <p:extLst>
      <p:ext uri="{BB962C8B-B14F-4D97-AF65-F5344CB8AC3E}">
        <p14:creationId xmlns:p14="http://schemas.microsoft.com/office/powerpoint/2010/main" val="2924720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69D84-307F-4CA9-9254-79DF2D5292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CC80ED-E19D-4D11-B185-8100D8158C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457C94-4A1E-4596-ADA4-6B7034AEDC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B48C2C-12CE-4998-99C9-535359DD428F}"/>
              </a:ext>
            </a:extLst>
          </p:cNvPr>
          <p:cNvSpPr>
            <a:spLocks noGrp="1"/>
          </p:cNvSpPr>
          <p:nvPr>
            <p:ph type="dt" sz="half" idx="10"/>
          </p:nvPr>
        </p:nvSpPr>
        <p:spPr/>
        <p:txBody>
          <a:bodyPr/>
          <a:lstStyle/>
          <a:p>
            <a:fld id="{87414BC0-A72B-4265-A222-206FC35EA606}" type="datetime1">
              <a:rPr lang="en-US" smtClean="0"/>
              <a:t>8/27/2024</a:t>
            </a:fld>
            <a:endParaRPr lang="en-US" dirty="0"/>
          </a:p>
        </p:txBody>
      </p:sp>
      <p:sp>
        <p:nvSpPr>
          <p:cNvPr id="6" name="Footer Placeholder 5">
            <a:extLst>
              <a:ext uri="{FF2B5EF4-FFF2-40B4-BE49-F238E27FC236}">
                <a16:creationId xmlns:a16="http://schemas.microsoft.com/office/drawing/2014/main" id="{64121F1B-A392-4124-9726-E268312BF7C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6E507F0-E20C-4B79-BA6E-FA6B3EB520F5}"/>
              </a:ext>
            </a:extLst>
          </p:cNvPr>
          <p:cNvSpPr>
            <a:spLocks noGrp="1"/>
          </p:cNvSpPr>
          <p:nvPr>
            <p:ph type="sldNum" sz="quarter" idx="12"/>
          </p:nvPr>
        </p:nvSpPr>
        <p:spPr/>
        <p:txBody>
          <a:bodyPr/>
          <a:lstStyle/>
          <a:p>
            <a:fld id="{D74DC2E0-E28C-44A5-89B3-2B91385C7BB1}" type="slidenum">
              <a:rPr lang="en-US" smtClean="0"/>
              <a:t>‹#›</a:t>
            </a:fld>
            <a:endParaRPr lang="en-US" dirty="0"/>
          </a:p>
        </p:txBody>
      </p:sp>
    </p:spTree>
    <p:extLst>
      <p:ext uri="{BB962C8B-B14F-4D97-AF65-F5344CB8AC3E}">
        <p14:creationId xmlns:p14="http://schemas.microsoft.com/office/powerpoint/2010/main" val="1453677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30959-CD1E-4524-ACA4-BB5D1FB977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C6738A7-65AF-4E70-87DD-817CF72F20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8184384-D36D-4CED-9B01-733798F7C4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C0CB16-F195-4DD8-86EE-8072014A2AA3}"/>
              </a:ext>
            </a:extLst>
          </p:cNvPr>
          <p:cNvSpPr>
            <a:spLocks noGrp="1"/>
          </p:cNvSpPr>
          <p:nvPr>
            <p:ph type="dt" sz="half" idx="10"/>
          </p:nvPr>
        </p:nvSpPr>
        <p:spPr/>
        <p:txBody>
          <a:bodyPr/>
          <a:lstStyle/>
          <a:p>
            <a:fld id="{274D894D-3BB0-4475-BB7D-292297BC08FD}" type="datetime1">
              <a:rPr lang="en-US" smtClean="0"/>
              <a:t>8/27/2024</a:t>
            </a:fld>
            <a:endParaRPr lang="en-US" dirty="0"/>
          </a:p>
        </p:txBody>
      </p:sp>
      <p:sp>
        <p:nvSpPr>
          <p:cNvPr id="6" name="Footer Placeholder 5">
            <a:extLst>
              <a:ext uri="{FF2B5EF4-FFF2-40B4-BE49-F238E27FC236}">
                <a16:creationId xmlns:a16="http://schemas.microsoft.com/office/drawing/2014/main" id="{76057EE4-1878-4061-96D0-975F2C61073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9B45AC4-0EEA-4A09-BD83-DE8954844890}"/>
              </a:ext>
            </a:extLst>
          </p:cNvPr>
          <p:cNvSpPr>
            <a:spLocks noGrp="1"/>
          </p:cNvSpPr>
          <p:nvPr>
            <p:ph type="sldNum" sz="quarter" idx="12"/>
          </p:nvPr>
        </p:nvSpPr>
        <p:spPr/>
        <p:txBody>
          <a:bodyPr/>
          <a:lstStyle/>
          <a:p>
            <a:fld id="{D74DC2E0-E28C-44A5-89B3-2B91385C7BB1}" type="slidenum">
              <a:rPr lang="en-US" smtClean="0"/>
              <a:t>‹#›</a:t>
            </a:fld>
            <a:endParaRPr lang="en-US" dirty="0"/>
          </a:p>
        </p:txBody>
      </p:sp>
    </p:spTree>
    <p:extLst>
      <p:ext uri="{BB962C8B-B14F-4D97-AF65-F5344CB8AC3E}">
        <p14:creationId xmlns:p14="http://schemas.microsoft.com/office/powerpoint/2010/main" val="3052880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585957-39E0-42EB-A04C-6D9382397512}"/>
              </a:ext>
            </a:extLst>
          </p:cNvPr>
          <p:cNvSpPr>
            <a:spLocks noGrp="1"/>
          </p:cNvSpPr>
          <p:nvPr>
            <p:ph type="title"/>
          </p:nvPr>
        </p:nvSpPr>
        <p:spPr>
          <a:xfrm>
            <a:off x="1514764" y="136525"/>
            <a:ext cx="8762578"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584B76-F180-4EE3-9F12-D5E09420C4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A97235-C079-4D20-B09E-EAE6FE3F5D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047887-B191-4A09-9F63-2AFED7D13B11}" type="datetime1">
              <a:rPr lang="en-US" smtClean="0"/>
              <a:t>8/27/2024</a:t>
            </a:fld>
            <a:endParaRPr lang="en-US" dirty="0"/>
          </a:p>
        </p:txBody>
      </p:sp>
      <p:sp>
        <p:nvSpPr>
          <p:cNvPr id="5" name="Footer Placeholder 4">
            <a:extLst>
              <a:ext uri="{FF2B5EF4-FFF2-40B4-BE49-F238E27FC236}">
                <a16:creationId xmlns:a16="http://schemas.microsoft.com/office/drawing/2014/main" id="{4A2ED38E-3CBA-4F59-A26E-DD4579701A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3D40D61-B533-4575-BD04-DEED51E3FB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4DC2E0-E28C-44A5-89B3-2B91385C7BB1}" type="slidenum">
              <a:rPr lang="en-US" smtClean="0"/>
              <a:t>‹#›</a:t>
            </a:fld>
            <a:endParaRPr lang="en-US" dirty="0"/>
          </a:p>
        </p:txBody>
      </p:sp>
      <p:pic>
        <p:nvPicPr>
          <p:cNvPr id="9" name="Picture 8" descr="A blue and white logo with arrows in a circle&#10;&#10;Description automatically generated">
            <a:extLst>
              <a:ext uri="{FF2B5EF4-FFF2-40B4-BE49-F238E27FC236}">
                <a16:creationId xmlns:a16="http://schemas.microsoft.com/office/drawing/2014/main" id="{048F1A11-F60F-1ADB-2AED-7E6D535B29A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4780" y="136526"/>
            <a:ext cx="1007944" cy="1009694"/>
          </a:xfrm>
          <a:prstGeom prst="rect">
            <a:avLst/>
          </a:prstGeom>
        </p:spPr>
      </p:pic>
      <p:pic>
        <p:nvPicPr>
          <p:cNvPr id="7" name="Picture 6">
            <a:extLst>
              <a:ext uri="{FF2B5EF4-FFF2-40B4-BE49-F238E27FC236}">
                <a16:creationId xmlns:a16="http://schemas.microsoft.com/office/drawing/2014/main" id="{84094B85-59C5-14F8-8C82-C60025CE20D6}"/>
              </a:ext>
            </a:extLst>
          </p:cNvPr>
          <p:cNvPicPr>
            <a:picLocks noChangeAspect="1"/>
          </p:cNvPicPr>
          <p:nvPr userDrawn="1"/>
        </p:nvPicPr>
        <p:blipFill>
          <a:blip r:embed="rId14"/>
          <a:stretch>
            <a:fillRect/>
          </a:stretch>
        </p:blipFill>
        <p:spPr>
          <a:xfrm>
            <a:off x="10449748" y="136525"/>
            <a:ext cx="1571716" cy="816377"/>
          </a:xfrm>
          <a:prstGeom prst="rect">
            <a:avLst/>
          </a:prstGeom>
        </p:spPr>
      </p:pic>
    </p:spTree>
    <p:extLst>
      <p:ext uri="{BB962C8B-B14F-4D97-AF65-F5344CB8AC3E}">
        <p14:creationId xmlns:p14="http://schemas.microsoft.com/office/powerpoint/2010/main" val="1702901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585957-39E0-42EB-A04C-6D9382397512}"/>
              </a:ext>
            </a:extLst>
          </p:cNvPr>
          <p:cNvSpPr>
            <a:spLocks noGrp="1"/>
          </p:cNvSpPr>
          <p:nvPr>
            <p:ph type="title"/>
          </p:nvPr>
        </p:nvSpPr>
        <p:spPr>
          <a:xfrm>
            <a:off x="1608166" y="136525"/>
            <a:ext cx="942975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584B76-F180-4EE3-9F12-D5E09420C4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A97235-C079-4D20-B09E-EAE6FE3F5D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047887-B191-4A09-9F63-2AFED7D13B11}" type="datetime1">
              <a:rPr lang="en-US" smtClean="0"/>
              <a:t>8/27/2024</a:t>
            </a:fld>
            <a:endParaRPr lang="en-US" dirty="0"/>
          </a:p>
        </p:txBody>
      </p:sp>
      <p:sp>
        <p:nvSpPr>
          <p:cNvPr id="5" name="Footer Placeholder 4">
            <a:extLst>
              <a:ext uri="{FF2B5EF4-FFF2-40B4-BE49-F238E27FC236}">
                <a16:creationId xmlns:a16="http://schemas.microsoft.com/office/drawing/2014/main" id="{4A2ED38E-3CBA-4F59-A26E-DD4579701A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3D40D61-B533-4575-BD04-DEED51E3FB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4DC2E0-E28C-44A5-89B3-2B91385C7BB1}" type="slidenum">
              <a:rPr lang="en-US" smtClean="0"/>
              <a:t>‹#›</a:t>
            </a:fld>
            <a:endParaRPr lang="en-US" dirty="0"/>
          </a:p>
        </p:txBody>
      </p:sp>
      <p:pic>
        <p:nvPicPr>
          <p:cNvPr id="9" name="Picture 8" descr="A blue and white logo with arrows in a circle&#10;&#10;Description automatically generated">
            <a:extLst>
              <a:ext uri="{FF2B5EF4-FFF2-40B4-BE49-F238E27FC236}">
                <a16:creationId xmlns:a16="http://schemas.microsoft.com/office/drawing/2014/main" id="{048F1A11-F60F-1ADB-2AED-7E6D535B29A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7658" y="136526"/>
            <a:ext cx="1033658" cy="1035452"/>
          </a:xfrm>
          <a:prstGeom prst="rect">
            <a:avLst/>
          </a:prstGeom>
        </p:spPr>
      </p:pic>
    </p:spTree>
    <p:extLst>
      <p:ext uri="{BB962C8B-B14F-4D97-AF65-F5344CB8AC3E}">
        <p14:creationId xmlns:p14="http://schemas.microsoft.com/office/powerpoint/2010/main" val="8874196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b="1"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hyperlink" Target="mailto:FMSC.Help@usda.gov" TargetMode="Externa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4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44.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 Id="rId4" Type="http://schemas.openxmlformats.org/officeDocument/2006/relationships/image" Target="../media/image91.png"/></Relationships>
</file>

<file path=ppt/slides/_rels/slide4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51.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102.png"/><Relationship Id="rId4" Type="http://schemas.openxmlformats.org/officeDocument/2006/relationships/image" Target="../media/image101.png"/></Relationships>
</file>

<file path=ppt/slides/_rels/slide53.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56DD925-7CEC-48A0-B0E2-96971154CF4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004" y="253225"/>
            <a:ext cx="5870298" cy="732196"/>
          </a:xfrm>
          <a:prstGeom prst="rect">
            <a:avLst/>
          </a:prstGeom>
        </p:spPr>
      </p:pic>
      <p:sp>
        <p:nvSpPr>
          <p:cNvPr id="3" name="Title 2">
            <a:extLst>
              <a:ext uri="{FF2B5EF4-FFF2-40B4-BE49-F238E27FC236}">
                <a16:creationId xmlns:a16="http://schemas.microsoft.com/office/drawing/2014/main" id="{ED7F50FE-20B9-4E61-87FD-A9252F536B88}"/>
              </a:ext>
            </a:extLst>
          </p:cNvPr>
          <p:cNvSpPr txBox="1">
            <a:spLocks noGrp="1"/>
          </p:cNvSpPr>
          <p:nvPr>
            <p:ph type="title" idx="4294967295"/>
          </p:nvPr>
        </p:nvSpPr>
        <p:spPr>
          <a:xfrm flipH="1">
            <a:off x="1081308" y="1982450"/>
            <a:ext cx="7297742" cy="144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FINANCIAL TRAINING FORUM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JULY 2024</a:t>
            </a:r>
          </a:p>
        </p:txBody>
      </p:sp>
      <p:pic>
        <p:nvPicPr>
          <p:cNvPr id="4" name="Picture 3">
            <a:extLst>
              <a:ext uri="{FF2B5EF4-FFF2-40B4-BE49-F238E27FC236}">
                <a16:creationId xmlns:a16="http://schemas.microsoft.com/office/drawing/2014/main" id="{6626D17E-1460-7231-EC18-89C8A67440D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91117" y="985421"/>
            <a:ext cx="5000883" cy="5870448"/>
          </a:xfrm>
          <a:prstGeom prst="rect">
            <a:avLst/>
          </a:prstGeom>
        </p:spPr>
      </p:pic>
    </p:spTree>
    <p:extLst>
      <p:ext uri="{BB962C8B-B14F-4D97-AF65-F5344CB8AC3E}">
        <p14:creationId xmlns:p14="http://schemas.microsoft.com/office/powerpoint/2010/main" val="4261819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lstStyle/>
          <a:p>
            <a:r>
              <a:rPr lang="en-US" dirty="0"/>
              <a:t>Fiori Launchpad</a:t>
            </a:r>
          </a:p>
        </p:txBody>
      </p:sp>
      <p:sp>
        <p:nvSpPr>
          <p:cNvPr id="3" name="Content Placeholder 1">
            <a:extLst>
              <a:ext uri="{FF2B5EF4-FFF2-40B4-BE49-F238E27FC236}">
                <a16:creationId xmlns:a16="http://schemas.microsoft.com/office/drawing/2014/main" id="{5A99CFDC-CE79-2F2B-3CBC-1FCC4D44F56E}"/>
              </a:ext>
            </a:extLst>
          </p:cNvPr>
          <p:cNvSpPr txBox="1">
            <a:spLocks/>
          </p:cNvSpPr>
          <p:nvPr/>
        </p:nvSpPr>
        <p:spPr>
          <a:xfrm>
            <a:off x="993052" y="1099487"/>
            <a:ext cx="11089053" cy="180744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solidFill>
                  <a:schemeClr val="tx1"/>
                </a:solidFill>
              </a:rPr>
              <a:t>The </a:t>
            </a:r>
            <a:r>
              <a:rPr lang="en-US" b="1" dirty="0">
                <a:solidFill>
                  <a:schemeClr val="tx1"/>
                </a:solidFill>
              </a:rPr>
              <a:t>Fiori Launchpad </a:t>
            </a:r>
            <a:r>
              <a:rPr lang="en-US" dirty="0">
                <a:solidFill>
                  <a:schemeClr val="tx1"/>
                </a:solidFill>
              </a:rPr>
              <a:t>is the landing page for FMMI users and the central access point for the Fiori apps</a:t>
            </a:r>
            <a:r>
              <a:rPr lang="en-US" dirty="0"/>
              <a:t> </a:t>
            </a:r>
          </a:p>
          <a:p>
            <a:pPr marL="342900" indent="-342900"/>
            <a:r>
              <a:rPr lang="en-US" dirty="0"/>
              <a:t>Initially, the home page is empty showing the tent graphic</a:t>
            </a:r>
          </a:p>
          <a:p>
            <a:pPr marL="342900" indent="-342900">
              <a:buFont typeface="Arial" panose="020B0604020202020204" pitchFamily="34" charset="0"/>
              <a:buChar char="•"/>
            </a:pPr>
            <a:r>
              <a:rPr lang="en-US" dirty="0"/>
              <a:t>The My Home space can be customized by each user</a:t>
            </a:r>
          </a:p>
        </p:txBody>
      </p:sp>
      <p:grpSp>
        <p:nvGrpSpPr>
          <p:cNvPr id="8" name="Group 7" descr="Screenshot of Fiori launchpad">
            <a:extLst>
              <a:ext uri="{FF2B5EF4-FFF2-40B4-BE49-F238E27FC236}">
                <a16:creationId xmlns:a16="http://schemas.microsoft.com/office/drawing/2014/main" id="{60397F84-B0B9-99A5-54B6-60066DE59DD7}"/>
              </a:ext>
            </a:extLst>
          </p:cNvPr>
          <p:cNvGrpSpPr/>
          <p:nvPr/>
        </p:nvGrpSpPr>
        <p:grpSpPr>
          <a:xfrm>
            <a:off x="1706880" y="2906932"/>
            <a:ext cx="8778240" cy="3563718"/>
            <a:chOff x="1706880" y="2906932"/>
            <a:chExt cx="8778240" cy="3563718"/>
          </a:xfrm>
          <a:effectLst>
            <a:outerShdw blurRad="50800" dist="38100" dir="2700000" algn="tl" rotWithShape="0">
              <a:prstClr val="black">
                <a:alpha val="40000"/>
              </a:prstClr>
            </a:outerShdw>
          </a:effectLst>
        </p:grpSpPr>
        <p:pic>
          <p:nvPicPr>
            <p:cNvPr id="6" name="Picture 5">
              <a:extLst>
                <a:ext uri="{FF2B5EF4-FFF2-40B4-BE49-F238E27FC236}">
                  <a16:creationId xmlns:a16="http://schemas.microsoft.com/office/drawing/2014/main" id="{7148FB55-BBFA-36DD-86A4-2654A6BF0F05}"/>
                </a:ext>
              </a:extLst>
            </p:cNvPr>
            <p:cNvPicPr>
              <a:picLocks noChangeAspect="1"/>
            </p:cNvPicPr>
            <p:nvPr/>
          </p:nvPicPr>
          <p:blipFill>
            <a:blip r:embed="rId2"/>
            <a:stretch>
              <a:fillRect/>
            </a:stretch>
          </p:blipFill>
          <p:spPr>
            <a:xfrm>
              <a:off x="1706880" y="2906932"/>
              <a:ext cx="8778240" cy="3563718"/>
            </a:xfrm>
            <a:prstGeom prst="rect">
              <a:avLst/>
            </a:prstGeom>
            <a:solidFill>
              <a:srgbClr val="FFFFFF">
                <a:shade val="85000"/>
              </a:srgbClr>
            </a:solidFill>
            <a:ln w="3175" cap="sq">
              <a:solidFill>
                <a:schemeClr val="bg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a:extLst>
                <a:ext uri="{FF2B5EF4-FFF2-40B4-BE49-F238E27FC236}">
                  <a16:creationId xmlns:a16="http://schemas.microsoft.com/office/drawing/2014/main" id="{CD354325-5089-4CCB-EDAE-E0AB53065EC5}"/>
                </a:ext>
              </a:extLst>
            </p:cNvPr>
            <p:cNvSpPr/>
            <p:nvPr/>
          </p:nvSpPr>
          <p:spPr>
            <a:xfrm>
              <a:off x="1821180" y="3238500"/>
              <a:ext cx="601980" cy="251460"/>
            </a:xfrm>
            <a:prstGeom prst="rect">
              <a:avLst/>
            </a:prstGeom>
            <a:noFill/>
            <a:ln w="3175">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10</a:t>
            </a:fld>
            <a:endParaRPr lang="en-US" dirty="0"/>
          </a:p>
        </p:txBody>
      </p:sp>
    </p:spTree>
    <p:extLst>
      <p:ext uri="{BB962C8B-B14F-4D97-AF65-F5344CB8AC3E}">
        <p14:creationId xmlns:p14="http://schemas.microsoft.com/office/powerpoint/2010/main" val="998247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CE06C-2A11-7D79-F504-44289589F33C}"/>
              </a:ext>
            </a:extLst>
          </p:cNvPr>
          <p:cNvSpPr>
            <a:spLocks noGrp="1"/>
          </p:cNvSpPr>
          <p:nvPr>
            <p:ph type="title"/>
          </p:nvPr>
        </p:nvSpPr>
        <p:spPr/>
        <p:txBody>
          <a:bodyPr/>
          <a:lstStyle/>
          <a:p>
            <a:r>
              <a:rPr lang="en-US" dirty="0"/>
              <a:t>My Home Edit Page</a:t>
            </a:r>
          </a:p>
        </p:txBody>
      </p:sp>
      <p:sp>
        <p:nvSpPr>
          <p:cNvPr id="3" name="Content Placeholder 2">
            <a:extLst>
              <a:ext uri="{FF2B5EF4-FFF2-40B4-BE49-F238E27FC236}">
                <a16:creationId xmlns:a16="http://schemas.microsoft.com/office/drawing/2014/main" id="{3B0CF79C-83E9-A477-29BC-81593AFF7720}"/>
              </a:ext>
            </a:extLst>
          </p:cNvPr>
          <p:cNvSpPr>
            <a:spLocks noGrp="1"/>
          </p:cNvSpPr>
          <p:nvPr>
            <p:ph idx="1"/>
          </p:nvPr>
        </p:nvSpPr>
        <p:spPr>
          <a:xfrm>
            <a:off x="5494020" y="1746176"/>
            <a:ext cx="5882640" cy="2052955"/>
          </a:xfrm>
        </p:spPr>
        <p:txBody>
          <a:bodyPr>
            <a:normAutofit/>
          </a:bodyPr>
          <a:lstStyle/>
          <a:p>
            <a:r>
              <a:rPr lang="en-US" dirty="0"/>
              <a:t>The </a:t>
            </a:r>
            <a:r>
              <a:rPr lang="en-US" b="1" dirty="0"/>
              <a:t>My Home </a:t>
            </a:r>
            <a:r>
              <a:rPr lang="en-US" dirty="0"/>
              <a:t>space is blank when users sign in for the first time</a:t>
            </a:r>
          </a:p>
          <a:p>
            <a:r>
              <a:rPr lang="en-US" dirty="0"/>
              <a:t>The </a:t>
            </a:r>
            <a:r>
              <a:rPr lang="en-US" b="1" dirty="0"/>
              <a:t>Edit Page</a:t>
            </a:r>
            <a:r>
              <a:rPr lang="en-US" dirty="0"/>
              <a:t> link allows users to add Sections and Tiles </a:t>
            </a:r>
          </a:p>
        </p:txBody>
      </p:sp>
      <p:grpSp>
        <p:nvGrpSpPr>
          <p:cNvPr id="12" name="Group 11" descr="Screenshot of My Home space">
            <a:extLst>
              <a:ext uri="{FF2B5EF4-FFF2-40B4-BE49-F238E27FC236}">
                <a16:creationId xmlns:a16="http://schemas.microsoft.com/office/drawing/2014/main" id="{CD2FFB0F-C9A7-41B8-A1E9-BDFE1F3329B0}"/>
              </a:ext>
            </a:extLst>
          </p:cNvPr>
          <p:cNvGrpSpPr/>
          <p:nvPr/>
        </p:nvGrpSpPr>
        <p:grpSpPr>
          <a:xfrm>
            <a:off x="470520" y="1253339"/>
            <a:ext cx="10799460" cy="4924226"/>
            <a:chOff x="470520" y="1253339"/>
            <a:chExt cx="10799460" cy="4924226"/>
          </a:xfrm>
        </p:grpSpPr>
        <p:pic>
          <p:nvPicPr>
            <p:cNvPr id="6" name="Content Placeholder 5">
              <a:extLst>
                <a:ext uri="{FF2B5EF4-FFF2-40B4-BE49-F238E27FC236}">
                  <a16:creationId xmlns:a16="http://schemas.microsoft.com/office/drawing/2014/main" id="{3D9CD5F4-7170-8A20-024D-655BC20FBE2F}"/>
                </a:ext>
              </a:extLst>
            </p:cNvPr>
            <p:cNvPicPr>
              <a:picLocks noChangeAspect="1"/>
            </p:cNvPicPr>
            <p:nvPr/>
          </p:nvPicPr>
          <p:blipFill>
            <a:blip r:embed="rId2"/>
            <a:stretch>
              <a:fillRect/>
            </a:stretch>
          </p:blipFill>
          <p:spPr>
            <a:xfrm>
              <a:off x="470520" y="1253339"/>
              <a:ext cx="4937760" cy="3362734"/>
            </a:xfrm>
            <a:prstGeom prst="rect">
              <a:avLst/>
            </a:prstGeom>
            <a:solidFill>
              <a:srgbClr val="FFFFFF">
                <a:shade val="85000"/>
              </a:srgbClr>
            </a:solidFill>
            <a:ln w="3175" cap="sq">
              <a:solidFill>
                <a:schemeClr val="bg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8D372F8B-8F7E-048E-8CC9-0B027CE27548}"/>
                </a:ext>
              </a:extLst>
            </p:cNvPr>
            <p:cNvPicPr>
              <a:picLocks noChangeAspect="1"/>
            </p:cNvPicPr>
            <p:nvPr/>
          </p:nvPicPr>
          <p:blipFill>
            <a:blip r:embed="rId3"/>
            <a:stretch>
              <a:fillRect/>
            </a:stretch>
          </p:blipFill>
          <p:spPr>
            <a:xfrm>
              <a:off x="5600700" y="4428029"/>
              <a:ext cx="5669280" cy="1749536"/>
            </a:xfrm>
            <a:prstGeom prst="rect">
              <a:avLst/>
            </a:prstGeom>
            <a:solidFill>
              <a:srgbClr val="FFFFFF">
                <a:shade val="85000"/>
              </a:srgbClr>
            </a:solidFill>
            <a:ln w="3175" cap="sq">
              <a:solidFill>
                <a:schemeClr val="bg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0" name="Straight Arrow Connector 9">
              <a:extLst>
                <a:ext uri="{FF2B5EF4-FFF2-40B4-BE49-F238E27FC236}">
                  <a16:creationId xmlns:a16="http://schemas.microsoft.com/office/drawing/2014/main" id="{FF34E722-8316-D460-8450-2F218A7119B2}"/>
                </a:ext>
              </a:extLst>
            </p:cNvPr>
            <p:cNvCxnSpPr>
              <a:cxnSpLocks/>
              <a:stCxn id="5" idx="3"/>
            </p:cNvCxnSpPr>
            <p:nvPr/>
          </p:nvCxnSpPr>
          <p:spPr>
            <a:xfrm>
              <a:off x="3261361" y="4085346"/>
              <a:ext cx="2339339" cy="1365404"/>
            </a:xfrm>
            <a:prstGeom prst="straightConnector1">
              <a:avLst/>
            </a:prstGeom>
            <a:ln w="412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2CE61FF3-00DD-0BF6-F437-99B11E2BC1E4}"/>
                </a:ext>
              </a:extLst>
            </p:cNvPr>
            <p:cNvSpPr/>
            <p:nvPr/>
          </p:nvSpPr>
          <p:spPr>
            <a:xfrm>
              <a:off x="2651760" y="3954780"/>
              <a:ext cx="609601" cy="261132"/>
            </a:xfrm>
            <a:prstGeom prst="rect">
              <a:avLst/>
            </a:prstGeom>
            <a:noFill/>
            <a:ln w="412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lide Number Placeholder 3">
            <a:extLst>
              <a:ext uri="{FF2B5EF4-FFF2-40B4-BE49-F238E27FC236}">
                <a16:creationId xmlns:a16="http://schemas.microsoft.com/office/drawing/2014/main" id="{88FF17C8-5FCE-8E3C-67CB-B2936CB1521F}"/>
              </a:ext>
            </a:extLst>
          </p:cNvPr>
          <p:cNvSpPr>
            <a:spLocks noGrp="1"/>
          </p:cNvSpPr>
          <p:nvPr>
            <p:ph type="sldNum" sz="quarter" idx="12"/>
          </p:nvPr>
        </p:nvSpPr>
        <p:spPr/>
        <p:txBody>
          <a:bodyPr/>
          <a:lstStyle/>
          <a:p>
            <a:fld id="{D74DC2E0-E28C-44A5-89B3-2B91385C7BB1}" type="slidenum">
              <a:rPr lang="en-US" smtClean="0"/>
              <a:t>11</a:t>
            </a:fld>
            <a:endParaRPr lang="en-US" dirty="0"/>
          </a:p>
        </p:txBody>
      </p:sp>
    </p:spTree>
    <p:extLst>
      <p:ext uri="{BB962C8B-B14F-4D97-AF65-F5344CB8AC3E}">
        <p14:creationId xmlns:p14="http://schemas.microsoft.com/office/powerpoint/2010/main" val="1396423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lstStyle/>
          <a:p>
            <a:r>
              <a:rPr lang="en-US" dirty="0"/>
              <a:t>USDA vs SAP Terminology</a:t>
            </a:r>
          </a:p>
        </p:txBody>
      </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12</a:t>
            </a:fld>
            <a:endParaRPr lang="en-US" dirty="0"/>
          </a:p>
        </p:txBody>
      </p:sp>
      <p:sp>
        <p:nvSpPr>
          <p:cNvPr id="9" name="Content Placeholder 1">
            <a:extLst>
              <a:ext uri="{FF2B5EF4-FFF2-40B4-BE49-F238E27FC236}">
                <a16:creationId xmlns:a16="http://schemas.microsoft.com/office/drawing/2014/main" id="{BB784F65-FFA9-E147-AAEF-2C6E1DC70555}"/>
              </a:ext>
            </a:extLst>
          </p:cNvPr>
          <p:cNvSpPr>
            <a:spLocks noGrp="1"/>
          </p:cNvSpPr>
          <p:nvPr>
            <p:ph idx="1"/>
          </p:nvPr>
        </p:nvSpPr>
        <p:spPr>
          <a:xfrm>
            <a:off x="1058573" y="1002535"/>
            <a:ext cx="10833756" cy="1600071"/>
          </a:xfrm>
        </p:spPr>
        <p:txBody>
          <a:bodyPr>
            <a:normAutofit/>
          </a:bodyPr>
          <a:lstStyle/>
          <a:p>
            <a:pPr marL="0" indent="0">
              <a:buNone/>
            </a:pPr>
            <a:r>
              <a:rPr lang="en-US" sz="2000" b="1" dirty="0">
                <a:solidFill>
                  <a:srgbClr val="FF0000"/>
                </a:solidFill>
              </a:rPr>
              <a:t>          	USDA Process Areas (SAP Spaces)          </a:t>
            </a:r>
          </a:p>
          <a:p>
            <a:pPr marL="0" indent="0">
              <a:buNone/>
            </a:pPr>
            <a:r>
              <a:rPr lang="en-US" sz="2000" b="1" dirty="0">
                <a:solidFill>
                  <a:srgbClr val="FF0000"/>
                </a:solidFill>
              </a:rPr>
              <a:t>	</a:t>
            </a:r>
            <a:r>
              <a:rPr lang="en-US" sz="2000" b="1" dirty="0">
                <a:solidFill>
                  <a:srgbClr val="00B050"/>
                </a:solidFill>
              </a:rPr>
              <a:t>SAP Pages</a:t>
            </a:r>
          </a:p>
          <a:p>
            <a:pPr marL="0" indent="0">
              <a:buNone/>
            </a:pPr>
            <a:r>
              <a:rPr lang="en-US" sz="2000" b="1" dirty="0">
                <a:solidFill>
                  <a:schemeClr val="accent4">
                    <a:lumMod val="60000"/>
                    <a:lumOff val="40000"/>
                  </a:schemeClr>
                </a:solidFill>
              </a:rPr>
              <a:t>          	 </a:t>
            </a:r>
            <a:r>
              <a:rPr lang="en-US" sz="2000" b="1" dirty="0">
                <a:solidFill>
                  <a:srgbClr val="E907CE"/>
                </a:solidFill>
              </a:rPr>
              <a:t>USDA Business Processes and Subprocesses (SAP Sections)</a:t>
            </a:r>
          </a:p>
          <a:p>
            <a:pPr marL="0" indent="0">
              <a:buNone/>
            </a:pPr>
            <a:r>
              <a:rPr lang="en-US" sz="2000" b="1" dirty="0">
                <a:solidFill>
                  <a:schemeClr val="accent4">
                    <a:lumMod val="60000"/>
                    <a:lumOff val="40000"/>
                  </a:schemeClr>
                </a:solidFill>
              </a:rPr>
              <a:t>	</a:t>
            </a:r>
            <a:r>
              <a:rPr lang="en-US" sz="2000" b="1" dirty="0">
                <a:solidFill>
                  <a:srgbClr val="7030A0"/>
                </a:solidFill>
              </a:rPr>
              <a:t> USDA Transactions (SAP Tiles)	</a:t>
            </a:r>
            <a:endParaRPr lang="en-US" sz="2000" dirty="0">
              <a:solidFill>
                <a:srgbClr val="7030A0"/>
              </a:solidFill>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15" name="Star: 5 Points 14">
            <a:extLst>
              <a:ext uri="{FF2B5EF4-FFF2-40B4-BE49-F238E27FC236}">
                <a16:creationId xmlns:a16="http://schemas.microsoft.com/office/drawing/2014/main" id="{B87873B2-EDCA-2361-9172-B014674431B4}"/>
              </a:ext>
              <a:ext uri="{C183D7F6-B498-43B3-948B-1728B52AA6E4}">
                <adec:decorative xmlns:adec="http://schemas.microsoft.com/office/drawing/2017/decorative" val="1"/>
              </a:ext>
            </a:extLst>
          </p:cNvPr>
          <p:cNvSpPr/>
          <p:nvPr/>
        </p:nvSpPr>
        <p:spPr>
          <a:xfrm flipH="1">
            <a:off x="1600200" y="1403960"/>
            <a:ext cx="495300" cy="347801"/>
          </a:xfrm>
          <a:prstGeom prst="star5">
            <a:avLst/>
          </a:prstGeom>
          <a:ln>
            <a:solidFill>
              <a:srgbClr val="00C0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tar: 5 Points 15">
            <a:extLst>
              <a:ext uri="{FF2B5EF4-FFF2-40B4-BE49-F238E27FC236}">
                <a16:creationId xmlns:a16="http://schemas.microsoft.com/office/drawing/2014/main" id="{02750813-70F4-DECA-5AE6-39931DEAE923}"/>
              </a:ext>
              <a:ext uri="{C183D7F6-B498-43B3-948B-1728B52AA6E4}">
                <adec:decorative xmlns:adec="http://schemas.microsoft.com/office/drawing/2017/decorative" val="1"/>
              </a:ext>
            </a:extLst>
          </p:cNvPr>
          <p:cNvSpPr/>
          <p:nvPr/>
        </p:nvSpPr>
        <p:spPr>
          <a:xfrm flipH="1">
            <a:off x="1592580" y="1018639"/>
            <a:ext cx="495300" cy="347801"/>
          </a:xfrm>
          <a:prstGeom prst="star5">
            <a:avLst/>
          </a:prstGeom>
          <a:solidFill>
            <a:srgbClr val="FF0000"/>
          </a:solidFill>
          <a:ln>
            <a:solidFill>
              <a:srgbClr val="00C0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tar: 5 Points 16">
            <a:extLst>
              <a:ext uri="{FF2B5EF4-FFF2-40B4-BE49-F238E27FC236}">
                <a16:creationId xmlns:a16="http://schemas.microsoft.com/office/drawing/2014/main" id="{3A524B64-EB4C-E7D4-48BD-DB79EACBE72F}"/>
              </a:ext>
              <a:ext uri="{C183D7F6-B498-43B3-948B-1728B52AA6E4}">
                <adec:decorative xmlns:adec="http://schemas.microsoft.com/office/drawing/2017/decorative" val="1"/>
              </a:ext>
            </a:extLst>
          </p:cNvPr>
          <p:cNvSpPr/>
          <p:nvPr/>
        </p:nvSpPr>
        <p:spPr>
          <a:xfrm flipH="1">
            <a:off x="1612900" y="1811249"/>
            <a:ext cx="495300" cy="347801"/>
          </a:xfrm>
          <a:prstGeom prst="star5">
            <a:avLst/>
          </a:prstGeom>
          <a:solidFill>
            <a:srgbClr val="E907CE"/>
          </a:solidFill>
          <a:ln>
            <a:solidFill>
              <a:srgbClr val="E907C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tar: 5 Points 18">
            <a:extLst>
              <a:ext uri="{FF2B5EF4-FFF2-40B4-BE49-F238E27FC236}">
                <a16:creationId xmlns:a16="http://schemas.microsoft.com/office/drawing/2014/main" id="{09DAC28A-20AE-60F6-06BB-594B3D4E24D9}"/>
              </a:ext>
              <a:ext uri="{C183D7F6-B498-43B3-948B-1728B52AA6E4}">
                <adec:decorative xmlns:adec="http://schemas.microsoft.com/office/drawing/2017/decorative" val="1"/>
              </a:ext>
            </a:extLst>
          </p:cNvPr>
          <p:cNvSpPr/>
          <p:nvPr/>
        </p:nvSpPr>
        <p:spPr>
          <a:xfrm flipH="1">
            <a:off x="1612900" y="2220349"/>
            <a:ext cx="495300" cy="347801"/>
          </a:xfrm>
          <a:prstGeom prst="star5">
            <a:avLst/>
          </a:prstGeom>
          <a:solidFill>
            <a:srgbClr val="7030A0"/>
          </a:solidFill>
          <a:ln>
            <a:solidFill>
              <a:srgbClr val="00C0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3C824653-258C-7DB7-05B0-8A2EF2D60DAC}"/>
              </a:ext>
              <a:ext uri="{C183D7F6-B498-43B3-948B-1728B52AA6E4}">
                <adec:decorative xmlns:adec="http://schemas.microsoft.com/office/drawing/2017/decorative" val="1"/>
              </a:ext>
            </a:extLst>
          </p:cNvPr>
          <p:cNvSpPr/>
          <p:nvPr/>
        </p:nvSpPr>
        <p:spPr>
          <a:xfrm>
            <a:off x="1219641" y="2596189"/>
            <a:ext cx="10437593" cy="407289"/>
          </a:xfrm>
          <a:prstGeom prst="rect">
            <a:avLst/>
          </a:prstGeom>
          <a:noFill/>
          <a:ln w="412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descr="Screenshot of Fiori launchpad with head bar highlighted">
            <a:extLst>
              <a:ext uri="{FF2B5EF4-FFF2-40B4-BE49-F238E27FC236}">
                <a16:creationId xmlns:a16="http://schemas.microsoft.com/office/drawing/2014/main" id="{EF742FEA-67A3-1D38-A5FA-CF6487A2491B}"/>
              </a:ext>
            </a:extLst>
          </p:cNvPr>
          <p:cNvGrpSpPr/>
          <p:nvPr/>
        </p:nvGrpSpPr>
        <p:grpSpPr>
          <a:xfrm>
            <a:off x="1193124" y="1018639"/>
            <a:ext cx="11144183" cy="5337711"/>
            <a:chOff x="1193124" y="1018639"/>
            <a:chExt cx="11144183" cy="5337711"/>
          </a:xfrm>
        </p:grpSpPr>
        <p:sp>
          <p:nvSpPr>
            <p:cNvPr id="13" name="TextBox 12">
              <a:extLst>
                <a:ext uri="{FF2B5EF4-FFF2-40B4-BE49-F238E27FC236}">
                  <a16:creationId xmlns:a16="http://schemas.microsoft.com/office/drawing/2014/main" id="{0B8B571B-6031-6939-C92D-B546176F8CED}"/>
                </a:ext>
              </a:extLst>
            </p:cNvPr>
            <p:cNvSpPr txBox="1"/>
            <p:nvPr/>
          </p:nvSpPr>
          <p:spPr>
            <a:xfrm>
              <a:off x="9230039" y="1530633"/>
              <a:ext cx="3107268" cy="369332"/>
            </a:xfrm>
            <a:prstGeom prst="rect">
              <a:avLst/>
            </a:prstGeom>
            <a:noFill/>
          </p:spPr>
          <p:txBody>
            <a:bodyPr wrap="square" lIns="91440" tIns="45720" rIns="91440" bIns="45720" rtlCol="0" anchor="t">
              <a:spAutoFit/>
            </a:bodyPr>
            <a:lstStyle/>
            <a:p>
              <a:r>
                <a:rPr lang="en-US" dirty="0"/>
                <a:t>Launchpad Shell/Header Bar</a:t>
              </a:r>
            </a:p>
          </p:txBody>
        </p:sp>
        <p:grpSp>
          <p:nvGrpSpPr>
            <p:cNvPr id="20" name="Group 19">
              <a:extLst>
                <a:ext uri="{FF2B5EF4-FFF2-40B4-BE49-F238E27FC236}">
                  <a16:creationId xmlns:a16="http://schemas.microsoft.com/office/drawing/2014/main" id="{57938907-1F7E-0F9E-FA0B-3BB799BB574C}"/>
                </a:ext>
              </a:extLst>
            </p:cNvPr>
            <p:cNvGrpSpPr/>
            <p:nvPr/>
          </p:nvGrpSpPr>
          <p:grpSpPr>
            <a:xfrm>
              <a:off x="1193124" y="1018639"/>
              <a:ext cx="10998877" cy="5337711"/>
              <a:chOff x="1193124" y="1018639"/>
              <a:chExt cx="10998877" cy="5337711"/>
            </a:xfrm>
          </p:grpSpPr>
          <p:grpSp>
            <p:nvGrpSpPr>
              <p:cNvPr id="14" name="Group 13" descr="Screenshot of Fiori launchpad">
                <a:extLst>
                  <a:ext uri="{FF2B5EF4-FFF2-40B4-BE49-F238E27FC236}">
                    <a16:creationId xmlns:a16="http://schemas.microsoft.com/office/drawing/2014/main" id="{509A14AA-8327-E34D-6C46-207C6D759B48}"/>
                  </a:ext>
                </a:extLst>
              </p:cNvPr>
              <p:cNvGrpSpPr/>
              <p:nvPr/>
            </p:nvGrpSpPr>
            <p:grpSpPr>
              <a:xfrm>
                <a:off x="1193124" y="2602607"/>
                <a:ext cx="10464110" cy="3753743"/>
                <a:chOff x="1193124" y="2602607"/>
                <a:chExt cx="10518816" cy="3897253"/>
              </a:xfrm>
            </p:grpSpPr>
            <p:pic>
              <p:nvPicPr>
                <p:cNvPr id="7" name="Picture 6">
                  <a:extLst>
                    <a:ext uri="{FF2B5EF4-FFF2-40B4-BE49-F238E27FC236}">
                      <a16:creationId xmlns:a16="http://schemas.microsoft.com/office/drawing/2014/main" id="{29E36E41-2BFB-4BCF-00FE-42D674D2A111}"/>
                    </a:ext>
                  </a:extLst>
                </p:cNvPr>
                <p:cNvPicPr>
                  <a:picLocks noChangeAspect="1"/>
                </p:cNvPicPr>
                <p:nvPr/>
              </p:nvPicPr>
              <p:blipFill rotWithShape="1">
                <a:blip r:embed="rId2"/>
                <a:srcRect b="5898"/>
                <a:stretch/>
              </p:blipFill>
              <p:spPr>
                <a:xfrm>
                  <a:off x="1193124" y="2602607"/>
                  <a:ext cx="10518816" cy="3897253"/>
                </a:xfrm>
                <a:prstGeom prst="rect">
                  <a:avLst/>
                </a:prstGeom>
                <a:ln w="12700">
                  <a:solidFill>
                    <a:srgbClr val="00B0F0"/>
                  </a:solidFill>
                </a:ln>
              </p:spPr>
            </p:pic>
            <p:sp>
              <p:nvSpPr>
                <p:cNvPr id="8" name="Rectangle 7">
                  <a:extLst>
                    <a:ext uri="{FF2B5EF4-FFF2-40B4-BE49-F238E27FC236}">
                      <a16:creationId xmlns:a16="http://schemas.microsoft.com/office/drawing/2014/main" id="{86AB0988-5D67-F302-9D4F-955D04D6FEFE}"/>
                    </a:ext>
                  </a:extLst>
                </p:cNvPr>
                <p:cNvSpPr/>
                <p:nvPr/>
              </p:nvSpPr>
              <p:spPr>
                <a:xfrm>
                  <a:off x="1294755" y="3111062"/>
                  <a:ext cx="10361393" cy="324564"/>
                </a:xfrm>
                <a:prstGeom prst="rect">
                  <a:avLst/>
                </a:prstGeom>
                <a:noFill/>
                <a:ln w="412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A81D919-8F11-DA55-D43A-41649F965F61}"/>
                    </a:ext>
                  </a:extLst>
                </p:cNvPr>
                <p:cNvSpPr/>
                <p:nvPr/>
              </p:nvSpPr>
              <p:spPr>
                <a:xfrm>
                  <a:off x="1218555" y="3505200"/>
                  <a:ext cx="10437593" cy="2994660"/>
                </a:xfrm>
                <a:prstGeom prst="rect">
                  <a:avLst/>
                </a:prstGeom>
                <a:noFill/>
                <a:ln w="412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091E9F8-FEBF-2F06-F87E-4C2B9955CF53}"/>
                    </a:ext>
                  </a:extLst>
                </p:cNvPr>
                <p:cNvSpPr/>
                <p:nvPr/>
              </p:nvSpPr>
              <p:spPr>
                <a:xfrm>
                  <a:off x="1371495" y="3634178"/>
                  <a:ext cx="1518852" cy="704041"/>
                </a:xfrm>
                <a:prstGeom prst="rect">
                  <a:avLst/>
                </a:prstGeom>
                <a:noFill/>
                <a:ln w="41275">
                  <a:solidFill>
                    <a:srgbClr val="E907C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FA65EC2-7B74-B263-A368-4EFB5E9A7626}"/>
                    </a:ext>
                  </a:extLst>
                </p:cNvPr>
                <p:cNvSpPr/>
                <p:nvPr/>
              </p:nvSpPr>
              <p:spPr>
                <a:xfrm>
                  <a:off x="1434353" y="4456147"/>
                  <a:ext cx="1455993" cy="1804954"/>
                </a:xfrm>
                <a:prstGeom prst="rect">
                  <a:avLst/>
                </a:prstGeom>
                <a:noFill/>
                <a:ln w="412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Oval 5">
                <a:extLst>
                  <a:ext uri="{FF2B5EF4-FFF2-40B4-BE49-F238E27FC236}">
                    <a16:creationId xmlns:a16="http://schemas.microsoft.com/office/drawing/2014/main" id="{FF87A491-933C-6768-F2D2-93A328F3DE2F}"/>
                  </a:ext>
                </a:extLst>
              </p:cNvPr>
              <p:cNvSpPr/>
              <p:nvPr/>
            </p:nvSpPr>
            <p:spPr>
              <a:xfrm>
                <a:off x="9084733" y="1018639"/>
                <a:ext cx="3107268" cy="1377720"/>
              </a:xfrm>
              <a:prstGeom prst="ellipse">
                <a:avLst/>
              </a:prstGeom>
              <a:noFill/>
              <a:ln w="412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Arrow Connector 17">
                <a:extLst>
                  <a:ext uri="{FF2B5EF4-FFF2-40B4-BE49-F238E27FC236}">
                    <a16:creationId xmlns:a16="http://schemas.microsoft.com/office/drawing/2014/main" id="{9F01F26B-3D1B-A26F-2A9C-93667B9B2971}"/>
                  </a:ext>
                </a:extLst>
              </p:cNvPr>
              <p:cNvCxnSpPr>
                <a:cxnSpLocks/>
              </p:cNvCxnSpPr>
              <p:nvPr/>
            </p:nvCxnSpPr>
            <p:spPr>
              <a:xfrm flipH="1">
                <a:off x="5255172" y="2057400"/>
                <a:ext cx="3974867" cy="747804"/>
              </a:xfrm>
              <a:prstGeom prst="straightConnector1">
                <a:avLst/>
              </a:prstGeom>
              <a:ln w="41275">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521919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normAutofit fontScale="90000"/>
          </a:bodyPr>
          <a:lstStyle/>
          <a:p>
            <a:r>
              <a:rPr lang="en-US" dirty="0"/>
              <a:t>Business Process &amp; Transaction Mapping</a:t>
            </a:r>
          </a:p>
        </p:txBody>
      </p:sp>
      <p:sp>
        <p:nvSpPr>
          <p:cNvPr id="5" name="Content Placeholder 1">
            <a:extLst>
              <a:ext uri="{FF2B5EF4-FFF2-40B4-BE49-F238E27FC236}">
                <a16:creationId xmlns:a16="http://schemas.microsoft.com/office/drawing/2014/main" id="{2D8A927C-4D0A-1089-F9DE-91AA536B9120}"/>
              </a:ext>
            </a:extLst>
          </p:cNvPr>
          <p:cNvSpPr>
            <a:spLocks noGrp="1"/>
          </p:cNvSpPr>
          <p:nvPr>
            <p:ph idx="1"/>
          </p:nvPr>
        </p:nvSpPr>
        <p:spPr>
          <a:xfrm>
            <a:off x="838200" y="1203159"/>
            <a:ext cx="10515600" cy="1625910"/>
          </a:xfrm>
        </p:spPr>
        <p:txBody>
          <a:bodyPr>
            <a:normAutofit/>
          </a:bodyPr>
          <a:lstStyle/>
          <a:p>
            <a:pPr marL="342900" indent="-342900">
              <a:buFont typeface="Arial" panose="020B0604020202020204" pitchFamily="34" charset="0"/>
              <a:buChar char="•"/>
            </a:pPr>
            <a:r>
              <a:rPr lang="en-US" sz="2400" dirty="0"/>
              <a:t>The </a:t>
            </a:r>
            <a:r>
              <a:rPr lang="en-US" sz="2400" b="1" dirty="0"/>
              <a:t>business processes </a:t>
            </a:r>
            <a:r>
              <a:rPr lang="en-US" sz="2400" dirty="0"/>
              <a:t>and transactions are located with a similar breadcrumb path as in Portal</a:t>
            </a:r>
          </a:p>
          <a:p>
            <a:pPr marL="342900" indent="-342900">
              <a:buFont typeface="Arial" panose="020B0604020202020204" pitchFamily="34" charset="0"/>
              <a:buChar char="•"/>
            </a:pPr>
            <a:r>
              <a:rPr lang="en-US" sz="2400" dirty="0"/>
              <a:t>Just as a user would go to </a:t>
            </a:r>
            <a:r>
              <a:rPr lang="en-US" sz="2400" b="1" dirty="0">
                <a:solidFill>
                  <a:srgbClr val="FF0000"/>
                </a:solidFill>
              </a:rPr>
              <a:t>Accounts Payable </a:t>
            </a:r>
            <a:r>
              <a:rPr lang="en-US" sz="2400" dirty="0"/>
              <a:t>&gt; </a:t>
            </a:r>
            <a:r>
              <a:rPr lang="en-US" sz="2400" b="1" dirty="0">
                <a:solidFill>
                  <a:srgbClr val="E907CE"/>
                </a:solidFill>
              </a:rPr>
              <a:t>AP Evaluation </a:t>
            </a:r>
            <a:r>
              <a:rPr lang="en-US" sz="2400" dirty="0"/>
              <a:t>to display an invoice in Portal yesterday, they will do the same in Fiori tomorrow</a:t>
            </a:r>
          </a:p>
          <a:p>
            <a:pPr marL="342900" indent="-342900">
              <a:buFont typeface="Arial" panose="020B0604020202020204" pitchFamily="34" charset="0"/>
              <a:buChar char="•"/>
            </a:pPr>
            <a:endParaRPr lang="en-US" dirty="0"/>
          </a:p>
          <a:p>
            <a:pPr marL="0" indent="0">
              <a:buNone/>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0" indent="0">
              <a:buNone/>
            </a:pPr>
            <a:endParaRPr lang="en-US" dirty="0"/>
          </a:p>
        </p:txBody>
      </p:sp>
      <p:sp>
        <p:nvSpPr>
          <p:cNvPr id="25" name="TextBox 24">
            <a:extLst>
              <a:ext uri="{FF2B5EF4-FFF2-40B4-BE49-F238E27FC236}">
                <a16:creationId xmlns:a16="http://schemas.microsoft.com/office/drawing/2014/main" id="{B732EAFD-356D-BC62-5553-96FD044DFD1F}"/>
              </a:ext>
            </a:extLst>
          </p:cNvPr>
          <p:cNvSpPr txBox="1"/>
          <p:nvPr/>
        </p:nvSpPr>
        <p:spPr>
          <a:xfrm>
            <a:off x="892647" y="4892669"/>
            <a:ext cx="7840398" cy="830997"/>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400" dirty="0"/>
              <a:t>Users’ security roles will carry over to Fiori apps, enabling </a:t>
            </a:r>
            <a:r>
              <a:rPr lang="en-US" sz="2400"/>
              <a:t>users</a:t>
            </a:r>
            <a:r>
              <a:rPr lang="en-US" sz="2400" dirty="0"/>
              <a:t> to process transactions as they do currently in Portal</a:t>
            </a:r>
            <a:endParaRPr lang="en-US" dirty="0"/>
          </a:p>
        </p:txBody>
      </p:sp>
      <p:grpSp>
        <p:nvGrpSpPr>
          <p:cNvPr id="11" name="Group 10">
            <a:extLst>
              <a:ext uri="{FF2B5EF4-FFF2-40B4-BE49-F238E27FC236}">
                <a16:creationId xmlns:a16="http://schemas.microsoft.com/office/drawing/2014/main" id="{2D120A26-36B4-404E-5E91-C4C8162B704D}"/>
              </a:ext>
              <a:ext uri="{C183D7F6-B498-43B3-948B-1728B52AA6E4}">
                <adec:decorative xmlns:adec="http://schemas.microsoft.com/office/drawing/2017/decorative" val="1"/>
              </a:ext>
            </a:extLst>
          </p:cNvPr>
          <p:cNvGrpSpPr/>
          <p:nvPr/>
        </p:nvGrpSpPr>
        <p:grpSpPr>
          <a:xfrm>
            <a:off x="1412329" y="2712543"/>
            <a:ext cx="10283032" cy="3464420"/>
            <a:chOff x="1412329" y="2712543"/>
            <a:chExt cx="10283032" cy="3464420"/>
          </a:xfrm>
        </p:grpSpPr>
        <p:grpSp>
          <p:nvGrpSpPr>
            <p:cNvPr id="10" name="Group 9">
              <a:extLst>
                <a:ext uri="{FF2B5EF4-FFF2-40B4-BE49-F238E27FC236}">
                  <a16:creationId xmlns:a16="http://schemas.microsoft.com/office/drawing/2014/main" id="{4153911A-A320-7242-6E26-5BFFFE91CC1B}"/>
                </a:ext>
                <a:ext uri="{C183D7F6-B498-43B3-948B-1728B52AA6E4}">
                  <adec:decorative xmlns:adec="http://schemas.microsoft.com/office/drawing/2017/decorative" val="1"/>
                </a:ext>
              </a:extLst>
            </p:cNvPr>
            <p:cNvGrpSpPr/>
            <p:nvPr/>
          </p:nvGrpSpPr>
          <p:grpSpPr>
            <a:xfrm>
              <a:off x="1412329" y="2712543"/>
              <a:ext cx="10283032" cy="3464420"/>
              <a:chOff x="1412329" y="2712543"/>
              <a:chExt cx="10283032" cy="3464420"/>
            </a:xfrm>
          </p:grpSpPr>
          <p:grpSp>
            <p:nvGrpSpPr>
              <p:cNvPr id="3" name="Group 2">
                <a:extLst>
                  <a:ext uri="{FF2B5EF4-FFF2-40B4-BE49-F238E27FC236}">
                    <a16:creationId xmlns:a16="http://schemas.microsoft.com/office/drawing/2014/main" id="{73AEA5F9-6954-01C6-D40F-D65A968251FB}"/>
                  </a:ext>
                </a:extLst>
              </p:cNvPr>
              <p:cNvGrpSpPr/>
              <p:nvPr/>
            </p:nvGrpSpPr>
            <p:grpSpPr>
              <a:xfrm>
                <a:off x="1412329" y="2712543"/>
                <a:ext cx="10283032" cy="3464420"/>
                <a:chOff x="1412329" y="2712543"/>
                <a:chExt cx="10283032" cy="3464420"/>
              </a:xfrm>
            </p:grpSpPr>
            <p:pic>
              <p:nvPicPr>
                <p:cNvPr id="9" name="Picture 8">
                  <a:extLst>
                    <a:ext uri="{FF2B5EF4-FFF2-40B4-BE49-F238E27FC236}">
                      <a16:creationId xmlns:a16="http://schemas.microsoft.com/office/drawing/2014/main" id="{0D69350A-21D7-596D-3CCF-237D4576EDC4}"/>
                    </a:ext>
                  </a:extLst>
                </p:cNvPr>
                <p:cNvPicPr>
                  <a:picLocks noChangeAspect="1"/>
                </p:cNvPicPr>
                <p:nvPr/>
              </p:nvPicPr>
              <p:blipFill>
                <a:blip r:embed="rId2"/>
                <a:stretch>
                  <a:fillRect/>
                </a:stretch>
              </p:blipFill>
              <p:spPr>
                <a:xfrm>
                  <a:off x="1412329" y="3075868"/>
                  <a:ext cx="5582429" cy="16290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DF5EDE95-663B-404A-AFD7-BE74FBE26CB9}"/>
                    </a:ext>
                  </a:extLst>
                </p:cNvPr>
                <p:cNvPicPr>
                  <a:picLocks noChangeAspect="1"/>
                </p:cNvPicPr>
                <p:nvPr/>
              </p:nvPicPr>
              <p:blipFill>
                <a:blip r:embed="rId3"/>
                <a:stretch>
                  <a:fillRect/>
                </a:stretch>
              </p:blipFill>
              <p:spPr>
                <a:xfrm>
                  <a:off x="9043601" y="2736844"/>
                  <a:ext cx="2651760" cy="34401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2" name="Rectangle 21">
                  <a:extLst>
                    <a:ext uri="{FF2B5EF4-FFF2-40B4-BE49-F238E27FC236}">
                      <a16:creationId xmlns:a16="http://schemas.microsoft.com/office/drawing/2014/main" id="{3C58089F-4BF1-BC8B-EBE4-0F05DB8C71A4}"/>
                    </a:ext>
                  </a:extLst>
                </p:cNvPr>
                <p:cNvSpPr/>
                <p:nvPr/>
              </p:nvSpPr>
              <p:spPr>
                <a:xfrm>
                  <a:off x="4558599" y="4335780"/>
                  <a:ext cx="889701" cy="205411"/>
                </a:xfrm>
                <a:prstGeom prst="rect">
                  <a:avLst/>
                </a:prstGeom>
                <a:noFill/>
                <a:ln w="41275">
                  <a:solidFill>
                    <a:srgbClr val="E907C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5D6ECA0E-1E2F-E5E6-D18F-E28E03889327}"/>
                    </a:ext>
                  </a:extLst>
                </p:cNvPr>
                <p:cNvGrpSpPr/>
                <p:nvPr/>
              </p:nvGrpSpPr>
              <p:grpSpPr>
                <a:xfrm>
                  <a:off x="2446020" y="2712543"/>
                  <a:ext cx="8586482" cy="1623237"/>
                  <a:chOff x="2446020" y="2712543"/>
                  <a:chExt cx="8586482" cy="1623237"/>
                </a:xfrm>
              </p:grpSpPr>
              <p:cxnSp>
                <p:nvCxnSpPr>
                  <p:cNvPr id="20" name="Straight Arrow Connector 19">
                    <a:extLst>
                      <a:ext uri="{FF2B5EF4-FFF2-40B4-BE49-F238E27FC236}">
                        <a16:creationId xmlns:a16="http://schemas.microsoft.com/office/drawing/2014/main" id="{23EAD9B2-9CA9-2E4E-E7A6-27278CC1A1AE}"/>
                      </a:ext>
                    </a:extLst>
                  </p:cNvPr>
                  <p:cNvCxnSpPr>
                    <a:cxnSpLocks/>
                  </p:cNvCxnSpPr>
                  <p:nvPr/>
                </p:nvCxnSpPr>
                <p:spPr>
                  <a:xfrm flipV="1">
                    <a:off x="3581400" y="2882077"/>
                    <a:ext cx="6490952" cy="963782"/>
                  </a:xfrm>
                  <a:prstGeom prst="straightConnector1">
                    <a:avLst/>
                  </a:prstGeom>
                  <a:ln w="38100">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19" name="Rectangle 18">
                    <a:extLst>
                      <a:ext uri="{FF2B5EF4-FFF2-40B4-BE49-F238E27FC236}">
                        <a16:creationId xmlns:a16="http://schemas.microsoft.com/office/drawing/2014/main" id="{D0CEF6F4-CEA4-95A8-66C6-52A78CAB114A}"/>
                      </a:ext>
                    </a:extLst>
                  </p:cNvPr>
                  <p:cNvSpPr/>
                  <p:nvPr/>
                </p:nvSpPr>
                <p:spPr>
                  <a:xfrm>
                    <a:off x="2446020" y="3688080"/>
                    <a:ext cx="1135380" cy="647700"/>
                  </a:xfrm>
                  <a:prstGeom prst="rect">
                    <a:avLst/>
                  </a:prstGeom>
                  <a:noFill/>
                  <a:ln w="412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90610EE0-FD2B-7CAD-53B3-59F9147BB018}"/>
                      </a:ext>
                    </a:extLst>
                  </p:cNvPr>
                  <p:cNvSpPr/>
                  <p:nvPr/>
                </p:nvSpPr>
                <p:spPr>
                  <a:xfrm>
                    <a:off x="10157011" y="2712543"/>
                    <a:ext cx="875491" cy="190211"/>
                  </a:xfrm>
                  <a:prstGeom prst="rect">
                    <a:avLst/>
                  </a:prstGeom>
                  <a:noFill/>
                  <a:ln w="412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cxnSp>
            <p:nvCxnSpPr>
              <p:cNvPr id="26" name="Straight Arrow Connector 25">
                <a:extLst>
                  <a:ext uri="{FF2B5EF4-FFF2-40B4-BE49-F238E27FC236}">
                    <a16:creationId xmlns:a16="http://schemas.microsoft.com/office/drawing/2014/main" id="{DE76FD8D-2A79-1BB5-3A92-E27849FD3E36}"/>
                  </a:ext>
                </a:extLst>
              </p:cNvPr>
              <p:cNvCxnSpPr>
                <a:cxnSpLocks/>
              </p:cNvCxnSpPr>
              <p:nvPr/>
            </p:nvCxnSpPr>
            <p:spPr>
              <a:xfrm flipV="1">
                <a:off x="5414495" y="3075868"/>
                <a:ext cx="4462972" cy="1271532"/>
              </a:xfrm>
              <a:prstGeom prst="straightConnector1">
                <a:avLst/>
              </a:prstGeom>
              <a:ln w="38100">
                <a:solidFill>
                  <a:srgbClr val="E907CE"/>
                </a:solidFill>
                <a:tailEnd type="triangle"/>
              </a:ln>
            </p:spPr>
            <p:style>
              <a:lnRef idx="3">
                <a:schemeClr val="dk1"/>
              </a:lnRef>
              <a:fillRef idx="0">
                <a:schemeClr val="dk1"/>
              </a:fillRef>
              <a:effectRef idx="2">
                <a:schemeClr val="dk1"/>
              </a:effectRef>
              <a:fontRef idx="minor">
                <a:schemeClr val="tx1"/>
              </a:fontRef>
            </p:style>
          </p:cxnSp>
        </p:grpSp>
        <p:sp>
          <p:nvSpPr>
            <p:cNvPr id="8" name="Rectangle 7">
              <a:extLst>
                <a:ext uri="{FF2B5EF4-FFF2-40B4-BE49-F238E27FC236}">
                  <a16:creationId xmlns:a16="http://schemas.microsoft.com/office/drawing/2014/main" id="{5FCDEF8A-B584-860C-6246-6A167BEA455C}"/>
                </a:ext>
              </a:extLst>
            </p:cNvPr>
            <p:cNvSpPr/>
            <p:nvPr/>
          </p:nvSpPr>
          <p:spPr>
            <a:xfrm>
              <a:off x="9871563" y="2974689"/>
              <a:ext cx="575722" cy="190211"/>
            </a:xfrm>
            <a:prstGeom prst="rect">
              <a:avLst/>
            </a:prstGeom>
            <a:noFill/>
            <a:ln w="41275">
              <a:solidFill>
                <a:srgbClr val="E907C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13</a:t>
            </a:fld>
            <a:endParaRPr lang="en-US" dirty="0"/>
          </a:p>
        </p:txBody>
      </p:sp>
    </p:spTree>
    <p:extLst>
      <p:ext uri="{BB962C8B-B14F-4D97-AF65-F5344CB8AC3E}">
        <p14:creationId xmlns:p14="http://schemas.microsoft.com/office/powerpoint/2010/main" val="2145703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86238-36F6-765E-ED38-80856ACB6403}"/>
              </a:ext>
            </a:extLst>
          </p:cNvPr>
          <p:cNvSpPr>
            <a:spLocks noGrp="1"/>
          </p:cNvSpPr>
          <p:nvPr>
            <p:ph type="title"/>
          </p:nvPr>
        </p:nvSpPr>
        <p:spPr>
          <a:xfrm>
            <a:off x="1235730" y="186146"/>
            <a:ext cx="9078702" cy="913342"/>
          </a:xfrm>
        </p:spPr>
        <p:txBody>
          <a:bodyPr>
            <a:normAutofit fontScale="90000"/>
          </a:bodyPr>
          <a:lstStyle/>
          <a:p>
            <a:r>
              <a:rPr lang="en-US" dirty="0"/>
              <a:t>Business Subprocess &amp; Transaction Mapping</a:t>
            </a:r>
          </a:p>
        </p:txBody>
      </p:sp>
      <p:pic>
        <p:nvPicPr>
          <p:cNvPr id="10" name="Content Placeholder 9">
            <a:extLst>
              <a:ext uri="{FF2B5EF4-FFF2-40B4-BE49-F238E27FC236}">
                <a16:creationId xmlns:a16="http://schemas.microsoft.com/office/drawing/2014/main" id="{79A187EC-F8A2-6EA6-195D-7821126A2671}"/>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1162302" y="2141701"/>
            <a:ext cx="5449060" cy="42392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811FCB9B-1F2E-AE0C-8605-1415EE64F77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741921" y="1307624"/>
            <a:ext cx="3383280" cy="50639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 name="Group 4">
            <a:extLst>
              <a:ext uri="{FF2B5EF4-FFF2-40B4-BE49-F238E27FC236}">
                <a16:creationId xmlns:a16="http://schemas.microsoft.com/office/drawing/2014/main" id="{43788866-EBC9-D188-7BF6-CDB0AAF66D22}"/>
              </a:ext>
              <a:ext uri="{C183D7F6-B498-43B3-948B-1728B52AA6E4}">
                <adec:decorative xmlns:adec="http://schemas.microsoft.com/office/drawing/2017/decorative" val="1"/>
              </a:ext>
            </a:extLst>
          </p:cNvPr>
          <p:cNvGrpSpPr/>
          <p:nvPr/>
        </p:nvGrpSpPr>
        <p:grpSpPr>
          <a:xfrm>
            <a:off x="1259197" y="2066187"/>
            <a:ext cx="7535177" cy="2713276"/>
            <a:chOff x="1259197" y="2066187"/>
            <a:chExt cx="7535177" cy="2713276"/>
          </a:xfrm>
        </p:grpSpPr>
        <p:sp>
          <p:nvSpPr>
            <p:cNvPr id="18" name="Rectangle 17">
              <a:extLst>
                <a:ext uri="{FF2B5EF4-FFF2-40B4-BE49-F238E27FC236}">
                  <a16:creationId xmlns:a16="http://schemas.microsoft.com/office/drawing/2014/main" id="{ED2545ED-E358-01C3-1A92-F7BA78CF0A18}"/>
                </a:ext>
              </a:extLst>
            </p:cNvPr>
            <p:cNvSpPr/>
            <p:nvPr/>
          </p:nvSpPr>
          <p:spPr>
            <a:xfrm>
              <a:off x="7895213" y="2066187"/>
              <a:ext cx="899161" cy="150045"/>
            </a:xfrm>
            <a:prstGeom prst="rect">
              <a:avLst/>
            </a:prstGeom>
            <a:noFill/>
            <a:ln w="41275">
              <a:solidFill>
                <a:srgbClr val="E907C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09CB0052-BE96-69AF-0FB8-54CF8851D140}"/>
                </a:ext>
              </a:extLst>
            </p:cNvPr>
            <p:cNvSpPr/>
            <p:nvPr/>
          </p:nvSpPr>
          <p:spPr>
            <a:xfrm>
              <a:off x="1259197" y="4528454"/>
              <a:ext cx="1102660" cy="251009"/>
            </a:xfrm>
            <a:prstGeom prst="rect">
              <a:avLst/>
            </a:prstGeom>
            <a:noFill/>
            <a:ln w="41275">
              <a:solidFill>
                <a:srgbClr val="E907C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Arrow Connector 21">
              <a:extLst>
                <a:ext uri="{FF2B5EF4-FFF2-40B4-BE49-F238E27FC236}">
                  <a16:creationId xmlns:a16="http://schemas.microsoft.com/office/drawing/2014/main" id="{295975AB-9B99-0C95-2520-88186B031938}"/>
                </a:ext>
              </a:extLst>
            </p:cNvPr>
            <p:cNvCxnSpPr>
              <a:cxnSpLocks/>
            </p:cNvCxnSpPr>
            <p:nvPr/>
          </p:nvCxnSpPr>
          <p:spPr>
            <a:xfrm flipV="1">
              <a:off x="2361857" y="2216232"/>
              <a:ext cx="5471503" cy="2391627"/>
            </a:xfrm>
            <a:prstGeom prst="straightConnector1">
              <a:avLst/>
            </a:prstGeom>
            <a:ln w="38100">
              <a:solidFill>
                <a:srgbClr val="E907CE"/>
              </a:solidFill>
              <a:tailEnd type="triangle"/>
            </a:ln>
          </p:spPr>
          <p:style>
            <a:lnRef idx="3">
              <a:schemeClr val="dk1"/>
            </a:lnRef>
            <a:fillRef idx="0">
              <a:schemeClr val="dk1"/>
            </a:fillRef>
            <a:effectRef idx="2">
              <a:schemeClr val="dk1"/>
            </a:effectRef>
            <a:fontRef idx="minor">
              <a:schemeClr val="tx1"/>
            </a:fontRef>
          </p:style>
        </p:cxnSp>
      </p:grpSp>
      <p:grpSp>
        <p:nvGrpSpPr>
          <p:cNvPr id="3" name="Group 2">
            <a:extLst>
              <a:ext uri="{FF2B5EF4-FFF2-40B4-BE49-F238E27FC236}">
                <a16:creationId xmlns:a16="http://schemas.microsoft.com/office/drawing/2014/main" id="{8819880A-CA3D-F63C-3B83-FB57E38EDF67}"/>
              </a:ext>
              <a:ext uri="{C183D7F6-B498-43B3-948B-1728B52AA6E4}">
                <adec:decorative xmlns:adec="http://schemas.microsoft.com/office/drawing/2017/decorative" val="1"/>
              </a:ext>
            </a:extLst>
          </p:cNvPr>
          <p:cNvGrpSpPr/>
          <p:nvPr/>
        </p:nvGrpSpPr>
        <p:grpSpPr>
          <a:xfrm>
            <a:off x="1344030" y="2318382"/>
            <a:ext cx="7507155" cy="3137840"/>
            <a:chOff x="1376871" y="2357721"/>
            <a:chExt cx="7507155" cy="3137840"/>
          </a:xfrm>
        </p:grpSpPr>
        <p:sp>
          <p:nvSpPr>
            <p:cNvPr id="19" name="Rectangle 18">
              <a:extLst>
                <a:ext uri="{FF2B5EF4-FFF2-40B4-BE49-F238E27FC236}">
                  <a16:creationId xmlns:a16="http://schemas.microsoft.com/office/drawing/2014/main" id="{6094DFFF-8B92-395D-9DB3-64784ABB2F1F}"/>
                </a:ext>
              </a:extLst>
            </p:cNvPr>
            <p:cNvSpPr/>
            <p:nvPr/>
          </p:nvSpPr>
          <p:spPr>
            <a:xfrm>
              <a:off x="7984865" y="2357721"/>
              <a:ext cx="899161" cy="182870"/>
            </a:xfrm>
            <a:prstGeom prst="rect">
              <a:avLst/>
            </a:prstGeom>
            <a:noFill/>
            <a:ln w="412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F5D2787A-4971-69A6-8DAB-BE87FB4A4B3F}"/>
                </a:ext>
              </a:extLst>
            </p:cNvPr>
            <p:cNvSpPr/>
            <p:nvPr/>
          </p:nvSpPr>
          <p:spPr>
            <a:xfrm>
              <a:off x="1376871" y="5244552"/>
              <a:ext cx="1374290" cy="251009"/>
            </a:xfrm>
            <a:prstGeom prst="rect">
              <a:avLst/>
            </a:prstGeom>
            <a:noFill/>
            <a:ln w="412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Arrow Connector 22">
              <a:extLst>
                <a:ext uri="{FF2B5EF4-FFF2-40B4-BE49-F238E27FC236}">
                  <a16:creationId xmlns:a16="http://schemas.microsoft.com/office/drawing/2014/main" id="{8039683B-EE7D-45B3-58FE-F6198D8D8B98}"/>
                </a:ext>
              </a:extLst>
            </p:cNvPr>
            <p:cNvCxnSpPr>
              <a:cxnSpLocks/>
            </p:cNvCxnSpPr>
            <p:nvPr/>
          </p:nvCxnSpPr>
          <p:spPr>
            <a:xfrm flipV="1">
              <a:off x="2751161" y="2613660"/>
              <a:ext cx="5144052" cy="2630892"/>
            </a:xfrm>
            <a:prstGeom prst="straightConnector1">
              <a:avLst/>
            </a:prstGeom>
            <a:ln w="38100">
              <a:solidFill>
                <a:srgbClr val="7030A0"/>
              </a:solidFill>
              <a:tailEnd type="triangle"/>
            </a:ln>
          </p:spPr>
          <p:style>
            <a:lnRef idx="3">
              <a:schemeClr val="dk1"/>
            </a:lnRef>
            <a:fillRef idx="0">
              <a:schemeClr val="dk1"/>
            </a:fillRef>
            <a:effectRef idx="2">
              <a:schemeClr val="dk1"/>
            </a:effectRef>
            <a:fontRef idx="minor">
              <a:schemeClr val="tx1"/>
            </a:fontRef>
          </p:style>
        </p:cxnSp>
      </p:grpSp>
      <p:sp>
        <p:nvSpPr>
          <p:cNvPr id="27" name="TextBox 26">
            <a:extLst>
              <a:ext uri="{FF2B5EF4-FFF2-40B4-BE49-F238E27FC236}">
                <a16:creationId xmlns:a16="http://schemas.microsoft.com/office/drawing/2014/main" id="{475EE43B-C5FF-098D-E2F4-A60480E83A54}"/>
              </a:ext>
            </a:extLst>
          </p:cNvPr>
          <p:cNvSpPr txBox="1"/>
          <p:nvPr/>
        </p:nvSpPr>
        <p:spPr>
          <a:xfrm>
            <a:off x="637897" y="1006086"/>
            <a:ext cx="7180670" cy="1107996"/>
          </a:xfrm>
          <a:prstGeom prst="rect">
            <a:avLst/>
          </a:prstGeom>
          <a:noFill/>
        </p:spPr>
        <p:txBody>
          <a:bodyPr wrap="square">
            <a:spAutoFit/>
          </a:bodyPr>
          <a:lstStyle/>
          <a:p>
            <a:pPr marL="342900" indent="-342900">
              <a:buFont typeface="Arial" panose="020B0604020202020204" pitchFamily="34" charset="0"/>
              <a:buChar char="•"/>
            </a:pPr>
            <a:r>
              <a:rPr lang="en-US" sz="2200" b="1" dirty="0"/>
              <a:t>Subprocesses </a:t>
            </a:r>
            <a:r>
              <a:rPr lang="en-US" sz="2200" dirty="0"/>
              <a:t>and transactions are also mapped similarly to Portal: </a:t>
            </a:r>
            <a:r>
              <a:rPr lang="en-US" sz="2200" b="1" dirty="0">
                <a:solidFill>
                  <a:srgbClr val="E907CE"/>
                </a:solidFill>
              </a:rPr>
              <a:t>AP Evaluation </a:t>
            </a:r>
            <a:r>
              <a:rPr lang="en-US" sz="2200" b="1" dirty="0"/>
              <a:t>&gt; </a:t>
            </a:r>
            <a:r>
              <a:rPr lang="en-US" sz="2200" b="1" dirty="0">
                <a:solidFill>
                  <a:srgbClr val="E907CE"/>
                </a:solidFill>
              </a:rPr>
              <a:t>Manage Invoice </a:t>
            </a:r>
            <a:r>
              <a:rPr lang="en-US" sz="2200" b="1" dirty="0"/>
              <a:t>&gt; </a:t>
            </a:r>
            <a:r>
              <a:rPr lang="en-US" sz="2200" b="1" dirty="0">
                <a:solidFill>
                  <a:srgbClr val="7030A0"/>
                </a:solidFill>
              </a:rPr>
              <a:t>Display Invoice – FI</a:t>
            </a:r>
            <a:endParaRPr lang="en-US" sz="2200" dirty="0">
              <a:solidFill>
                <a:srgbClr val="7030A0"/>
              </a:solidFill>
            </a:endParaRPr>
          </a:p>
        </p:txBody>
      </p:sp>
      <p:sp>
        <p:nvSpPr>
          <p:cNvPr id="4" name="Slide Number Placeholder 3">
            <a:extLst>
              <a:ext uri="{FF2B5EF4-FFF2-40B4-BE49-F238E27FC236}">
                <a16:creationId xmlns:a16="http://schemas.microsoft.com/office/drawing/2014/main" id="{68C712E7-B88F-4C87-2C17-58CC85646B74}"/>
              </a:ext>
            </a:extLst>
          </p:cNvPr>
          <p:cNvSpPr>
            <a:spLocks noGrp="1"/>
          </p:cNvSpPr>
          <p:nvPr>
            <p:ph type="sldNum" sz="quarter" idx="12"/>
          </p:nvPr>
        </p:nvSpPr>
        <p:spPr/>
        <p:txBody>
          <a:bodyPr/>
          <a:lstStyle/>
          <a:p>
            <a:fld id="{D74DC2E0-E28C-44A5-89B3-2B91385C7BB1}" type="slidenum">
              <a:rPr lang="en-US" smtClean="0"/>
              <a:t>14</a:t>
            </a:fld>
            <a:endParaRPr lang="en-US" dirty="0"/>
          </a:p>
        </p:txBody>
      </p:sp>
    </p:spTree>
    <p:extLst>
      <p:ext uri="{BB962C8B-B14F-4D97-AF65-F5344CB8AC3E}">
        <p14:creationId xmlns:p14="http://schemas.microsoft.com/office/powerpoint/2010/main" val="3033833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lstStyle/>
          <a:p>
            <a:r>
              <a:rPr lang="en-US" dirty="0"/>
              <a:t>Launchpad Shell/Header Bar</a:t>
            </a:r>
          </a:p>
        </p:txBody>
      </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15</a:t>
            </a:fld>
            <a:endParaRPr lang="en-US" dirty="0"/>
          </a:p>
        </p:txBody>
      </p:sp>
      <p:sp>
        <p:nvSpPr>
          <p:cNvPr id="5" name="Content Placeholder 1">
            <a:extLst>
              <a:ext uri="{FF2B5EF4-FFF2-40B4-BE49-F238E27FC236}">
                <a16:creationId xmlns:a16="http://schemas.microsoft.com/office/drawing/2014/main" id="{2D8A927C-4D0A-1089-F9DE-91AA536B9120}"/>
              </a:ext>
            </a:extLst>
          </p:cNvPr>
          <p:cNvSpPr>
            <a:spLocks noGrp="1"/>
          </p:cNvSpPr>
          <p:nvPr>
            <p:ph idx="1"/>
          </p:nvPr>
        </p:nvSpPr>
        <p:spPr>
          <a:xfrm>
            <a:off x="1142999" y="1002535"/>
            <a:ext cx="10964537" cy="5563518"/>
          </a:xfrm>
        </p:spPr>
        <p:txBody>
          <a:bodyPr>
            <a:normAutofit/>
          </a:bodyPr>
          <a:lstStyle/>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6" name="Content Placeholder 1">
            <a:extLst>
              <a:ext uri="{FF2B5EF4-FFF2-40B4-BE49-F238E27FC236}">
                <a16:creationId xmlns:a16="http://schemas.microsoft.com/office/drawing/2014/main" id="{1C25CCE3-5D2F-1BD1-4DC4-37078EA8C7B6}"/>
              </a:ext>
            </a:extLst>
          </p:cNvPr>
          <p:cNvSpPr txBox="1">
            <a:spLocks/>
          </p:cNvSpPr>
          <p:nvPr/>
        </p:nvSpPr>
        <p:spPr>
          <a:xfrm>
            <a:off x="823054" y="1873485"/>
            <a:ext cx="10545891" cy="4665427"/>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The </a:t>
            </a:r>
            <a:r>
              <a:rPr lang="en-US" sz="2400" b="1" dirty="0"/>
              <a:t>Launchpad Shell/Header Bar</a:t>
            </a:r>
            <a:r>
              <a:rPr lang="en-US" sz="2400" dirty="0"/>
              <a:t> is always visible as the top banner on the page and is the default header that provides the following functions:</a:t>
            </a:r>
          </a:p>
          <a:p>
            <a:endParaRPr lang="en-US" sz="2400" dirty="0"/>
          </a:p>
          <a:p>
            <a:pPr marL="799465" lvl="1" indent="-342900">
              <a:spcBef>
                <a:spcPts val="0"/>
              </a:spcBef>
              <a:buFont typeface="Courier New" panose="02070309020205020404" pitchFamily="49" charset="0"/>
              <a:buChar char="o"/>
            </a:pPr>
            <a:r>
              <a:rPr lang="en-US" b="1" dirty="0"/>
              <a:t>Global Search</a:t>
            </a:r>
            <a:r>
              <a:rPr lang="en-US" dirty="0"/>
              <a:t> (magnifying glass) – searches across apps and business </a:t>
            </a:r>
            <a:r>
              <a:rPr lang="en-US"/>
              <a:t>processes </a:t>
            </a:r>
            <a:endParaRPr lang="en-US">
              <a:cs typeface="Calibri" panose="020F0502020204030204"/>
            </a:endParaRPr>
          </a:p>
          <a:p>
            <a:pPr marL="799465" lvl="1" indent="-342900">
              <a:buFont typeface="Courier New" panose="02070309020205020404" pitchFamily="49" charset="0"/>
              <a:buChar char="o"/>
            </a:pPr>
            <a:endParaRPr lang="en-US">
              <a:cs typeface="Calibri" panose="020F0502020204030204"/>
            </a:endParaRPr>
          </a:p>
          <a:p>
            <a:pPr marL="799465" lvl="1" indent="-342900">
              <a:buFont typeface="Courier New" panose="02070309020205020404" pitchFamily="49" charset="0"/>
              <a:buChar char="o"/>
            </a:pPr>
            <a:r>
              <a:rPr lang="en-US" b="1" dirty="0"/>
              <a:t>Help</a:t>
            </a:r>
            <a:r>
              <a:rPr lang="en-US" dirty="0"/>
              <a:t> (question mark) - when opened, provides context-sensitive help depending on where you are in the system</a:t>
            </a:r>
            <a:endParaRPr lang="en-US">
              <a:cs typeface="Calibri" panose="020F0502020204030204"/>
            </a:endParaRPr>
          </a:p>
          <a:p>
            <a:pPr marL="799465" lvl="1" indent="-342900">
              <a:buFont typeface="Courier New" panose="02070309020205020404" pitchFamily="49" charset="0"/>
              <a:buChar char="o"/>
            </a:pPr>
            <a:endParaRPr lang="en-US">
              <a:highlight>
                <a:srgbClr val="FFFF00"/>
              </a:highlight>
              <a:cs typeface="Calibri" panose="020F0502020204030204"/>
            </a:endParaRPr>
          </a:p>
          <a:p>
            <a:pPr marL="799465" lvl="1" indent="-342900">
              <a:spcBef>
                <a:spcPts val="0"/>
              </a:spcBef>
              <a:buFont typeface="Courier New" panose="02070309020205020404" pitchFamily="49" charset="0"/>
              <a:buChar char="o"/>
            </a:pPr>
            <a:r>
              <a:rPr lang="en-US" b="1" dirty="0"/>
              <a:t>Notifications</a:t>
            </a:r>
            <a:r>
              <a:rPr lang="en-US" dirty="0"/>
              <a:t> (bell icon) – displays system-generated notifications organized by date, by type, and by priority, </a:t>
            </a:r>
            <a:r>
              <a:rPr lang="en-US"/>
              <a:t>which can contain </a:t>
            </a:r>
            <a:r>
              <a:rPr lang="en-US" dirty="0"/>
              <a:t>workflow items</a:t>
            </a:r>
            <a:endParaRPr lang="en-US">
              <a:highlight>
                <a:srgbClr val="FFFF00"/>
              </a:highlight>
              <a:cs typeface="Calibri" panose="020F0502020204030204"/>
            </a:endParaRPr>
          </a:p>
          <a:p>
            <a:pPr marL="456565" lvl="1" indent="0">
              <a:spcBef>
                <a:spcPts val="0"/>
              </a:spcBef>
              <a:buNone/>
            </a:pPr>
            <a:endParaRPr lang="en-US">
              <a:highlight>
                <a:srgbClr val="FFFF00"/>
              </a:highlight>
              <a:cs typeface="Calibri" panose="020F0502020204030204"/>
            </a:endParaRPr>
          </a:p>
          <a:p>
            <a:pPr marL="799465" lvl="1" indent="-342900">
              <a:buFont typeface="Courier New" panose="02070309020205020404" pitchFamily="49" charset="0"/>
              <a:buChar char="o"/>
            </a:pPr>
            <a:r>
              <a:rPr lang="en-US" b="1" dirty="0"/>
              <a:t>User Actions Menu </a:t>
            </a:r>
            <a:r>
              <a:rPr lang="en-US" dirty="0"/>
              <a:t>(Profile photo or User initials)  – offers multiple functions for each user to personalize and establish their preferred settings</a:t>
            </a:r>
            <a:endParaRPr lang="en-US">
              <a:cs typeface="Calibri" panose="020F0502020204030204"/>
            </a:endParaRPr>
          </a:p>
          <a:p>
            <a:endParaRPr lang="en-US" dirty="0"/>
          </a:p>
        </p:txBody>
      </p:sp>
      <p:grpSp>
        <p:nvGrpSpPr>
          <p:cNvPr id="8" name="Group 7" descr="Screenshot of Fiori header bar">
            <a:extLst>
              <a:ext uri="{FF2B5EF4-FFF2-40B4-BE49-F238E27FC236}">
                <a16:creationId xmlns:a16="http://schemas.microsoft.com/office/drawing/2014/main" id="{D3F84B19-DD45-A5A1-D886-0CAB7EB1554C}"/>
              </a:ext>
            </a:extLst>
          </p:cNvPr>
          <p:cNvGrpSpPr/>
          <p:nvPr/>
        </p:nvGrpSpPr>
        <p:grpSpPr>
          <a:xfrm>
            <a:off x="823054" y="1236742"/>
            <a:ext cx="10570205" cy="402537"/>
            <a:chOff x="838200" y="1395206"/>
            <a:chExt cx="10570205" cy="402537"/>
          </a:xfrm>
        </p:grpSpPr>
        <p:pic>
          <p:nvPicPr>
            <p:cNvPr id="3" name="Content Placeholder 5">
              <a:extLst>
                <a:ext uri="{FF2B5EF4-FFF2-40B4-BE49-F238E27FC236}">
                  <a16:creationId xmlns:a16="http://schemas.microsoft.com/office/drawing/2014/main" id="{7BE805F9-128F-1043-CAE2-5FBC832DFD87}"/>
                </a:ext>
              </a:extLst>
            </p:cNvPr>
            <p:cNvPicPr>
              <a:picLocks noChangeAspect="1"/>
            </p:cNvPicPr>
            <p:nvPr/>
          </p:nvPicPr>
          <p:blipFill>
            <a:blip r:embed="rId2"/>
            <a:stretch>
              <a:fillRect/>
            </a:stretch>
          </p:blipFill>
          <p:spPr>
            <a:xfrm>
              <a:off x="838200" y="1395206"/>
              <a:ext cx="10545890" cy="402537"/>
            </a:xfrm>
            <a:prstGeom prst="rect">
              <a:avLst/>
            </a:prstGeom>
          </p:spPr>
        </p:pic>
        <p:sp>
          <p:nvSpPr>
            <p:cNvPr id="7" name="Rectangle 6">
              <a:extLst>
                <a:ext uri="{FF2B5EF4-FFF2-40B4-BE49-F238E27FC236}">
                  <a16:creationId xmlns:a16="http://schemas.microsoft.com/office/drawing/2014/main" id="{599CA282-5AC1-F35D-865E-85E3E27A7717}"/>
                </a:ext>
              </a:extLst>
            </p:cNvPr>
            <p:cNvSpPr/>
            <p:nvPr/>
          </p:nvSpPr>
          <p:spPr>
            <a:xfrm>
              <a:off x="9729427" y="1395206"/>
              <a:ext cx="1678978" cy="40253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B0F0"/>
                  </a:solidFill>
                </a:ln>
              </a:endParaRPr>
            </a:p>
          </p:txBody>
        </p:sp>
      </p:grpSp>
    </p:spTree>
    <p:extLst>
      <p:ext uri="{BB962C8B-B14F-4D97-AF65-F5344CB8AC3E}">
        <p14:creationId xmlns:p14="http://schemas.microsoft.com/office/powerpoint/2010/main" val="193970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C1ECE-A945-ABA7-F879-361ED7447327}"/>
              </a:ext>
            </a:extLst>
          </p:cNvPr>
          <p:cNvSpPr>
            <a:spLocks noGrp="1"/>
          </p:cNvSpPr>
          <p:nvPr>
            <p:ph type="title"/>
          </p:nvPr>
        </p:nvSpPr>
        <p:spPr/>
        <p:txBody>
          <a:bodyPr>
            <a:normAutofit fontScale="90000"/>
          </a:bodyPr>
          <a:lstStyle/>
          <a:p>
            <a:r>
              <a:rPr lang="en-US" dirty="0"/>
              <a:t>Launchpad Shell Bar: Global Fiori Search</a:t>
            </a:r>
          </a:p>
        </p:txBody>
      </p:sp>
      <p:grpSp>
        <p:nvGrpSpPr>
          <p:cNvPr id="14" name="Group 13" descr="Fiori header bar with Search highlighted">
            <a:extLst>
              <a:ext uri="{FF2B5EF4-FFF2-40B4-BE49-F238E27FC236}">
                <a16:creationId xmlns:a16="http://schemas.microsoft.com/office/drawing/2014/main" id="{ACA37D35-E478-EFB8-8D73-0B0A13F76DF3}"/>
              </a:ext>
            </a:extLst>
          </p:cNvPr>
          <p:cNvGrpSpPr/>
          <p:nvPr/>
        </p:nvGrpSpPr>
        <p:grpSpPr>
          <a:xfrm>
            <a:off x="72715" y="1303859"/>
            <a:ext cx="12046569" cy="409596"/>
            <a:chOff x="72715" y="1303859"/>
            <a:chExt cx="12046569" cy="409596"/>
          </a:xfrm>
        </p:grpSpPr>
        <p:pic>
          <p:nvPicPr>
            <p:cNvPr id="22" name="Picture 21">
              <a:extLst>
                <a:ext uri="{FF2B5EF4-FFF2-40B4-BE49-F238E27FC236}">
                  <a16:creationId xmlns:a16="http://schemas.microsoft.com/office/drawing/2014/main" id="{BE65D26A-7227-384D-34A1-235C692E560F}"/>
                </a:ext>
              </a:extLst>
            </p:cNvPr>
            <p:cNvPicPr>
              <a:picLocks noChangeAspect="1"/>
            </p:cNvPicPr>
            <p:nvPr/>
          </p:nvPicPr>
          <p:blipFill rotWithShape="1">
            <a:blip r:embed="rId2"/>
            <a:srcRect t="50000"/>
            <a:stretch/>
          </p:blipFill>
          <p:spPr>
            <a:xfrm>
              <a:off x="72715" y="1303859"/>
              <a:ext cx="12046569" cy="409596"/>
            </a:xfrm>
            <a:prstGeom prst="rect">
              <a:avLst/>
            </a:prstGeom>
          </p:spPr>
        </p:pic>
        <p:sp>
          <p:nvSpPr>
            <p:cNvPr id="23" name="Rectangle 22">
              <a:extLst>
                <a:ext uri="{FF2B5EF4-FFF2-40B4-BE49-F238E27FC236}">
                  <a16:creationId xmlns:a16="http://schemas.microsoft.com/office/drawing/2014/main" id="{CA41B312-9A59-A55C-5D25-49CD8D12E4B2}"/>
                </a:ext>
              </a:extLst>
            </p:cNvPr>
            <p:cNvSpPr/>
            <p:nvPr/>
          </p:nvSpPr>
          <p:spPr>
            <a:xfrm>
              <a:off x="5156200" y="1313258"/>
              <a:ext cx="5435600" cy="36941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Content Placeholder 9">
            <a:extLst>
              <a:ext uri="{FF2B5EF4-FFF2-40B4-BE49-F238E27FC236}">
                <a16:creationId xmlns:a16="http://schemas.microsoft.com/office/drawing/2014/main" id="{B0C8A98E-330C-F5A6-84A8-EFBD553341FF}"/>
              </a:ext>
            </a:extLst>
          </p:cNvPr>
          <p:cNvSpPr>
            <a:spLocks noGrp="1"/>
          </p:cNvSpPr>
          <p:nvPr>
            <p:ph idx="1"/>
          </p:nvPr>
        </p:nvSpPr>
        <p:spPr>
          <a:xfrm>
            <a:off x="364160" y="1943098"/>
            <a:ext cx="11134086" cy="4398348"/>
          </a:xfrm>
        </p:spPr>
        <p:txBody>
          <a:bodyPr vert="horz" lIns="91440" tIns="45720" rIns="91440" bIns="45720" rtlCol="0" anchor="t">
            <a:normAutofit/>
          </a:bodyPr>
          <a:lstStyle/>
          <a:p>
            <a:pPr>
              <a:lnSpc>
                <a:spcPct val="100000"/>
              </a:lnSpc>
            </a:pPr>
            <a:r>
              <a:rPr lang="en-US" sz="3200" dirty="0"/>
              <a:t>Users can </a:t>
            </a:r>
            <a:r>
              <a:rPr lang="en-US" sz="3200" b="1" dirty="0"/>
              <a:t>search</a:t>
            </a:r>
            <a:r>
              <a:rPr lang="en-US" sz="3200" dirty="0"/>
              <a:t> business processes and apps in multiple ways:</a:t>
            </a:r>
          </a:p>
          <a:p>
            <a:pPr lvl="1">
              <a:lnSpc>
                <a:spcPct val="100000"/>
              </a:lnSpc>
            </a:pPr>
            <a:r>
              <a:rPr lang="en-US" sz="2800" dirty="0"/>
              <a:t>Search All categories (results are based on your security access)</a:t>
            </a:r>
            <a:endParaRPr lang="en-US" sz="2800" dirty="0">
              <a:cs typeface="Calibri"/>
            </a:endParaRPr>
          </a:p>
          <a:p>
            <a:pPr lvl="1">
              <a:lnSpc>
                <a:spcPct val="100000"/>
              </a:lnSpc>
            </a:pPr>
            <a:r>
              <a:rPr lang="en-US" sz="2800" dirty="0"/>
              <a:t>Search Apps </a:t>
            </a:r>
            <a:endParaRPr lang="en-US" sz="2800" dirty="0">
              <a:cs typeface="Calibri"/>
            </a:endParaRPr>
          </a:p>
          <a:p>
            <a:pPr lvl="1">
              <a:lnSpc>
                <a:spcPct val="100000"/>
              </a:lnSpc>
            </a:pPr>
            <a:r>
              <a:rPr lang="en-US" sz="2800" dirty="0"/>
              <a:t>Search specific categories</a:t>
            </a:r>
            <a:endParaRPr lang="en-US" sz="2800" dirty="0">
              <a:cs typeface="Calibri"/>
            </a:endParaRPr>
          </a:p>
          <a:p>
            <a:pPr lvl="2">
              <a:lnSpc>
                <a:spcPct val="100000"/>
              </a:lnSpc>
            </a:pPr>
            <a:r>
              <a:rPr lang="en-US" sz="2400" dirty="0"/>
              <a:t>Ex: Document Numbers, Text, Vend/Cust Number or Names, Apps</a:t>
            </a:r>
            <a:endParaRPr lang="en-US" sz="2400" dirty="0">
              <a:cs typeface="Calibri"/>
            </a:endParaRPr>
          </a:p>
          <a:p>
            <a:pPr lvl="1">
              <a:lnSpc>
                <a:spcPct val="100000"/>
              </a:lnSpc>
            </a:pPr>
            <a:r>
              <a:rPr lang="en-US" sz="2800" dirty="0"/>
              <a:t>Wildcard (</a:t>
            </a:r>
            <a:r>
              <a:rPr lang="en-US" sz="2800" b="1" dirty="0">
                <a:solidFill>
                  <a:srgbClr val="00B0F0"/>
                </a:solidFill>
              </a:rPr>
              <a:t>*</a:t>
            </a:r>
            <a:r>
              <a:rPr lang="en-US" sz="2800" dirty="0"/>
              <a:t>), </a:t>
            </a:r>
            <a:r>
              <a:rPr lang="en-US" sz="2800" b="1" dirty="0">
                <a:solidFill>
                  <a:srgbClr val="00B0F0"/>
                </a:solidFill>
              </a:rPr>
              <a:t>“</a:t>
            </a:r>
            <a:r>
              <a:rPr lang="en-US" sz="2800" dirty="0"/>
              <a:t>Exact phrase</a:t>
            </a:r>
            <a:r>
              <a:rPr lang="en-US" sz="2800" b="1" dirty="0">
                <a:solidFill>
                  <a:srgbClr val="00B0F0"/>
                </a:solidFill>
              </a:rPr>
              <a:t>”</a:t>
            </a:r>
            <a:r>
              <a:rPr lang="en-US" sz="2800" dirty="0"/>
              <a:t>, One term </a:t>
            </a:r>
            <a:r>
              <a:rPr lang="en-US" sz="2800" b="1" dirty="0">
                <a:solidFill>
                  <a:srgbClr val="00B0F0"/>
                </a:solidFill>
              </a:rPr>
              <a:t>OR</a:t>
            </a:r>
            <a:r>
              <a:rPr lang="en-US" sz="2800" dirty="0"/>
              <a:t> other, ...</a:t>
            </a:r>
            <a:endParaRPr lang="en-US" sz="2800" dirty="0">
              <a:cs typeface="Calibri"/>
            </a:endParaRPr>
          </a:p>
          <a:p>
            <a:pPr lvl="1">
              <a:lnSpc>
                <a:spcPct val="100000"/>
              </a:lnSpc>
            </a:pPr>
            <a:r>
              <a:rPr lang="en-US" sz="2800" dirty="0"/>
              <a:t>Search results include links to other transactions or documents</a:t>
            </a:r>
            <a:endParaRPr lang="en-US" sz="2800" dirty="0">
              <a:cs typeface="Calibri"/>
            </a:endParaRPr>
          </a:p>
        </p:txBody>
      </p:sp>
      <p:grpSp>
        <p:nvGrpSpPr>
          <p:cNvPr id="8" name="Group 7">
            <a:extLst>
              <a:ext uri="{FF2B5EF4-FFF2-40B4-BE49-F238E27FC236}">
                <a16:creationId xmlns:a16="http://schemas.microsoft.com/office/drawing/2014/main" id="{0FE55BCF-AAA7-4695-9C44-8312C7351231}"/>
              </a:ext>
              <a:ext uri="{C183D7F6-B498-43B3-948B-1728B52AA6E4}">
                <adec:decorative xmlns:adec="http://schemas.microsoft.com/office/drawing/2017/decorative" val="1"/>
              </a:ext>
            </a:extLst>
          </p:cNvPr>
          <p:cNvGrpSpPr/>
          <p:nvPr/>
        </p:nvGrpSpPr>
        <p:grpSpPr>
          <a:xfrm>
            <a:off x="10317652" y="2574922"/>
            <a:ext cx="1511378" cy="369419"/>
            <a:chOff x="7874000" y="2566985"/>
            <a:chExt cx="1511378" cy="369419"/>
          </a:xfrm>
        </p:grpSpPr>
        <p:pic>
          <p:nvPicPr>
            <p:cNvPr id="12" name="Picture 11">
              <a:extLst>
                <a:ext uri="{FF2B5EF4-FFF2-40B4-BE49-F238E27FC236}">
                  <a16:creationId xmlns:a16="http://schemas.microsoft.com/office/drawing/2014/main" id="{F4F9DBC8-1E15-821B-71CC-BC871EB9098E}"/>
                </a:ext>
              </a:extLst>
            </p:cNvPr>
            <p:cNvPicPr>
              <a:picLocks noChangeAspect="1"/>
            </p:cNvPicPr>
            <p:nvPr/>
          </p:nvPicPr>
          <p:blipFill>
            <a:blip r:embed="rId3"/>
            <a:stretch>
              <a:fillRect/>
            </a:stretch>
          </p:blipFill>
          <p:spPr>
            <a:xfrm>
              <a:off x="7874000" y="2634995"/>
              <a:ext cx="1511378" cy="233398"/>
            </a:xfrm>
            <a:prstGeom prst="rect">
              <a:avLst/>
            </a:prstGeom>
          </p:spPr>
        </p:pic>
        <p:sp>
          <p:nvSpPr>
            <p:cNvPr id="5" name="Rectangle 4">
              <a:extLst>
                <a:ext uri="{FF2B5EF4-FFF2-40B4-BE49-F238E27FC236}">
                  <a16:creationId xmlns:a16="http://schemas.microsoft.com/office/drawing/2014/main" id="{3BD34647-E66E-BCFD-A8CD-815E3688B7E4}"/>
                </a:ext>
              </a:extLst>
            </p:cNvPr>
            <p:cNvSpPr/>
            <p:nvPr/>
          </p:nvSpPr>
          <p:spPr>
            <a:xfrm>
              <a:off x="7874000" y="2566985"/>
              <a:ext cx="906446" cy="36941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D18D46D-B306-D50B-18A9-4FEA133384E3}"/>
              </a:ext>
              <a:ext uri="{C183D7F6-B498-43B3-948B-1728B52AA6E4}">
                <adec:decorative xmlns:adec="http://schemas.microsoft.com/office/drawing/2017/decorative" val="1"/>
              </a:ext>
            </a:extLst>
          </p:cNvPr>
          <p:cNvGrpSpPr/>
          <p:nvPr/>
        </p:nvGrpSpPr>
        <p:grpSpPr>
          <a:xfrm>
            <a:off x="3310110" y="3059581"/>
            <a:ext cx="2234203" cy="369419"/>
            <a:chOff x="3310110" y="3059581"/>
            <a:chExt cx="2234203" cy="369419"/>
          </a:xfrm>
        </p:grpSpPr>
        <p:pic>
          <p:nvPicPr>
            <p:cNvPr id="15" name="Picture 14">
              <a:extLst>
                <a:ext uri="{FF2B5EF4-FFF2-40B4-BE49-F238E27FC236}">
                  <a16:creationId xmlns:a16="http://schemas.microsoft.com/office/drawing/2014/main" id="{4634E68C-2C4B-1114-D3F5-17A09DD16244}"/>
                </a:ext>
              </a:extLst>
            </p:cNvPr>
            <p:cNvPicPr>
              <a:picLocks noChangeAspect="1"/>
            </p:cNvPicPr>
            <p:nvPr/>
          </p:nvPicPr>
          <p:blipFill rotWithShape="1">
            <a:blip r:embed="rId4"/>
            <a:srcRect l="65095" t="16357" b="66173"/>
            <a:stretch/>
          </p:blipFill>
          <p:spPr>
            <a:xfrm>
              <a:off x="3310110" y="3098783"/>
              <a:ext cx="2234203" cy="330217"/>
            </a:xfrm>
            <a:prstGeom prst="rect">
              <a:avLst/>
            </a:prstGeom>
          </p:spPr>
        </p:pic>
        <p:sp>
          <p:nvSpPr>
            <p:cNvPr id="6" name="Rectangle 5">
              <a:extLst>
                <a:ext uri="{FF2B5EF4-FFF2-40B4-BE49-F238E27FC236}">
                  <a16:creationId xmlns:a16="http://schemas.microsoft.com/office/drawing/2014/main" id="{CEA100C0-34E2-5D07-563D-2ACAF9C6D4D6}"/>
                </a:ext>
              </a:extLst>
            </p:cNvPr>
            <p:cNvSpPr/>
            <p:nvPr/>
          </p:nvSpPr>
          <p:spPr>
            <a:xfrm>
              <a:off x="3310110" y="3059581"/>
              <a:ext cx="906446" cy="36941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123E09D4-C518-EE3F-6E6B-27BD2DCAA50B}"/>
              </a:ext>
              <a:ext uri="{C183D7F6-B498-43B3-948B-1728B52AA6E4}">
                <adec:decorative xmlns:adec="http://schemas.microsoft.com/office/drawing/2017/decorative" val="1"/>
              </a:ext>
            </a:extLst>
          </p:cNvPr>
          <p:cNvGrpSpPr/>
          <p:nvPr/>
        </p:nvGrpSpPr>
        <p:grpSpPr>
          <a:xfrm>
            <a:off x="5287766" y="3536962"/>
            <a:ext cx="6066034" cy="369419"/>
            <a:chOff x="5287766" y="3536962"/>
            <a:chExt cx="6066034" cy="369419"/>
          </a:xfrm>
        </p:grpSpPr>
        <p:grpSp>
          <p:nvGrpSpPr>
            <p:cNvPr id="3" name="Group 2">
              <a:extLst>
                <a:ext uri="{FF2B5EF4-FFF2-40B4-BE49-F238E27FC236}">
                  <a16:creationId xmlns:a16="http://schemas.microsoft.com/office/drawing/2014/main" id="{62F4D714-ACA6-00B3-6002-F1DF28BF03F2}"/>
                </a:ext>
              </a:extLst>
            </p:cNvPr>
            <p:cNvGrpSpPr/>
            <p:nvPr/>
          </p:nvGrpSpPr>
          <p:grpSpPr>
            <a:xfrm>
              <a:off x="5287767" y="3576164"/>
              <a:ext cx="6066033" cy="330217"/>
              <a:chOff x="5744967" y="3724968"/>
              <a:chExt cx="6066033" cy="330217"/>
            </a:xfrm>
          </p:grpSpPr>
          <p:pic>
            <p:nvPicPr>
              <p:cNvPr id="9" name="Picture 8">
                <a:extLst>
                  <a:ext uri="{FF2B5EF4-FFF2-40B4-BE49-F238E27FC236}">
                    <a16:creationId xmlns:a16="http://schemas.microsoft.com/office/drawing/2014/main" id="{F7FBD1F5-4B4F-17F0-0C49-CB63B56D9AD8}"/>
                  </a:ext>
                </a:extLst>
              </p:cNvPr>
              <p:cNvPicPr>
                <a:picLocks noChangeAspect="1"/>
              </p:cNvPicPr>
              <p:nvPr/>
            </p:nvPicPr>
            <p:blipFill>
              <a:blip r:embed="rId5"/>
              <a:stretch>
                <a:fillRect/>
              </a:stretch>
            </p:blipFill>
            <p:spPr>
              <a:xfrm>
                <a:off x="5744967" y="3724968"/>
                <a:ext cx="3492679" cy="330217"/>
              </a:xfrm>
              <a:prstGeom prst="rect">
                <a:avLst/>
              </a:prstGeom>
            </p:spPr>
          </p:pic>
          <p:pic>
            <p:nvPicPr>
              <p:cNvPr id="25" name="Picture 24">
                <a:extLst>
                  <a:ext uri="{FF2B5EF4-FFF2-40B4-BE49-F238E27FC236}">
                    <a16:creationId xmlns:a16="http://schemas.microsoft.com/office/drawing/2014/main" id="{9896C5D3-8C34-9A3C-29A6-242ABA7472D5}"/>
                  </a:ext>
                </a:extLst>
              </p:cNvPr>
              <p:cNvPicPr>
                <a:picLocks noChangeAspect="1"/>
              </p:cNvPicPr>
              <p:nvPr/>
            </p:nvPicPr>
            <p:blipFill rotWithShape="1">
              <a:blip r:embed="rId6"/>
              <a:srcRect r="11059" b="46392"/>
              <a:stretch/>
            </p:blipFill>
            <p:spPr>
              <a:xfrm>
                <a:off x="9331491" y="3724968"/>
                <a:ext cx="2479509" cy="330217"/>
              </a:xfrm>
              <a:prstGeom prst="rect">
                <a:avLst/>
              </a:prstGeom>
            </p:spPr>
          </p:pic>
        </p:grpSp>
        <p:sp>
          <p:nvSpPr>
            <p:cNvPr id="7" name="Rectangle 6">
              <a:extLst>
                <a:ext uri="{FF2B5EF4-FFF2-40B4-BE49-F238E27FC236}">
                  <a16:creationId xmlns:a16="http://schemas.microsoft.com/office/drawing/2014/main" id="{7325E090-6904-31E2-2780-1C526A2E4F2D}"/>
                </a:ext>
              </a:extLst>
            </p:cNvPr>
            <p:cNvSpPr/>
            <p:nvPr/>
          </p:nvSpPr>
          <p:spPr>
            <a:xfrm>
              <a:off x="5287766" y="3536962"/>
              <a:ext cx="1527561" cy="36941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lide Number Placeholder 3">
            <a:extLst>
              <a:ext uri="{FF2B5EF4-FFF2-40B4-BE49-F238E27FC236}">
                <a16:creationId xmlns:a16="http://schemas.microsoft.com/office/drawing/2014/main" id="{8792BA67-057A-AB54-772D-3664DFC84343}"/>
              </a:ext>
            </a:extLst>
          </p:cNvPr>
          <p:cNvSpPr>
            <a:spLocks noGrp="1"/>
          </p:cNvSpPr>
          <p:nvPr>
            <p:ph type="sldNum" sz="quarter" idx="12"/>
          </p:nvPr>
        </p:nvSpPr>
        <p:spPr/>
        <p:txBody>
          <a:bodyPr/>
          <a:lstStyle/>
          <a:p>
            <a:fld id="{D74DC2E0-E28C-44A5-89B3-2B91385C7BB1}" type="slidenum">
              <a:rPr lang="en-US" smtClean="0"/>
              <a:t>16</a:t>
            </a:fld>
            <a:endParaRPr lang="en-US" dirty="0"/>
          </a:p>
        </p:txBody>
      </p:sp>
    </p:spTree>
    <p:extLst>
      <p:ext uri="{BB962C8B-B14F-4D97-AF65-F5344CB8AC3E}">
        <p14:creationId xmlns:p14="http://schemas.microsoft.com/office/powerpoint/2010/main" val="4271455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32780-4808-A7CC-A60D-BC1B1D3DD99D}"/>
              </a:ext>
            </a:extLst>
          </p:cNvPr>
          <p:cNvSpPr>
            <a:spLocks noGrp="1"/>
          </p:cNvSpPr>
          <p:nvPr>
            <p:ph type="title"/>
          </p:nvPr>
        </p:nvSpPr>
        <p:spPr/>
        <p:txBody>
          <a:bodyPr>
            <a:normAutofit/>
          </a:bodyPr>
          <a:lstStyle/>
          <a:p>
            <a:r>
              <a:rPr lang="en-US" dirty="0"/>
              <a:t>Help Topics: Find Help</a:t>
            </a:r>
          </a:p>
        </p:txBody>
      </p:sp>
      <p:sp>
        <p:nvSpPr>
          <p:cNvPr id="4" name="Slide Number Placeholder 3">
            <a:extLst>
              <a:ext uri="{FF2B5EF4-FFF2-40B4-BE49-F238E27FC236}">
                <a16:creationId xmlns:a16="http://schemas.microsoft.com/office/drawing/2014/main" id="{408A6D1C-2E36-E37D-EB1F-79929B781BFB}"/>
              </a:ext>
            </a:extLst>
          </p:cNvPr>
          <p:cNvSpPr>
            <a:spLocks noGrp="1"/>
          </p:cNvSpPr>
          <p:nvPr>
            <p:ph type="sldNum" sz="quarter" idx="12"/>
          </p:nvPr>
        </p:nvSpPr>
        <p:spPr/>
        <p:txBody>
          <a:bodyPr/>
          <a:lstStyle/>
          <a:p>
            <a:fld id="{D74DC2E0-E28C-44A5-89B3-2B91385C7BB1}" type="slidenum">
              <a:rPr lang="en-US" smtClean="0"/>
              <a:t>17</a:t>
            </a:fld>
            <a:endParaRPr lang="en-US" dirty="0"/>
          </a:p>
        </p:txBody>
      </p:sp>
      <p:grpSp>
        <p:nvGrpSpPr>
          <p:cNvPr id="3" name="Group 2">
            <a:extLst>
              <a:ext uri="{FF2B5EF4-FFF2-40B4-BE49-F238E27FC236}">
                <a16:creationId xmlns:a16="http://schemas.microsoft.com/office/drawing/2014/main" id="{FC93CAF4-D004-E3B6-4D35-95544E23D1FF}"/>
              </a:ext>
              <a:ext uri="{C183D7F6-B498-43B3-948B-1728B52AA6E4}">
                <adec:decorative xmlns:adec="http://schemas.microsoft.com/office/drawing/2017/decorative" val="1"/>
              </a:ext>
            </a:extLst>
          </p:cNvPr>
          <p:cNvGrpSpPr/>
          <p:nvPr/>
        </p:nvGrpSpPr>
        <p:grpSpPr>
          <a:xfrm>
            <a:off x="950976" y="1853184"/>
            <a:ext cx="10290048" cy="4503166"/>
            <a:chOff x="441961" y="1473897"/>
            <a:chExt cx="10424160" cy="4953194"/>
          </a:xfrm>
          <a:effectLst>
            <a:outerShdw blurRad="50800" dist="38100" dir="2700000" algn="tl" rotWithShape="0">
              <a:prstClr val="black">
                <a:alpha val="40000"/>
              </a:prstClr>
            </a:outerShdw>
          </a:effectLst>
        </p:grpSpPr>
        <p:pic>
          <p:nvPicPr>
            <p:cNvPr id="5" name="Picture 4">
              <a:extLst>
                <a:ext uri="{FF2B5EF4-FFF2-40B4-BE49-F238E27FC236}">
                  <a16:creationId xmlns:a16="http://schemas.microsoft.com/office/drawing/2014/main" id="{C53EF7D9-AE80-F10E-BADF-02D7368A8CF9}"/>
                </a:ext>
              </a:extLst>
            </p:cNvPr>
            <p:cNvPicPr>
              <a:picLocks noChangeAspect="1"/>
            </p:cNvPicPr>
            <p:nvPr/>
          </p:nvPicPr>
          <p:blipFill rotWithShape="1">
            <a:blip r:embed="rId3"/>
            <a:srcRect t="6010"/>
            <a:stretch/>
          </p:blipFill>
          <p:spPr>
            <a:xfrm>
              <a:off x="441961" y="1473897"/>
              <a:ext cx="10424160" cy="4953194"/>
            </a:xfrm>
            <a:prstGeom prst="rect">
              <a:avLst/>
            </a:prstGeom>
            <a:solidFill>
              <a:srgbClr val="FFFFFF">
                <a:shade val="85000"/>
              </a:srgbClr>
            </a:solidFill>
            <a:ln w="3175" cap="sq">
              <a:solidFill>
                <a:schemeClr val="bg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Content Placeholder 5">
              <a:extLst>
                <a:ext uri="{FF2B5EF4-FFF2-40B4-BE49-F238E27FC236}">
                  <a16:creationId xmlns:a16="http://schemas.microsoft.com/office/drawing/2014/main" id="{CBAAA221-5721-76FD-1B53-E67C776C74EE}"/>
                </a:ext>
              </a:extLst>
            </p:cNvPr>
            <p:cNvPicPr>
              <a:picLocks noChangeAspect="1"/>
            </p:cNvPicPr>
            <p:nvPr/>
          </p:nvPicPr>
          <p:blipFill>
            <a:blip r:embed="rId4"/>
            <a:stretch>
              <a:fillRect/>
            </a:stretch>
          </p:blipFill>
          <p:spPr>
            <a:xfrm>
              <a:off x="2906930" y="2197754"/>
              <a:ext cx="2679426" cy="4158596"/>
            </a:xfrm>
            <a:prstGeom prst="rect">
              <a:avLst/>
            </a:prstGeom>
            <a:ln w="3175">
              <a:solidFill>
                <a:schemeClr val="bg2">
                  <a:lumMod val="75000"/>
                </a:schemeClr>
              </a:solidFill>
            </a:ln>
          </p:spPr>
        </p:pic>
      </p:grpSp>
      <p:sp>
        <p:nvSpPr>
          <p:cNvPr id="6" name="TextBox 5">
            <a:extLst>
              <a:ext uri="{FF2B5EF4-FFF2-40B4-BE49-F238E27FC236}">
                <a16:creationId xmlns:a16="http://schemas.microsoft.com/office/drawing/2014/main" id="{E9FA1373-F113-A37E-A2BD-65630D0CD2B8}"/>
              </a:ext>
            </a:extLst>
          </p:cNvPr>
          <p:cNvSpPr txBox="1"/>
          <p:nvPr/>
        </p:nvSpPr>
        <p:spPr>
          <a:xfrm>
            <a:off x="1023491" y="1072560"/>
            <a:ext cx="10217533"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The </a:t>
            </a:r>
            <a:r>
              <a:rPr lang="en-US" sz="2400" b="1" dirty="0"/>
              <a:t>Find Help </a:t>
            </a:r>
            <a:r>
              <a:rPr lang="en-US" sz="2400" dirty="0"/>
              <a:t>option in the Help Topics menu provides links to additional SAP documentation</a:t>
            </a:r>
          </a:p>
        </p:txBody>
      </p:sp>
    </p:spTree>
    <p:extLst>
      <p:ext uri="{BB962C8B-B14F-4D97-AF65-F5344CB8AC3E}">
        <p14:creationId xmlns:p14="http://schemas.microsoft.com/office/powerpoint/2010/main" val="4150818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EDC36B9-CC13-3704-3C85-8BD8045E0C9C}"/>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773483" y="1943140"/>
            <a:ext cx="10937642" cy="44132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8F7B539D-D20D-36CB-5292-80640CFB6E5B}"/>
              </a:ext>
            </a:extLst>
          </p:cNvPr>
          <p:cNvSpPr>
            <a:spLocks noGrp="1"/>
          </p:cNvSpPr>
          <p:nvPr>
            <p:ph type="title"/>
          </p:nvPr>
        </p:nvSpPr>
        <p:spPr/>
        <p:txBody>
          <a:bodyPr>
            <a:normAutofit/>
          </a:bodyPr>
          <a:lstStyle/>
          <a:p>
            <a:r>
              <a:rPr lang="en-US" dirty="0"/>
              <a:t>Help Topics: Home</a:t>
            </a:r>
          </a:p>
        </p:txBody>
      </p:sp>
      <p:sp>
        <p:nvSpPr>
          <p:cNvPr id="4" name="Slide Number Placeholder 3">
            <a:extLst>
              <a:ext uri="{FF2B5EF4-FFF2-40B4-BE49-F238E27FC236}">
                <a16:creationId xmlns:a16="http://schemas.microsoft.com/office/drawing/2014/main" id="{7E096B72-8BA1-5106-8618-25C6CC7AE50E}"/>
              </a:ext>
            </a:extLst>
          </p:cNvPr>
          <p:cNvSpPr>
            <a:spLocks noGrp="1"/>
          </p:cNvSpPr>
          <p:nvPr>
            <p:ph type="sldNum" sz="quarter" idx="12"/>
          </p:nvPr>
        </p:nvSpPr>
        <p:spPr/>
        <p:txBody>
          <a:bodyPr/>
          <a:lstStyle/>
          <a:p>
            <a:fld id="{D74DC2E0-E28C-44A5-89B3-2B91385C7BB1}" type="slidenum">
              <a:rPr lang="en-US" smtClean="0"/>
              <a:t>18</a:t>
            </a:fld>
            <a:endParaRPr lang="en-US" dirty="0"/>
          </a:p>
        </p:txBody>
      </p:sp>
      <p:pic>
        <p:nvPicPr>
          <p:cNvPr id="12" name="Picture 11">
            <a:extLst>
              <a:ext uri="{FF2B5EF4-FFF2-40B4-BE49-F238E27FC236}">
                <a16:creationId xmlns:a16="http://schemas.microsoft.com/office/drawing/2014/main" id="{84C5B7C5-4848-DEC1-9EE9-A2F971B71159}"/>
              </a:ext>
              <a:ext uri="{C183D7F6-B498-43B3-948B-1728B52AA6E4}">
                <adec:decorative xmlns:adec="http://schemas.microsoft.com/office/drawing/2017/decorative" val="1"/>
              </a:ext>
            </a:extLst>
          </p:cNvPr>
          <p:cNvPicPr>
            <a:picLocks noChangeAspect="1"/>
          </p:cNvPicPr>
          <p:nvPr/>
        </p:nvPicPr>
        <p:blipFill rotWithShape="1">
          <a:blip r:embed="rId3"/>
          <a:srcRect l="24099" t="4351" r="860" b="5101"/>
          <a:stretch/>
        </p:blipFill>
        <p:spPr>
          <a:xfrm>
            <a:off x="2255520" y="3429000"/>
            <a:ext cx="3840480" cy="2710505"/>
          </a:xfrm>
          <a:prstGeom prst="rect">
            <a:avLst/>
          </a:prstGeom>
        </p:spPr>
      </p:pic>
      <p:sp>
        <p:nvSpPr>
          <p:cNvPr id="3" name="TextBox 2">
            <a:extLst>
              <a:ext uri="{FF2B5EF4-FFF2-40B4-BE49-F238E27FC236}">
                <a16:creationId xmlns:a16="http://schemas.microsoft.com/office/drawing/2014/main" id="{A67D3962-500F-4F8A-F717-AC257176D52A}"/>
              </a:ext>
            </a:extLst>
          </p:cNvPr>
          <p:cNvSpPr txBox="1"/>
          <p:nvPr/>
        </p:nvSpPr>
        <p:spPr>
          <a:xfrm>
            <a:off x="1023491" y="1072560"/>
            <a:ext cx="10217533"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The </a:t>
            </a:r>
            <a:r>
              <a:rPr lang="en-US" sz="2400" b="1" dirty="0"/>
              <a:t>Home </a:t>
            </a:r>
            <a:r>
              <a:rPr lang="en-US" sz="2400" dirty="0"/>
              <a:t>option in the Help Topics menu provides a description of the Home feature.</a:t>
            </a:r>
          </a:p>
        </p:txBody>
      </p:sp>
    </p:spTree>
    <p:extLst>
      <p:ext uri="{BB962C8B-B14F-4D97-AF65-F5344CB8AC3E}">
        <p14:creationId xmlns:p14="http://schemas.microsoft.com/office/powerpoint/2010/main" val="2946545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FF880-EF29-591D-A265-A8F5123CF494}"/>
              </a:ext>
            </a:extLst>
          </p:cNvPr>
          <p:cNvSpPr>
            <a:spLocks noGrp="1"/>
          </p:cNvSpPr>
          <p:nvPr>
            <p:ph type="title"/>
          </p:nvPr>
        </p:nvSpPr>
        <p:spPr/>
        <p:txBody>
          <a:bodyPr/>
          <a:lstStyle/>
          <a:p>
            <a:r>
              <a:rPr lang="en-US" dirty="0"/>
              <a:t>Home Functionality</a:t>
            </a:r>
          </a:p>
        </p:txBody>
      </p:sp>
      <p:sp>
        <p:nvSpPr>
          <p:cNvPr id="3" name="Content Placeholder 2">
            <a:extLst>
              <a:ext uri="{FF2B5EF4-FFF2-40B4-BE49-F238E27FC236}">
                <a16:creationId xmlns:a16="http://schemas.microsoft.com/office/drawing/2014/main" id="{368E49F1-E7D6-D58A-0E5A-5137CCC29D32}"/>
              </a:ext>
            </a:extLst>
          </p:cNvPr>
          <p:cNvSpPr>
            <a:spLocks noGrp="1"/>
          </p:cNvSpPr>
          <p:nvPr>
            <p:ph idx="1"/>
          </p:nvPr>
        </p:nvSpPr>
        <p:spPr>
          <a:xfrm>
            <a:off x="923544" y="1132533"/>
            <a:ext cx="10515600" cy="1147371"/>
          </a:xfrm>
        </p:spPr>
        <p:txBody>
          <a:bodyPr vert="horz" lIns="91440" tIns="45720" rIns="91440" bIns="45720" rtlCol="0" anchor="t">
            <a:normAutofit fontScale="92500"/>
          </a:bodyPr>
          <a:lstStyle/>
          <a:p>
            <a:r>
              <a:rPr lang="en-US" b="1" dirty="0"/>
              <a:t>Home</a:t>
            </a:r>
            <a:r>
              <a:rPr lang="en-US" dirty="0"/>
              <a:t> shows the </a:t>
            </a:r>
            <a:r>
              <a:rPr lang="en-US" b="1" dirty="0"/>
              <a:t>All My Apps </a:t>
            </a:r>
            <a:r>
              <a:rPr lang="en-US" dirty="0"/>
              <a:t>options where apps can be opened/activated</a:t>
            </a:r>
            <a:endParaRPr lang="en-US" dirty="0">
              <a:cs typeface="Calibri"/>
            </a:endParaRPr>
          </a:p>
          <a:p>
            <a:r>
              <a:rPr lang="en-US" dirty="0"/>
              <a:t>Clicking the USDA FMMI logo brings users back to My Home</a:t>
            </a:r>
            <a:endParaRPr lang="en-US" dirty="0">
              <a:cs typeface="Calibri"/>
            </a:endParaRPr>
          </a:p>
          <a:p>
            <a:endParaRPr lang="en-US" dirty="0">
              <a:cs typeface="Calibri"/>
            </a:endParaRPr>
          </a:p>
        </p:txBody>
      </p:sp>
      <p:grpSp>
        <p:nvGrpSpPr>
          <p:cNvPr id="7" name="Group 6" descr="Screenshot of All My Apps space in Fiori">
            <a:extLst>
              <a:ext uri="{FF2B5EF4-FFF2-40B4-BE49-F238E27FC236}">
                <a16:creationId xmlns:a16="http://schemas.microsoft.com/office/drawing/2014/main" id="{12441049-3EC8-5ACE-8E1B-D3B8390F4B50}"/>
              </a:ext>
            </a:extLst>
          </p:cNvPr>
          <p:cNvGrpSpPr/>
          <p:nvPr/>
        </p:nvGrpSpPr>
        <p:grpSpPr>
          <a:xfrm>
            <a:off x="636485" y="2464943"/>
            <a:ext cx="10919029" cy="3706368"/>
            <a:chOff x="636485" y="2464943"/>
            <a:chExt cx="10919029" cy="3706368"/>
          </a:xfrm>
        </p:grpSpPr>
        <p:pic>
          <p:nvPicPr>
            <p:cNvPr id="10" name="Picture 9">
              <a:extLst>
                <a:ext uri="{FF2B5EF4-FFF2-40B4-BE49-F238E27FC236}">
                  <a16:creationId xmlns:a16="http://schemas.microsoft.com/office/drawing/2014/main" id="{FA398C28-A9A3-4BD8-5EDE-635C4D13B93A}"/>
                </a:ext>
              </a:extLst>
            </p:cNvPr>
            <p:cNvPicPr>
              <a:picLocks noChangeAspect="1"/>
            </p:cNvPicPr>
            <p:nvPr/>
          </p:nvPicPr>
          <p:blipFill>
            <a:blip r:embed="rId2"/>
            <a:stretch>
              <a:fillRect/>
            </a:stretch>
          </p:blipFill>
          <p:spPr>
            <a:xfrm>
              <a:off x="636485" y="2464943"/>
              <a:ext cx="10919029" cy="3706368"/>
            </a:xfrm>
            <a:prstGeom prst="rect">
              <a:avLst/>
            </a:prstGeom>
            <a:solidFill>
              <a:srgbClr val="FFFFFF">
                <a:shade val="85000"/>
              </a:srgbClr>
            </a:solidFill>
            <a:ln w="3175" cap="sq">
              <a:solidFill>
                <a:schemeClr val="bg2">
                  <a:lumMod val="75000"/>
                </a:schemeClr>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5" name="Rectangle 4">
              <a:extLst>
                <a:ext uri="{FF2B5EF4-FFF2-40B4-BE49-F238E27FC236}">
                  <a16:creationId xmlns:a16="http://schemas.microsoft.com/office/drawing/2014/main" id="{64E89D30-0B97-45A7-990A-974A86CB9A1A}"/>
                </a:ext>
              </a:extLst>
            </p:cNvPr>
            <p:cNvSpPr/>
            <p:nvPr/>
          </p:nvSpPr>
          <p:spPr>
            <a:xfrm>
              <a:off x="923544" y="2464943"/>
              <a:ext cx="1453896" cy="55867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C9FB5CB-A0AE-AB59-6591-E631A36E83B5}"/>
                </a:ext>
              </a:extLst>
            </p:cNvPr>
            <p:cNvSpPr/>
            <p:nvPr/>
          </p:nvSpPr>
          <p:spPr>
            <a:xfrm>
              <a:off x="1075944" y="3081718"/>
              <a:ext cx="1453896" cy="55867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lide Number Placeholder 3">
            <a:extLst>
              <a:ext uri="{FF2B5EF4-FFF2-40B4-BE49-F238E27FC236}">
                <a16:creationId xmlns:a16="http://schemas.microsoft.com/office/drawing/2014/main" id="{64DBFA51-6E9B-EF86-0820-76DCAC7DD0F8}"/>
              </a:ext>
            </a:extLst>
          </p:cNvPr>
          <p:cNvSpPr>
            <a:spLocks noGrp="1"/>
          </p:cNvSpPr>
          <p:nvPr>
            <p:ph type="sldNum" sz="quarter" idx="12"/>
          </p:nvPr>
        </p:nvSpPr>
        <p:spPr/>
        <p:txBody>
          <a:bodyPr/>
          <a:lstStyle/>
          <a:p>
            <a:fld id="{D74DC2E0-E28C-44A5-89B3-2B91385C7BB1}" type="slidenum">
              <a:rPr lang="en-US" smtClean="0"/>
              <a:t>19</a:t>
            </a:fld>
            <a:endParaRPr lang="en-US" dirty="0"/>
          </a:p>
        </p:txBody>
      </p:sp>
    </p:spTree>
    <p:extLst>
      <p:ext uri="{BB962C8B-B14F-4D97-AF65-F5344CB8AC3E}">
        <p14:creationId xmlns:p14="http://schemas.microsoft.com/office/powerpoint/2010/main" val="4278291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56DD925-7CEC-48A0-B0E2-96971154CF4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004" y="253225"/>
            <a:ext cx="5870298" cy="732196"/>
          </a:xfrm>
          <a:prstGeom prst="rect">
            <a:avLst/>
          </a:prstGeom>
        </p:spPr>
      </p:pic>
      <p:sp>
        <p:nvSpPr>
          <p:cNvPr id="6" name="Title 5">
            <a:extLst>
              <a:ext uri="{FF2B5EF4-FFF2-40B4-BE49-F238E27FC236}">
                <a16:creationId xmlns:a16="http://schemas.microsoft.com/office/drawing/2014/main" id="{C53914E9-071F-4434-B7DE-E276F68C2433}"/>
              </a:ext>
            </a:extLst>
          </p:cNvPr>
          <p:cNvSpPr txBox="1">
            <a:spLocks noGrp="1"/>
          </p:cNvSpPr>
          <p:nvPr>
            <p:ph type="title" idx="4294967295"/>
          </p:nvPr>
        </p:nvSpPr>
        <p:spPr>
          <a:xfrm>
            <a:off x="786864" y="1304665"/>
            <a:ext cx="7648798"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Open Sans" panose="020B0606030504020204" pitchFamily="34" charset="0"/>
                <a:cs typeface="Open Sans" panose="020B0606030504020204" pitchFamily="34" charset="0"/>
              </a:rPr>
              <a:t>Welcome from the FMS Deputy Director</a:t>
            </a:r>
          </a:p>
        </p:txBody>
      </p:sp>
      <p:sp>
        <p:nvSpPr>
          <p:cNvPr id="4" name="TextBox 3">
            <a:extLst>
              <a:ext uri="{FF2B5EF4-FFF2-40B4-BE49-F238E27FC236}">
                <a16:creationId xmlns:a16="http://schemas.microsoft.com/office/drawing/2014/main" id="{DDA895D7-0221-4E19-9DD0-8D3C98B77DEE}"/>
              </a:ext>
            </a:extLst>
          </p:cNvPr>
          <p:cNvSpPr txBox="1"/>
          <p:nvPr/>
        </p:nvSpPr>
        <p:spPr>
          <a:xfrm flipH="1">
            <a:off x="786864" y="2181961"/>
            <a:ext cx="7104729"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Welcome to the Financial Management Services’ 2024 Financial Training Forum (FTF).  We are excited to offer another training opportunity, continuing to meet our customers’ needs while leveraging the flexibilities associated with virtual training.  The trainers are subject matter experts in various areas of financial management-related processes and FMMI Intelligent Enterprise Transformation (FIET).  We look forward to your interaction and feedback throughout the next two weeks so we can continue to serve you in achieving the USDA mission.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Linda Connolly, Deputy Director</a:t>
            </a:r>
          </a:p>
        </p:txBody>
      </p:sp>
      <p:sp>
        <p:nvSpPr>
          <p:cNvPr id="2" name="Rectangle 1">
            <a:extLst>
              <a:ext uri="{FF2B5EF4-FFF2-40B4-BE49-F238E27FC236}">
                <a16:creationId xmlns:a16="http://schemas.microsoft.com/office/drawing/2014/main" id="{4823B3A7-D41D-43F4-9BBF-1779A3DE4482}"/>
              </a:ext>
              <a:ext uri="{C183D7F6-B498-43B3-948B-1728B52AA6E4}">
                <adec:decorative xmlns:adec="http://schemas.microsoft.com/office/drawing/2017/decorative" val="1"/>
              </a:ext>
            </a:extLst>
          </p:cNvPr>
          <p:cNvSpPr/>
          <p:nvPr/>
        </p:nvSpPr>
        <p:spPr>
          <a:xfrm>
            <a:off x="0" y="6365289"/>
            <a:ext cx="12192000" cy="492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472C4">
                    <a:lumMod val="75000"/>
                  </a:srgbClr>
                </a:solidFill>
                <a:effectLst/>
                <a:uLnTx/>
                <a:uFillTx/>
                <a:latin typeface="Bahnschrift Light" panose="020B0502040204020203" pitchFamily="34" charset="0"/>
                <a:ea typeface="+mn-ea"/>
                <a:cs typeface="+mn-cs"/>
              </a:rPr>
              <a:t>FINANCIAL TRAINING FORUM                                                          JULY 2024</a:t>
            </a:r>
          </a:p>
        </p:txBody>
      </p:sp>
      <p:pic>
        <p:nvPicPr>
          <p:cNvPr id="3" name="Picture 2">
            <a:extLst>
              <a:ext uri="{FF2B5EF4-FFF2-40B4-BE49-F238E27FC236}">
                <a16:creationId xmlns:a16="http://schemas.microsoft.com/office/drawing/2014/main" id="{00F6CF42-3601-81BE-C01F-D148DAC2729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186750" y="985421"/>
            <a:ext cx="5005250" cy="5870957"/>
          </a:xfrm>
          <a:prstGeom prst="rect">
            <a:avLst/>
          </a:prstGeom>
        </p:spPr>
      </p:pic>
    </p:spTree>
    <p:extLst>
      <p:ext uri="{BB962C8B-B14F-4D97-AF65-F5344CB8AC3E}">
        <p14:creationId xmlns:p14="http://schemas.microsoft.com/office/powerpoint/2010/main" val="1479129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48250-84AC-2833-F775-2DC0D5B08AB7}"/>
              </a:ext>
            </a:extLst>
          </p:cNvPr>
          <p:cNvSpPr>
            <a:spLocks noGrp="1"/>
          </p:cNvSpPr>
          <p:nvPr>
            <p:ph type="title"/>
          </p:nvPr>
        </p:nvSpPr>
        <p:spPr>
          <a:xfrm>
            <a:off x="1235730" y="186146"/>
            <a:ext cx="9164806" cy="913342"/>
          </a:xfrm>
        </p:spPr>
        <p:txBody>
          <a:bodyPr>
            <a:normAutofit fontScale="90000"/>
          </a:bodyPr>
          <a:lstStyle/>
          <a:p>
            <a:r>
              <a:rPr lang="en-US" dirty="0"/>
              <a:t>App Title &amp; Hierarchical Navigation Menu</a:t>
            </a:r>
          </a:p>
        </p:txBody>
      </p:sp>
      <p:sp>
        <p:nvSpPr>
          <p:cNvPr id="3" name="Content Placeholder 2">
            <a:extLst>
              <a:ext uri="{FF2B5EF4-FFF2-40B4-BE49-F238E27FC236}">
                <a16:creationId xmlns:a16="http://schemas.microsoft.com/office/drawing/2014/main" id="{B766BE24-D2BC-70B2-2BC7-C06AE4126E13}"/>
              </a:ext>
            </a:extLst>
          </p:cNvPr>
          <p:cNvSpPr>
            <a:spLocks noGrp="1"/>
          </p:cNvSpPr>
          <p:nvPr>
            <p:ph idx="1"/>
          </p:nvPr>
        </p:nvSpPr>
        <p:spPr>
          <a:xfrm>
            <a:off x="838200" y="1210236"/>
            <a:ext cx="10817352" cy="1797930"/>
          </a:xfrm>
        </p:spPr>
        <p:txBody>
          <a:bodyPr vert="horz" lIns="91440" tIns="45720" rIns="91440" bIns="45720" rtlCol="0" anchor="t">
            <a:normAutofit fontScale="92500" lnSpcReduction="20000"/>
          </a:bodyPr>
          <a:lstStyle/>
          <a:p>
            <a:r>
              <a:rPr lang="en-US" dirty="0"/>
              <a:t>When in a specific app, the launchpad shell updates to the </a:t>
            </a:r>
            <a:r>
              <a:rPr lang="en-US" b="1" dirty="0"/>
              <a:t>app title</a:t>
            </a:r>
            <a:r>
              <a:rPr lang="en-US" dirty="0"/>
              <a:t>. </a:t>
            </a:r>
          </a:p>
          <a:p>
            <a:r>
              <a:rPr lang="en-US" sz="2600" dirty="0">
                <a:cs typeface="Calibri"/>
              </a:rPr>
              <a:t>Clicking the app title displays a </a:t>
            </a:r>
            <a:r>
              <a:rPr lang="en-US" sz="2600" b="1" dirty="0">
                <a:cs typeface="Calibri"/>
              </a:rPr>
              <a:t>hierarchical navigation menu</a:t>
            </a:r>
            <a:r>
              <a:rPr lang="en-US" sz="2600" dirty="0">
                <a:cs typeface="Calibri"/>
              </a:rPr>
              <a:t>.    </a:t>
            </a:r>
          </a:p>
          <a:p>
            <a:pPr lvl="1"/>
            <a:r>
              <a:rPr lang="en-US" sz="2600" dirty="0">
                <a:cs typeface="Calibri"/>
              </a:rPr>
              <a:t>Example: From “IAS Purchase Order 6000245805”, you can jump to Invoice Process, Home, or All My Apps</a:t>
            </a:r>
            <a:endParaRPr lang="en-US" sz="2600" dirty="0"/>
          </a:p>
          <a:p>
            <a:r>
              <a:rPr lang="en-US" sz="2600" dirty="0">
                <a:cs typeface="Calibri"/>
              </a:rPr>
              <a:t>Clicking the left arrow takes users back one step in navigation</a:t>
            </a:r>
            <a:endParaRPr lang="en-US" sz="2600" dirty="0"/>
          </a:p>
          <a:p>
            <a:endParaRPr lang="en-US" sz="1200" dirty="0">
              <a:cs typeface="Calibri"/>
            </a:endParaRPr>
          </a:p>
        </p:txBody>
      </p:sp>
      <p:sp>
        <p:nvSpPr>
          <p:cNvPr id="4" name="Slide Number Placeholder 3">
            <a:extLst>
              <a:ext uri="{FF2B5EF4-FFF2-40B4-BE49-F238E27FC236}">
                <a16:creationId xmlns:a16="http://schemas.microsoft.com/office/drawing/2014/main" id="{5BB7B619-4D05-24C4-4FEC-48FEE5DD2478}"/>
              </a:ext>
            </a:extLst>
          </p:cNvPr>
          <p:cNvSpPr>
            <a:spLocks noGrp="1"/>
          </p:cNvSpPr>
          <p:nvPr>
            <p:ph type="sldNum" sz="quarter" idx="12"/>
          </p:nvPr>
        </p:nvSpPr>
        <p:spPr/>
        <p:txBody>
          <a:bodyPr/>
          <a:lstStyle/>
          <a:p>
            <a:fld id="{D74DC2E0-E28C-44A5-89B3-2B91385C7BB1}" type="slidenum">
              <a:rPr lang="en-US" smtClean="0"/>
              <a:t>20</a:t>
            </a:fld>
            <a:endParaRPr lang="en-US" dirty="0"/>
          </a:p>
        </p:txBody>
      </p:sp>
      <p:grpSp>
        <p:nvGrpSpPr>
          <p:cNvPr id="8" name="Group 7">
            <a:extLst>
              <a:ext uri="{FF2B5EF4-FFF2-40B4-BE49-F238E27FC236}">
                <a16:creationId xmlns:a16="http://schemas.microsoft.com/office/drawing/2014/main" id="{01A9E4D0-856B-B658-AA20-C17C77CFFAB1}"/>
              </a:ext>
              <a:ext uri="{C183D7F6-B498-43B3-948B-1728B52AA6E4}">
                <adec:decorative xmlns:adec="http://schemas.microsoft.com/office/drawing/2017/decorative" val="1"/>
              </a:ext>
            </a:extLst>
          </p:cNvPr>
          <p:cNvGrpSpPr/>
          <p:nvPr/>
        </p:nvGrpSpPr>
        <p:grpSpPr>
          <a:xfrm>
            <a:off x="1456496" y="3108960"/>
            <a:ext cx="8944040" cy="3442462"/>
            <a:chOff x="1456496" y="3108960"/>
            <a:chExt cx="8944040" cy="3442462"/>
          </a:xfrm>
        </p:grpSpPr>
        <p:grpSp>
          <p:nvGrpSpPr>
            <p:cNvPr id="13" name="Group 12">
              <a:extLst>
                <a:ext uri="{FF2B5EF4-FFF2-40B4-BE49-F238E27FC236}">
                  <a16:creationId xmlns:a16="http://schemas.microsoft.com/office/drawing/2014/main" id="{ABE254EA-09B7-131A-8B3F-0DBA3AF1FE42}"/>
                </a:ext>
              </a:extLst>
            </p:cNvPr>
            <p:cNvGrpSpPr/>
            <p:nvPr/>
          </p:nvGrpSpPr>
          <p:grpSpPr>
            <a:xfrm>
              <a:off x="1456496" y="3118914"/>
              <a:ext cx="8944040" cy="3432508"/>
              <a:chOff x="1456496" y="3118914"/>
              <a:chExt cx="8944040" cy="3432508"/>
            </a:xfrm>
          </p:grpSpPr>
          <p:pic>
            <p:nvPicPr>
              <p:cNvPr id="5" name="Picture 4">
                <a:extLst>
                  <a:ext uri="{FF2B5EF4-FFF2-40B4-BE49-F238E27FC236}">
                    <a16:creationId xmlns:a16="http://schemas.microsoft.com/office/drawing/2014/main" id="{8A2F5854-0F4B-B372-55CB-34E9D9066C7A}"/>
                  </a:ext>
                </a:extLst>
              </p:cNvPr>
              <p:cNvPicPr>
                <a:picLocks noChangeAspect="1"/>
              </p:cNvPicPr>
              <p:nvPr/>
            </p:nvPicPr>
            <p:blipFill>
              <a:blip r:embed="rId2"/>
              <a:stretch>
                <a:fillRect/>
              </a:stretch>
            </p:blipFill>
            <p:spPr>
              <a:xfrm>
                <a:off x="1456496" y="3780542"/>
                <a:ext cx="836673" cy="471939"/>
              </a:xfrm>
              <a:prstGeom prst="rect">
                <a:avLst/>
              </a:prstGeom>
              <a:ln>
                <a:solidFill>
                  <a:schemeClr val="accent1">
                    <a:lumMod val="75000"/>
                  </a:schemeClr>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F0BC2646-39DB-9EC2-69BE-5960CC118BA7}"/>
                  </a:ext>
                </a:extLst>
              </p:cNvPr>
              <p:cNvPicPr>
                <a:picLocks noChangeAspect="1"/>
              </p:cNvPicPr>
              <p:nvPr/>
            </p:nvPicPr>
            <p:blipFill rotWithShape="1">
              <a:blip r:embed="rId3"/>
              <a:srcRect l="-468" t="-1992" r="942" b="1"/>
              <a:stretch/>
            </p:blipFill>
            <p:spPr>
              <a:xfrm>
                <a:off x="3412050" y="3118914"/>
                <a:ext cx="6988486" cy="3432508"/>
              </a:xfrm>
              <a:prstGeom prst="rect">
                <a:avLst/>
              </a:prstGeom>
              <a:solidFill>
                <a:srgbClr val="FFFFFF">
                  <a:shade val="85000"/>
                </a:srgbClr>
              </a:solidFill>
              <a:ln w="3175" cap="sq">
                <a:solidFill>
                  <a:schemeClr val="bg2">
                    <a:lumMod val="75000"/>
                  </a:schemeClr>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cxnSp>
            <p:nvCxnSpPr>
              <p:cNvPr id="7" name="Straight Arrow Connector 6">
                <a:extLst>
                  <a:ext uri="{FF2B5EF4-FFF2-40B4-BE49-F238E27FC236}">
                    <a16:creationId xmlns:a16="http://schemas.microsoft.com/office/drawing/2014/main" id="{CE3ED8E4-320A-AD59-1BBB-1F71534C54D1}"/>
                  </a:ext>
                </a:extLst>
              </p:cNvPr>
              <p:cNvCxnSpPr>
                <a:cxnSpLocks/>
              </p:cNvCxnSpPr>
              <p:nvPr/>
            </p:nvCxnSpPr>
            <p:spPr>
              <a:xfrm flipV="1">
                <a:off x="2293169" y="3429000"/>
                <a:ext cx="3241999" cy="587511"/>
              </a:xfrm>
              <a:prstGeom prst="straightConnector1">
                <a:avLst/>
              </a:prstGeom>
              <a:ln w="41275">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
          <p:nvSpPr>
            <p:cNvPr id="6" name="Rectangle 5">
              <a:extLst>
                <a:ext uri="{FF2B5EF4-FFF2-40B4-BE49-F238E27FC236}">
                  <a16:creationId xmlns:a16="http://schemas.microsoft.com/office/drawing/2014/main" id="{C2837118-0271-2EE4-73FA-F39E60FF5F1B}"/>
                </a:ext>
              </a:extLst>
            </p:cNvPr>
            <p:cNvSpPr/>
            <p:nvPr/>
          </p:nvSpPr>
          <p:spPr>
            <a:xfrm>
              <a:off x="3425952" y="3108960"/>
              <a:ext cx="573024" cy="46329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989264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A9990-8C1B-C0B8-A5D3-8A5CF00A79D5}"/>
              </a:ext>
            </a:extLst>
          </p:cNvPr>
          <p:cNvSpPr>
            <a:spLocks noGrp="1"/>
          </p:cNvSpPr>
          <p:nvPr>
            <p:ph type="title"/>
          </p:nvPr>
        </p:nvSpPr>
        <p:spPr/>
        <p:txBody>
          <a:bodyPr>
            <a:normAutofit/>
          </a:bodyPr>
          <a:lstStyle/>
          <a:p>
            <a:r>
              <a:rPr lang="en-US" dirty="0"/>
              <a:t>Help Topics: Notifications</a:t>
            </a:r>
          </a:p>
        </p:txBody>
      </p:sp>
      <p:pic>
        <p:nvPicPr>
          <p:cNvPr id="3" name="Content Placeholder 2">
            <a:extLst>
              <a:ext uri="{FF2B5EF4-FFF2-40B4-BE49-F238E27FC236}">
                <a16:creationId xmlns:a16="http://schemas.microsoft.com/office/drawing/2014/main" id="{9B94CCBE-326B-04F7-7851-DDE9779D8855}"/>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4419601" y="2840608"/>
            <a:ext cx="2468880" cy="3698304"/>
          </a:xfrm>
          <a:prstGeom prst="rect">
            <a:avLst/>
          </a:prstGeom>
          <a:ln>
            <a:solidFill>
              <a:schemeClr val="bg2">
                <a:lumMod val="75000"/>
              </a:schemeClr>
            </a:solidFill>
          </a:ln>
          <a:effectLst>
            <a:outerShdw blurRad="50800" dist="38100" dir="2700000" algn="tl" rotWithShape="0">
              <a:prstClr val="black">
                <a:alpha val="40000"/>
              </a:prstClr>
            </a:outerShdw>
          </a:effectLst>
        </p:spPr>
      </p:pic>
      <p:grpSp>
        <p:nvGrpSpPr>
          <p:cNvPr id="16" name="Group 15" descr="Fiori Notifications options">
            <a:extLst>
              <a:ext uri="{FF2B5EF4-FFF2-40B4-BE49-F238E27FC236}">
                <a16:creationId xmlns:a16="http://schemas.microsoft.com/office/drawing/2014/main" id="{D1156AF0-1C75-8ABA-19E5-1EF6A8DA4E63}"/>
              </a:ext>
            </a:extLst>
          </p:cNvPr>
          <p:cNvGrpSpPr/>
          <p:nvPr/>
        </p:nvGrpSpPr>
        <p:grpSpPr>
          <a:xfrm>
            <a:off x="1009351" y="1478679"/>
            <a:ext cx="10332720" cy="1112416"/>
            <a:chOff x="1009351" y="1478679"/>
            <a:chExt cx="10332720" cy="1112416"/>
          </a:xfrm>
        </p:grpSpPr>
        <p:grpSp>
          <p:nvGrpSpPr>
            <p:cNvPr id="12" name="Group 11" descr="Fiori notifications">
              <a:extLst>
                <a:ext uri="{FF2B5EF4-FFF2-40B4-BE49-F238E27FC236}">
                  <a16:creationId xmlns:a16="http://schemas.microsoft.com/office/drawing/2014/main" id="{BB94DBCE-ABE7-3B5D-0D88-A3700CE930F2}"/>
                </a:ext>
              </a:extLst>
            </p:cNvPr>
            <p:cNvGrpSpPr/>
            <p:nvPr/>
          </p:nvGrpSpPr>
          <p:grpSpPr>
            <a:xfrm>
              <a:off x="1009351" y="1478679"/>
              <a:ext cx="10332720" cy="1112416"/>
              <a:chOff x="1009351" y="1478679"/>
              <a:chExt cx="10332720" cy="1112416"/>
            </a:xfrm>
          </p:grpSpPr>
          <p:pic>
            <p:nvPicPr>
              <p:cNvPr id="5" name="Picture 4" descr="Screenshot of Notifications options in Fiori">
                <a:extLst>
                  <a:ext uri="{FF2B5EF4-FFF2-40B4-BE49-F238E27FC236}">
                    <a16:creationId xmlns:a16="http://schemas.microsoft.com/office/drawing/2014/main" id="{620D5ED7-A18B-0E57-5F2C-0786D3D6BB6A}"/>
                  </a:ext>
                </a:extLst>
              </p:cNvPr>
              <p:cNvPicPr>
                <a:picLocks noChangeAspect="1"/>
              </p:cNvPicPr>
              <p:nvPr/>
            </p:nvPicPr>
            <p:blipFill rotWithShape="1">
              <a:blip r:embed="rId4"/>
              <a:srcRect t="21688"/>
              <a:stretch/>
            </p:blipFill>
            <p:spPr>
              <a:xfrm>
                <a:off x="1009351" y="1478679"/>
                <a:ext cx="10332720" cy="1112416"/>
              </a:xfrm>
              <a:prstGeom prst="rect">
                <a:avLst/>
              </a:prstGeom>
              <a:solidFill>
                <a:srgbClr val="FFFFFF">
                  <a:shade val="85000"/>
                </a:srgbClr>
              </a:solidFill>
              <a:ln w="3175" cap="sq">
                <a:solidFill>
                  <a:schemeClr val="bg2">
                    <a:lumMod val="75000"/>
                  </a:schemeClr>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6" name="Rectangle 5">
                <a:extLst>
                  <a:ext uri="{FF2B5EF4-FFF2-40B4-BE49-F238E27FC236}">
                    <a16:creationId xmlns:a16="http://schemas.microsoft.com/office/drawing/2014/main" id="{ED929BED-C010-8242-BA0F-193284580A9F}"/>
                  </a:ext>
                </a:extLst>
              </p:cNvPr>
              <p:cNvSpPr/>
              <p:nvPr/>
            </p:nvSpPr>
            <p:spPr>
              <a:xfrm>
                <a:off x="10471632" y="1478679"/>
                <a:ext cx="327260" cy="254000"/>
              </a:xfrm>
              <a:prstGeom prst="rect">
                <a:avLst/>
              </a:prstGeom>
              <a:noFill/>
              <a:ln w="412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Rectangle 8">
              <a:extLst>
                <a:ext uri="{FF2B5EF4-FFF2-40B4-BE49-F238E27FC236}">
                  <a16:creationId xmlns:a16="http://schemas.microsoft.com/office/drawing/2014/main" id="{DCB88EAC-DAF4-AF08-0134-5278077725B3}"/>
                </a:ext>
              </a:extLst>
            </p:cNvPr>
            <p:cNvSpPr/>
            <p:nvPr/>
          </p:nvSpPr>
          <p:spPr>
            <a:xfrm>
              <a:off x="7498080" y="1857871"/>
              <a:ext cx="2743201" cy="702338"/>
            </a:xfrm>
            <a:prstGeom prst="rect">
              <a:avLst/>
            </a:prstGeom>
            <a:noFill/>
            <a:ln w="412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extBox 13">
            <a:extLst>
              <a:ext uri="{FF2B5EF4-FFF2-40B4-BE49-F238E27FC236}">
                <a16:creationId xmlns:a16="http://schemas.microsoft.com/office/drawing/2014/main" id="{5BD7336B-EBA7-C348-C1FD-7227AFBE4D76}"/>
              </a:ext>
            </a:extLst>
          </p:cNvPr>
          <p:cNvSpPr txBox="1"/>
          <p:nvPr/>
        </p:nvSpPr>
        <p:spPr>
          <a:xfrm>
            <a:off x="493491" y="3020411"/>
            <a:ext cx="3962112" cy="2215991"/>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400" b="1" dirty="0"/>
              <a:t>Notifications</a:t>
            </a:r>
            <a:r>
              <a:rPr lang="en-US" sz="2400" dirty="0"/>
              <a:t> can be viewed from the bell icon:</a:t>
            </a:r>
            <a:endParaRPr lang="en-US" dirty="0"/>
          </a:p>
          <a:p>
            <a:pPr marL="800100" lvl="1" indent="-342900">
              <a:buFont typeface="Arial" panose="020B0604020202020204" pitchFamily="34" charset="0"/>
              <a:buChar char="•"/>
            </a:pPr>
            <a:r>
              <a:rPr lang="en-US" sz="2400" dirty="0"/>
              <a:t>By Date</a:t>
            </a:r>
            <a:endParaRPr lang="en-US" dirty="0"/>
          </a:p>
          <a:p>
            <a:pPr marL="800100" lvl="1" indent="-342900">
              <a:buFont typeface="Arial" panose="020B0604020202020204" pitchFamily="34" charset="0"/>
              <a:buChar char="•"/>
            </a:pPr>
            <a:r>
              <a:rPr lang="en-US" sz="2400" dirty="0"/>
              <a:t>By Type</a:t>
            </a:r>
            <a:endParaRPr lang="en-US" dirty="0"/>
          </a:p>
          <a:p>
            <a:pPr marL="800100" lvl="1" indent="-342900">
              <a:buFont typeface="Arial" panose="020B0604020202020204" pitchFamily="34" charset="0"/>
              <a:buChar char="•"/>
            </a:pPr>
            <a:r>
              <a:rPr lang="en-US" sz="2400" dirty="0"/>
              <a:t>By Priority</a:t>
            </a:r>
            <a:endParaRPr lang="en-US" sz="2400" dirty="0">
              <a:cs typeface="Calibri"/>
            </a:endParaRPr>
          </a:p>
          <a:p>
            <a:pPr marL="285750" indent="-285750">
              <a:buFont typeface="Wingdings" panose="05000000000000000000" pitchFamily="2" charset="2"/>
              <a:buChar char="§"/>
            </a:pPr>
            <a:endParaRPr lang="en-US" dirty="0"/>
          </a:p>
        </p:txBody>
      </p:sp>
      <p:grpSp>
        <p:nvGrpSpPr>
          <p:cNvPr id="15" name="Group 14">
            <a:extLst>
              <a:ext uri="{FF2B5EF4-FFF2-40B4-BE49-F238E27FC236}">
                <a16:creationId xmlns:a16="http://schemas.microsoft.com/office/drawing/2014/main" id="{265A0FF3-BDC5-7500-18F1-647EC07C73B5}"/>
              </a:ext>
              <a:ext uri="{C183D7F6-B498-43B3-948B-1728B52AA6E4}">
                <adec:decorative xmlns:adec="http://schemas.microsoft.com/office/drawing/2017/decorative" val="1"/>
              </a:ext>
            </a:extLst>
          </p:cNvPr>
          <p:cNvGrpSpPr/>
          <p:nvPr/>
        </p:nvGrpSpPr>
        <p:grpSpPr>
          <a:xfrm>
            <a:off x="4477546" y="2970286"/>
            <a:ext cx="6876254" cy="3204125"/>
            <a:chOff x="4477546" y="2970286"/>
            <a:chExt cx="6876254" cy="3204125"/>
          </a:xfrm>
        </p:grpSpPr>
        <p:sp>
          <p:nvSpPr>
            <p:cNvPr id="7" name="Rectangle 6">
              <a:extLst>
                <a:ext uri="{FF2B5EF4-FFF2-40B4-BE49-F238E27FC236}">
                  <a16:creationId xmlns:a16="http://schemas.microsoft.com/office/drawing/2014/main" id="{9C0989E1-2C30-EF24-B26A-8EA6B8026C7E}"/>
                </a:ext>
              </a:extLst>
            </p:cNvPr>
            <p:cNvSpPr/>
            <p:nvPr/>
          </p:nvSpPr>
          <p:spPr>
            <a:xfrm>
              <a:off x="4477546" y="4689760"/>
              <a:ext cx="962527" cy="240632"/>
            </a:xfrm>
            <a:prstGeom prst="rect">
              <a:avLst/>
            </a:prstGeom>
            <a:noFill/>
            <a:ln w="412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2A668D39-B61F-418A-A5E9-6316F76022AC}"/>
                </a:ext>
              </a:extLst>
            </p:cNvPr>
            <p:cNvGrpSpPr/>
            <p:nvPr/>
          </p:nvGrpSpPr>
          <p:grpSpPr>
            <a:xfrm>
              <a:off x="7604760" y="2970286"/>
              <a:ext cx="3749040" cy="3204125"/>
              <a:chOff x="4711468" y="2871660"/>
              <a:chExt cx="3749040" cy="3204125"/>
            </a:xfrm>
          </p:grpSpPr>
          <p:pic>
            <p:nvPicPr>
              <p:cNvPr id="11" name="Content Placeholder 5">
                <a:extLst>
                  <a:ext uri="{FF2B5EF4-FFF2-40B4-BE49-F238E27FC236}">
                    <a16:creationId xmlns:a16="http://schemas.microsoft.com/office/drawing/2014/main" id="{FA8358AD-3C2A-5650-933D-2501685070EC}"/>
                  </a:ext>
                </a:extLst>
              </p:cNvPr>
              <p:cNvPicPr>
                <a:picLocks noChangeAspect="1"/>
              </p:cNvPicPr>
              <p:nvPr/>
            </p:nvPicPr>
            <p:blipFill>
              <a:blip r:embed="rId5"/>
              <a:stretch>
                <a:fillRect/>
              </a:stretch>
            </p:blipFill>
            <p:spPr>
              <a:xfrm>
                <a:off x="4711468" y="2871660"/>
                <a:ext cx="3749040" cy="3204125"/>
              </a:xfrm>
              <a:prstGeom prst="rect">
                <a:avLst/>
              </a:prstGeom>
              <a:ln>
                <a:solidFill>
                  <a:schemeClr val="bg2">
                    <a:lumMod val="75000"/>
                  </a:schemeClr>
                </a:solidFill>
              </a:ln>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AF3B0049-E151-0212-F115-E34B30E70413}"/>
                  </a:ext>
                </a:extLst>
              </p:cNvPr>
              <p:cNvSpPr/>
              <p:nvPr/>
            </p:nvSpPr>
            <p:spPr>
              <a:xfrm>
                <a:off x="4711468" y="3478114"/>
                <a:ext cx="1288235" cy="324627"/>
              </a:xfrm>
              <a:prstGeom prst="rect">
                <a:avLst/>
              </a:prstGeom>
              <a:noFill/>
              <a:ln w="412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3" name="Straight Arrow Connector 12">
              <a:extLst>
                <a:ext uri="{FF2B5EF4-FFF2-40B4-BE49-F238E27FC236}">
                  <a16:creationId xmlns:a16="http://schemas.microsoft.com/office/drawing/2014/main" id="{16455E20-86B2-BEDD-7AD3-804FB80DF943}"/>
                </a:ext>
              </a:extLst>
            </p:cNvPr>
            <p:cNvCxnSpPr>
              <a:endCxn id="8" idx="1"/>
            </p:cNvCxnSpPr>
            <p:nvPr/>
          </p:nvCxnSpPr>
          <p:spPr>
            <a:xfrm flipV="1">
              <a:off x="5462016" y="3739054"/>
              <a:ext cx="2142744" cy="950706"/>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
        <p:nvSpPr>
          <p:cNvPr id="4" name="Slide Number Placeholder 3">
            <a:extLst>
              <a:ext uri="{FF2B5EF4-FFF2-40B4-BE49-F238E27FC236}">
                <a16:creationId xmlns:a16="http://schemas.microsoft.com/office/drawing/2014/main" id="{13DB1350-8950-FEE3-7F7F-831452D6E834}"/>
              </a:ext>
            </a:extLst>
          </p:cNvPr>
          <p:cNvSpPr>
            <a:spLocks noGrp="1"/>
          </p:cNvSpPr>
          <p:nvPr>
            <p:ph type="sldNum" sz="quarter" idx="12"/>
          </p:nvPr>
        </p:nvSpPr>
        <p:spPr/>
        <p:txBody>
          <a:bodyPr/>
          <a:lstStyle/>
          <a:p>
            <a:fld id="{D74DC2E0-E28C-44A5-89B3-2B91385C7BB1}" type="slidenum">
              <a:rPr lang="en-US" smtClean="0"/>
              <a:t>21</a:t>
            </a:fld>
            <a:endParaRPr lang="en-US" dirty="0"/>
          </a:p>
        </p:txBody>
      </p:sp>
    </p:spTree>
    <p:extLst>
      <p:ext uri="{BB962C8B-B14F-4D97-AF65-F5344CB8AC3E}">
        <p14:creationId xmlns:p14="http://schemas.microsoft.com/office/powerpoint/2010/main" val="3841325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3CFE7-A54C-20E3-5086-8B4DF30D510D}"/>
              </a:ext>
            </a:extLst>
          </p:cNvPr>
          <p:cNvSpPr>
            <a:spLocks noGrp="1"/>
          </p:cNvSpPr>
          <p:nvPr>
            <p:ph type="title"/>
          </p:nvPr>
        </p:nvSpPr>
        <p:spPr/>
        <p:txBody>
          <a:bodyPr>
            <a:normAutofit/>
          </a:bodyPr>
          <a:lstStyle/>
          <a:p>
            <a:r>
              <a:rPr lang="en-US" dirty="0"/>
              <a:t>Help Topics: User Actions Menu</a:t>
            </a:r>
          </a:p>
        </p:txBody>
      </p:sp>
      <p:pic>
        <p:nvPicPr>
          <p:cNvPr id="6" name="Content Placeholder 5">
            <a:extLst>
              <a:ext uri="{FF2B5EF4-FFF2-40B4-BE49-F238E27FC236}">
                <a16:creationId xmlns:a16="http://schemas.microsoft.com/office/drawing/2014/main" id="{9A50855F-1452-055E-BC2F-EC72CCB22EA8}"/>
              </a:ext>
              <a:ext uri="{C183D7F6-B498-43B3-948B-1728B52AA6E4}">
                <adec:decorative xmlns:adec="http://schemas.microsoft.com/office/drawing/2017/decorative" val="1"/>
              </a:ext>
            </a:extLst>
          </p:cNvPr>
          <p:cNvPicPr>
            <a:picLocks noGrp="1" noChangeAspect="1"/>
          </p:cNvPicPr>
          <p:nvPr>
            <p:ph idx="1"/>
          </p:nvPr>
        </p:nvPicPr>
        <p:blipFill rotWithShape="1">
          <a:blip r:embed="rId2"/>
          <a:srcRect t="5716"/>
          <a:stretch/>
        </p:blipFill>
        <p:spPr>
          <a:xfrm>
            <a:off x="1740082" y="2253720"/>
            <a:ext cx="8711836" cy="4102630"/>
          </a:xfrm>
          <a:prstGeom prst="rect">
            <a:avLst/>
          </a:prstGeom>
          <a:solidFill>
            <a:srgbClr val="FFFFFF">
              <a:shade val="85000"/>
            </a:srgbClr>
          </a:solidFill>
          <a:ln w="3175" cap="sq">
            <a:solidFill>
              <a:schemeClr val="bg2">
                <a:lumMod val="75000"/>
              </a:schemeClr>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4" name="Slide Number Placeholder 3">
            <a:extLst>
              <a:ext uri="{FF2B5EF4-FFF2-40B4-BE49-F238E27FC236}">
                <a16:creationId xmlns:a16="http://schemas.microsoft.com/office/drawing/2014/main" id="{5279EF3A-06C3-E7D7-8363-1A8E012B156D}"/>
              </a:ext>
            </a:extLst>
          </p:cNvPr>
          <p:cNvSpPr>
            <a:spLocks noGrp="1"/>
          </p:cNvSpPr>
          <p:nvPr>
            <p:ph type="sldNum" sz="quarter" idx="12"/>
          </p:nvPr>
        </p:nvSpPr>
        <p:spPr/>
        <p:txBody>
          <a:bodyPr/>
          <a:lstStyle/>
          <a:p>
            <a:fld id="{D74DC2E0-E28C-44A5-89B3-2B91385C7BB1}" type="slidenum">
              <a:rPr lang="en-US" smtClean="0"/>
              <a:t>22</a:t>
            </a:fld>
            <a:endParaRPr lang="en-US" dirty="0"/>
          </a:p>
        </p:txBody>
      </p:sp>
      <p:pic>
        <p:nvPicPr>
          <p:cNvPr id="8" name="Picture 7">
            <a:extLst>
              <a:ext uri="{FF2B5EF4-FFF2-40B4-BE49-F238E27FC236}">
                <a16:creationId xmlns:a16="http://schemas.microsoft.com/office/drawing/2014/main" id="{34D74D82-7914-D587-826B-B510C858F7C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227932" y="3429000"/>
            <a:ext cx="4389120" cy="2414319"/>
          </a:xfrm>
          <a:prstGeom prst="rect">
            <a:avLst/>
          </a:prstGeom>
        </p:spPr>
      </p:pic>
      <p:sp>
        <p:nvSpPr>
          <p:cNvPr id="3" name="TextBox 2">
            <a:extLst>
              <a:ext uri="{FF2B5EF4-FFF2-40B4-BE49-F238E27FC236}">
                <a16:creationId xmlns:a16="http://schemas.microsoft.com/office/drawing/2014/main" id="{396C1D2F-DA57-CB00-B342-F182E7BB05B1}"/>
              </a:ext>
            </a:extLst>
          </p:cNvPr>
          <p:cNvSpPr txBox="1"/>
          <p:nvPr/>
        </p:nvSpPr>
        <p:spPr>
          <a:xfrm>
            <a:off x="1023491" y="1072560"/>
            <a:ext cx="10217533" cy="830997"/>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400" dirty="0"/>
              <a:t>The </a:t>
            </a:r>
            <a:r>
              <a:rPr lang="en-US" sz="2400" b="1" dirty="0"/>
              <a:t>User Actions Menu </a:t>
            </a:r>
            <a:r>
              <a:rPr lang="en-US" sz="2400" dirty="0"/>
              <a:t>in the profile icon allows users to open apps, change settings, and contact support.  </a:t>
            </a:r>
            <a:endParaRPr lang="en-US" sz="2400" dirty="0">
              <a:cs typeface="Calibri"/>
            </a:endParaRPr>
          </a:p>
        </p:txBody>
      </p:sp>
    </p:spTree>
    <p:extLst>
      <p:ext uri="{BB962C8B-B14F-4D97-AF65-F5344CB8AC3E}">
        <p14:creationId xmlns:p14="http://schemas.microsoft.com/office/powerpoint/2010/main" val="2548788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3CFE7-A54C-20E3-5086-8B4DF30D510D}"/>
              </a:ext>
            </a:extLst>
          </p:cNvPr>
          <p:cNvSpPr>
            <a:spLocks noGrp="1"/>
          </p:cNvSpPr>
          <p:nvPr>
            <p:ph type="title"/>
          </p:nvPr>
        </p:nvSpPr>
        <p:spPr/>
        <p:txBody>
          <a:bodyPr>
            <a:normAutofit/>
          </a:bodyPr>
          <a:lstStyle/>
          <a:p>
            <a:r>
              <a:rPr lang="en-US" dirty="0"/>
              <a:t>Help Topics: My Home</a:t>
            </a:r>
          </a:p>
        </p:txBody>
      </p:sp>
      <p:sp>
        <p:nvSpPr>
          <p:cNvPr id="3" name="TextBox 2">
            <a:extLst>
              <a:ext uri="{FF2B5EF4-FFF2-40B4-BE49-F238E27FC236}">
                <a16:creationId xmlns:a16="http://schemas.microsoft.com/office/drawing/2014/main" id="{3933E2C7-EE5E-898B-24B8-6E6715022960}"/>
              </a:ext>
            </a:extLst>
          </p:cNvPr>
          <p:cNvSpPr txBox="1"/>
          <p:nvPr/>
        </p:nvSpPr>
        <p:spPr>
          <a:xfrm>
            <a:off x="1023491" y="1072560"/>
            <a:ext cx="10217533" cy="830997"/>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400" dirty="0"/>
              <a:t>On </a:t>
            </a:r>
            <a:r>
              <a:rPr lang="en-US" sz="2400" b="1" dirty="0"/>
              <a:t>My Home</a:t>
            </a:r>
            <a:r>
              <a:rPr lang="en-US" sz="2400" dirty="0"/>
              <a:t>,</a:t>
            </a:r>
            <a:r>
              <a:rPr lang="en-US" sz="2400" b="1" dirty="0"/>
              <a:t> </a:t>
            </a:r>
            <a:r>
              <a:rPr lang="en-US" sz="2400" dirty="0"/>
              <a:t>users can customize the page for frequently used apps which allows for quick access to transactions.   </a:t>
            </a:r>
            <a:endParaRPr lang="en-US" sz="2400" dirty="0">
              <a:cs typeface="Calibri"/>
            </a:endParaRPr>
          </a:p>
        </p:txBody>
      </p:sp>
      <p:pic>
        <p:nvPicPr>
          <p:cNvPr id="6" name="Content Placeholder 5" descr="add details on three options">
            <a:extLst>
              <a:ext uri="{FF2B5EF4-FFF2-40B4-BE49-F238E27FC236}">
                <a16:creationId xmlns:a16="http://schemas.microsoft.com/office/drawing/2014/main" id="{14FC4D84-5E8D-3E38-B78C-D66EF4BA9842}"/>
              </a:ext>
            </a:extLst>
          </p:cNvPr>
          <p:cNvPicPr>
            <a:picLocks noGrp="1" noChangeAspect="1"/>
          </p:cNvPicPr>
          <p:nvPr>
            <p:ph idx="1"/>
          </p:nvPr>
        </p:nvPicPr>
        <p:blipFill rotWithShape="1">
          <a:blip r:embed="rId2"/>
          <a:srcRect t="7077"/>
          <a:stretch/>
        </p:blipFill>
        <p:spPr>
          <a:xfrm>
            <a:off x="1248156" y="1946321"/>
            <a:ext cx="9695688" cy="4592591"/>
          </a:xfrm>
          <a:prstGeom prst="rect">
            <a:avLst/>
          </a:prstGeom>
          <a:solidFill>
            <a:srgbClr val="FFFFFF">
              <a:shade val="85000"/>
            </a:srgbClr>
          </a:solidFill>
          <a:ln w="3175" cap="sq">
            <a:solidFill>
              <a:schemeClr val="bg2">
                <a:lumMod val="75000"/>
              </a:schemeClr>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DCB8024A-50A3-39FF-F55E-7E6F07D3F680}"/>
              </a:ext>
              <a:ext uri="{C183D7F6-B498-43B3-948B-1728B52AA6E4}">
                <adec:decorative xmlns:adec="http://schemas.microsoft.com/office/drawing/2017/decorative" val="1"/>
              </a:ext>
            </a:extLst>
          </p:cNvPr>
          <p:cNvPicPr>
            <a:picLocks noChangeAspect="1"/>
          </p:cNvPicPr>
          <p:nvPr/>
        </p:nvPicPr>
        <p:blipFill rotWithShape="1">
          <a:blip r:embed="rId3"/>
          <a:srcRect b="57162"/>
          <a:stretch/>
        </p:blipFill>
        <p:spPr>
          <a:xfrm>
            <a:off x="2926079" y="3328048"/>
            <a:ext cx="3958191" cy="2457392"/>
          </a:xfrm>
          <a:prstGeom prst="rect">
            <a:avLst/>
          </a:prstGeom>
        </p:spPr>
      </p:pic>
      <p:sp>
        <p:nvSpPr>
          <p:cNvPr id="4" name="Slide Number Placeholder 3">
            <a:extLst>
              <a:ext uri="{FF2B5EF4-FFF2-40B4-BE49-F238E27FC236}">
                <a16:creationId xmlns:a16="http://schemas.microsoft.com/office/drawing/2014/main" id="{5279EF3A-06C3-E7D7-8363-1A8E012B156D}"/>
              </a:ext>
            </a:extLst>
          </p:cNvPr>
          <p:cNvSpPr>
            <a:spLocks noGrp="1"/>
          </p:cNvSpPr>
          <p:nvPr>
            <p:ph type="sldNum" sz="quarter" idx="12"/>
          </p:nvPr>
        </p:nvSpPr>
        <p:spPr/>
        <p:txBody>
          <a:bodyPr/>
          <a:lstStyle/>
          <a:p>
            <a:fld id="{D74DC2E0-E28C-44A5-89B3-2B91385C7BB1}" type="slidenum">
              <a:rPr lang="en-US" smtClean="0"/>
              <a:t>23</a:t>
            </a:fld>
            <a:endParaRPr lang="en-US" dirty="0"/>
          </a:p>
        </p:txBody>
      </p:sp>
    </p:spTree>
    <p:extLst>
      <p:ext uri="{BB962C8B-B14F-4D97-AF65-F5344CB8AC3E}">
        <p14:creationId xmlns:p14="http://schemas.microsoft.com/office/powerpoint/2010/main" val="2546828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3CFE7-A54C-20E3-5086-8B4DF30D510D}"/>
              </a:ext>
            </a:extLst>
          </p:cNvPr>
          <p:cNvSpPr>
            <a:spLocks noGrp="1"/>
          </p:cNvSpPr>
          <p:nvPr>
            <p:ph type="title"/>
          </p:nvPr>
        </p:nvSpPr>
        <p:spPr/>
        <p:txBody>
          <a:bodyPr>
            <a:normAutofit/>
          </a:bodyPr>
          <a:lstStyle/>
          <a:p>
            <a:r>
              <a:rPr lang="en-US" dirty="0"/>
              <a:t>Help Topics: Quick Access</a:t>
            </a:r>
          </a:p>
        </p:txBody>
      </p:sp>
      <p:sp>
        <p:nvSpPr>
          <p:cNvPr id="27" name="TextBox 26">
            <a:extLst>
              <a:ext uri="{FF2B5EF4-FFF2-40B4-BE49-F238E27FC236}">
                <a16:creationId xmlns:a16="http://schemas.microsoft.com/office/drawing/2014/main" id="{28E411EB-122C-7740-38BC-CC21481BB609}"/>
              </a:ext>
            </a:extLst>
          </p:cNvPr>
          <p:cNvSpPr txBox="1"/>
          <p:nvPr/>
        </p:nvSpPr>
        <p:spPr>
          <a:xfrm>
            <a:off x="1023491" y="1072560"/>
            <a:ext cx="10217533" cy="830997"/>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400" dirty="0"/>
              <a:t>The </a:t>
            </a:r>
            <a:r>
              <a:rPr lang="en-US" sz="2400" b="1" dirty="0"/>
              <a:t>Quick Access </a:t>
            </a:r>
            <a:r>
              <a:rPr lang="en-US" sz="2400" dirty="0"/>
              <a:t>option in the profile icon shows a list of your Recent Activities and your Frequently Used apps.</a:t>
            </a:r>
          </a:p>
        </p:txBody>
      </p:sp>
      <p:pic>
        <p:nvPicPr>
          <p:cNvPr id="26" name="Content Placeholder 25" descr="Fiori screenshot&#10;">
            <a:extLst>
              <a:ext uri="{FF2B5EF4-FFF2-40B4-BE49-F238E27FC236}">
                <a16:creationId xmlns:a16="http://schemas.microsoft.com/office/drawing/2014/main" id="{A2923E91-D790-3BD9-11A0-EC0FC27ECF9C}"/>
              </a:ext>
            </a:extLst>
          </p:cNvPr>
          <p:cNvPicPr>
            <a:picLocks noGrp="1" noChangeAspect="1"/>
          </p:cNvPicPr>
          <p:nvPr>
            <p:ph idx="1"/>
          </p:nvPr>
        </p:nvPicPr>
        <p:blipFill>
          <a:blip r:embed="rId2"/>
          <a:stretch>
            <a:fillRect/>
          </a:stretch>
        </p:blipFill>
        <p:spPr>
          <a:xfrm>
            <a:off x="1069121" y="1802928"/>
            <a:ext cx="10171903" cy="4868926"/>
          </a:xfrm>
          <a:ln>
            <a:solidFill>
              <a:schemeClr val="bg2">
                <a:lumMod val="75000"/>
              </a:schemeClr>
            </a:solidFill>
          </a:ln>
          <a:effectLst>
            <a:outerShdw blurRad="50800" dist="38100" dir="2700000" algn="tl" rotWithShape="0">
              <a:prstClr val="black">
                <a:alpha val="40000"/>
              </a:prstClr>
            </a:outerShdw>
          </a:effectLst>
        </p:spPr>
      </p:pic>
      <p:grpSp>
        <p:nvGrpSpPr>
          <p:cNvPr id="22" name="Group 21" descr="Quick Access menu with Recent Activities highlighted">
            <a:extLst>
              <a:ext uri="{FF2B5EF4-FFF2-40B4-BE49-F238E27FC236}">
                <a16:creationId xmlns:a16="http://schemas.microsoft.com/office/drawing/2014/main" id="{A8ADE803-0733-6B44-0775-2A4B86DAA59C}"/>
              </a:ext>
              <a:ext uri="{C183D7F6-B498-43B3-948B-1728B52AA6E4}">
                <adec:decorative xmlns:adec="http://schemas.microsoft.com/office/drawing/2017/decorative" val="0"/>
              </a:ext>
            </a:extLst>
          </p:cNvPr>
          <p:cNvGrpSpPr/>
          <p:nvPr/>
        </p:nvGrpSpPr>
        <p:grpSpPr>
          <a:xfrm>
            <a:off x="1235730" y="2765322"/>
            <a:ext cx="3551866" cy="1401893"/>
            <a:chOff x="1303536" y="2375298"/>
            <a:chExt cx="3551866" cy="1401893"/>
          </a:xfrm>
        </p:grpSpPr>
        <p:grpSp>
          <p:nvGrpSpPr>
            <p:cNvPr id="21" name="Group 20">
              <a:extLst>
                <a:ext uri="{FF2B5EF4-FFF2-40B4-BE49-F238E27FC236}">
                  <a16:creationId xmlns:a16="http://schemas.microsoft.com/office/drawing/2014/main" id="{035A31D4-3131-FD48-5871-1BCEDE820499}"/>
                </a:ext>
              </a:extLst>
            </p:cNvPr>
            <p:cNvGrpSpPr/>
            <p:nvPr/>
          </p:nvGrpSpPr>
          <p:grpSpPr>
            <a:xfrm>
              <a:off x="1303536" y="2388468"/>
              <a:ext cx="3551866" cy="1388723"/>
              <a:chOff x="1339247" y="2816928"/>
              <a:chExt cx="3551866" cy="1388723"/>
            </a:xfrm>
          </p:grpSpPr>
          <p:pic>
            <p:nvPicPr>
              <p:cNvPr id="5" name="Picture 4">
                <a:extLst>
                  <a:ext uri="{FF2B5EF4-FFF2-40B4-BE49-F238E27FC236}">
                    <a16:creationId xmlns:a16="http://schemas.microsoft.com/office/drawing/2014/main" id="{E16AC670-702F-CBDA-851E-077FB92D28EA}"/>
                  </a:ext>
                </a:extLst>
              </p:cNvPr>
              <p:cNvPicPr>
                <a:picLocks noChangeAspect="1"/>
              </p:cNvPicPr>
              <p:nvPr/>
            </p:nvPicPr>
            <p:blipFill rotWithShape="1">
              <a:blip r:embed="rId3"/>
              <a:srcRect r="7397" b="8115"/>
              <a:stretch/>
            </p:blipFill>
            <p:spPr>
              <a:xfrm>
                <a:off x="1339247" y="2816928"/>
                <a:ext cx="3551866" cy="1388723"/>
              </a:xfrm>
              <a:prstGeom prst="rect">
                <a:avLst/>
              </a:prstGeom>
            </p:spPr>
          </p:pic>
          <p:sp>
            <p:nvSpPr>
              <p:cNvPr id="13" name="Oval 12">
                <a:extLst>
                  <a:ext uri="{FF2B5EF4-FFF2-40B4-BE49-F238E27FC236}">
                    <a16:creationId xmlns:a16="http://schemas.microsoft.com/office/drawing/2014/main" id="{23DFE4BC-3E48-F289-8E96-3DA957D9D704}"/>
                  </a:ext>
                </a:extLst>
              </p:cNvPr>
              <p:cNvSpPr/>
              <p:nvPr/>
            </p:nvSpPr>
            <p:spPr>
              <a:xfrm>
                <a:off x="1589994" y="3255614"/>
                <a:ext cx="1181209" cy="273004"/>
              </a:xfrm>
              <a:prstGeom prst="ellipse">
                <a:avLst/>
              </a:prstGeom>
              <a:noFill/>
              <a:ln w="38100">
                <a:solidFill>
                  <a:srgbClr val="00C0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Rectangle 10">
              <a:extLst>
                <a:ext uri="{FF2B5EF4-FFF2-40B4-BE49-F238E27FC236}">
                  <a16:creationId xmlns:a16="http://schemas.microsoft.com/office/drawing/2014/main" id="{3DDD37AE-F713-4DBD-E058-1577CDD1F107}"/>
                </a:ext>
              </a:extLst>
            </p:cNvPr>
            <p:cNvSpPr/>
            <p:nvPr/>
          </p:nvSpPr>
          <p:spPr>
            <a:xfrm>
              <a:off x="1303536" y="2375298"/>
              <a:ext cx="3551866" cy="1397072"/>
            </a:xfrm>
            <a:prstGeom prst="rect">
              <a:avLst/>
            </a:prstGeom>
            <a:noFill/>
            <a:ln w="41275">
              <a:solidFill>
                <a:srgbClr val="00C0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descr="Quick Access menu with Frequently Used highlighted">
            <a:extLst>
              <a:ext uri="{FF2B5EF4-FFF2-40B4-BE49-F238E27FC236}">
                <a16:creationId xmlns:a16="http://schemas.microsoft.com/office/drawing/2014/main" id="{C68F84E1-F835-5A46-4D68-0432934E5DE4}"/>
              </a:ext>
            </a:extLst>
          </p:cNvPr>
          <p:cNvGrpSpPr/>
          <p:nvPr/>
        </p:nvGrpSpPr>
        <p:grpSpPr>
          <a:xfrm>
            <a:off x="1271439" y="4601080"/>
            <a:ext cx="2792494" cy="1477209"/>
            <a:chOff x="5654041" y="4460231"/>
            <a:chExt cx="2792494" cy="1477209"/>
          </a:xfrm>
        </p:grpSpPr>
        <p:pic>
          <p:nvPicPr>
            <p:cNvPr id="9" name="Picture 8">
              <a:extLst>
                <a:ext uri="{FF2B5EF4-FFF2-40B4-BE49-F238E27FC236}">
                  <a16:creationId xmlns:a16="http://schemas.microsoft.com/office/drawing/2014/main" id="{5AE63232-4285-FB18-FA1D-FF2FA46AB603}"/>
                </a:ext>
              </a:extLst>
            </p:cNvPr>
            <p:cNvPicPr>
              <a:picLocks noChangeAspect="1"/>
            </p:cNvPicPr>
            <p:nvPr/>
          </p:nvPicPr>
          <p:blipFill rotWithShape="1">
            <a:blip r:embed="rId4"/>
            <a:srcRect r="28703"/>
            <a:stretch/>
          </p:blipFill>
          <p:spPr>
            <a:xfrm>
              <a:off x="5654041" y="4500300"/>
              <a:ext cx="2721073" cy="1397072"/>
            </a:xfrm>
            <a:prstGeom prst="rect">
              <a:avLst/>
            </a:prstGeom>
            <a:ln w="41275">
              <a:solidFill>
                <a:srgbClr val="FFFFFF"/>
              </a:solidFill>
            </a:ln>
          </p:spPr>
        </p:pic>
        <p:sp>
          <p:nvSpPr>
            <p:cNvPr id="14" name="Oval 13">
              <a:extLst>
                <a:ext uri="{FF2B5EF4-FFF2-40B4-BE49-F238E27FC236}">
                  <a16:creationId xmlns:a16="http://schemas.microsoft.com/office/drawing/2014/main" id="{E72B4C92-310E-D2E4-FB1B-9C2296C4B1C9}"/>
                </a:ext>
              </a:extLst>
            </p:cNvPr>
            <p:cNvSpPr/>
            <p:nvPr/>
          </p:nvSpPr>
          <p:spPr>
            <a:xfrm>
              <a:off x="7119306" y="4940894"/>
              <a:ext cx="1236140" cy="261254"/>
            </a:xfrm>
            <a:prstGeom prst="ellipse">
              <a:avLst/>
            </a:prstGeom>
            <a:noFill/>
            <a:ln w="38100">
              <a:solidFill>
                <a:srgbClr val="00C0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4726F15-61AD-5662-DF57-8EDC9914AE56}"/>
                </a:ext>
              </a:extLst>
            </p:cNvPr>
            <p:cNvSpPr/>
            <p:nvPr/>
          </p:nvSpPr>
          <p:spPr>
            <a:xfrm>
              <a:off x="5654041" y="4460231"/>
              <a:ext cx="2792494" cy="1477209"/>
            </a:xfrm>
            <a:prstGeom prst="rect">
              <a:avLst/>
            </a:prstGeom>
            <a:noFill/>
            <a:ln w="41275">
              <a:solidFill>
                <a:srgbClr val="00C0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8" name="Picture 7">
            <a:extLst>
              <a:ext uri="{FF2B5EF4-FFF2-40B4-BE49-F238E27FC236}">
                <a16:creationId xmlns:a16="http://schemas.microsoft.com/office/drawing/2014/main" id="{3574601B-2D3B-8C04-966F-7F3636B1AC5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038343" y="3429000"/>
            <a:ext cx="3073558" cy="2082907"/>
          </a:xfrm>
          <a:prstGeom prst="rect">
            <a:avLst/>
          </a:prstGeom>
        </p:spPr>
      </p:pic>
      <p:sp>
        <p:nvSpPr>
          <p:cNvPr id="4" name="Slide Number Placeholder 3">
            <a:extLst>
              <a:ext uri="{FF2B5EF4-FFF2-40B4-BE49-F238E27FC236}">
                <a16:creationId xmlns:a16="http://schemas.microsoft.com/office/drawing/2014/main" id="{5279EF3A-06C3-E7D7-8363-1A8E012B156D}"/>
              </a:ext>
            </a:extLst>
          </p:cNvPr>
          <p:cNvSpPr>
            <a:spLocks noGrp="1"/>
          </p:cNvSpPr>
          <p:nvPr>
            <p:ph type="sldNum" sz="quarter" idx="12"/>
          </p:nvPr>
        </p:nvSpPr>
        <p:spPr/>
        <p:txBody>
          <a:bodyPr/>
          <a:lstStyle/>
          <a:p>
            <a:fld id="{D74DC2E0-E28C-44A5-89B3-2B91385C7BB1}" type="slidenum">
              <a:rPr lang="en-US" smtClean="0"/>
              <a:t>24</a:t>
            </a:fld>
            <a:endParaRPr lang="en-US" dirty="0"/>
          </a:p>
        </p:txBody>
      </p:sp>
    </p:spTree>
    <p:extLst>
      <p:ext uri="{BB962C8B-B14F-4D97-AF65-F5344CB8AC3E}">
        <p14:creationId xmlns:p14="http://schemas.microsoft.com/office/powerpoint/2010/main" val="1604549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9589D-821E-56C7-BEFF-257A2E572CF1}"/>
              </a:ext>
            </a:extLst>
          </p:cNvPr>
          <p:cNvSpPr>
            <a:spLocks noGrp="1"/>
          </p:cNvSpPr>
          <p:nvPr>
            <p:ph type="title"/>
          </p:nvPr>
        </p:nvSpPr>
        <p:spPr/>
        <p:txBody>
          <a:bodyPr/>
          <a:lstStyle/>
          <a:p>
            <a:r>
              <a:rPr lang="en-US" dirty="0"/>
              <a:t>User Actions Menu and Quick Access</a:t>
            </a:r>
          </a:p>
        </p:txBody>
      </p:sp>
      <p:sp>
        <p:nvSpPr>
          <p:cNvPr id="3" name="TextBox 2">
            <a:extLst>
              <a:ext uri="{FF2B5EF4-FFF2-40B4-BE49-F238E27FC236}">
                <a16:creationId xmlns:a16="http://schemas.microsoft.com/office/drawing/2014/main" id="{B411F441-B920-B262-A6FE-F16F71A71CAA}"/>
              </a:ext>
            </a:extLst>
          </p:cNvPr>
          <p:cNvSpPr txBox="1"/>
          <p:nvPr/>
        </p:nvSpPr>
        <p:spPr>
          <a:xfrm>
            <a:off x="838200" y="1070858"/>
            <a:ext cx="11168510" cy="46166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400" dirty="0"/>
              <a:t>The profile icon contains functions described in </a:t>
            </a:r>
            <a:r>
              <a:rPr lang="en-US" sz="2400" b="1" dirty="0"/>
              <a:t>User Actions Menu </a:t>
            </a:r>
            <a:r>
              <a:rPr lang="en-US" sz="2400" dirty="0"/>
              <a:t>and </a:t>
            </a:r>
            <a:r>
              <a:rPr lang="en-US" sz="2400" b="1" dirty="0"/>
              <a:t>Quick Access </a:t>
            </a:r>
          </a:p>
        </p:txBody>
      </p:sp>
      <p:sp>
        <p:nvSpPr>
          <p:cNvPr id="5" name="Content Placeholder 4">
            <a:extLst>
              <a:ext uri="{FF2B5EF4-FFF2-40B4-BE49-F238E27FC236}">
                <a16:creationId xmlns:a16="http://schemas.microsoft.com/office/drawing/2014/main" id="{CF4E578A-3FED-B10B-02DA-29A8741BF5AF}"/>
              </a:ext>
            </a:extLst>
          </p:cNvPr>
          <p:cNvSpPr>
            <a:spLocks noGrp="1"/>
          </p:cNvSpPr>
          <p:nvPr>
            <p:ph idx="1"/>
          </p:nvPr>
        </p:nvSpPr>
        <p:spPr>
          <a:xfrm>
            <a:off x="838200" y="2187574"/>
            <a:ext cx="5245646" cy="4351338"/>
          </a:xfrm>
        </p:spPr>
        <p:txBody>
          <a:bodyPr>
            <a:normAutofit fontScale="92500" lnSpcReduction="20000"/>
          </a:bodyPr>
          <a:lstStyle/>
          <a:p>
            <a:r>
              <a:rPr lang="en-US" dirty="0"/>
              <a:t>The profile icon dynamically changes depending on location in Launchpad (see Inbox slides)</a:t>
            </a:r>
          </a:p>
          <a:p>
            <a:r>
              <a:rPr lang="en-US" dirty="0"/>
              <a:t>User Actions:</a:t>
            </a:r>
          </a:p>
          <a:p>
            <a:pPr lvl="1"/>
            <a:r>
              <a:rPr lang="en-US" dirty="0"/>
              <a:t>App Finder</a:t>
            </a:r>
            <a:endParaRPr lang="en-US" dirty="0">
              <a:highlight>
                <a:srgbClr val="FFFF00"/>
              </a:highlight>
            </a:endParaRPr>
          </a:p>
          <a:p>
            <a:pPr lvl="1"/>
            <a:r>
              <a:rPr lang="en-US" dirty="0"/>
              <a:t>Settings</a:t>
            </a:r>
          </a:p>
          <a:p>
            <a:pPr lvl="1"/>
            <a:r>
              <a:rPr lang="en-US" dirty="0"/>
              <a:t>Edit Current Page</a:t>
            </a:r>
          </a:p>
          <a:p>
            <a:pPr lvl="1"/>
            <a:r>
              <a:rPr lang="en-US" dirty="0"/>
              <a:t>Contact Support</a:t>
            </a:r>
          </a:p>
          <a:p>
            <a:pPr lvl="1"/>
            <a:r>
              <a:rPr lang="en-US" dirty="0"/>
              <a:t>About</a:t>
            </a:r>
          </a:p>
          <a:p>
            <a:pPr lvl="1"/>
            <a:r>
              <a:rPr lang="en-US" dirty="0"/>
              <a:t>Sign Out</a:t>
            </a:r>
          </a:p>
          <a:p>
            <a:r>
              <a:rPr lang="en-US" dirty="0"/>
              <a:t>Quick Access (in previous slide):</a:t>
            </a:r>
          </a:p>
          <a:p>
            <a:pPr lvl="1"/>
            <a:r>
              <a:rPr lang="en-US" dirty="0"/>
              <a:t>Recent Activity </a:t>
            </a:r>
          </a:p>
          <a:p>
            <a:pPr lvl="1"/>
            <a:r>
              <a:rPr lang="en-US" dirty="0"/>
              <a:t>Frequently Used</a:t>
            </a:r>
          </a:p>
          <a:p>
            <a:pPr marL="457200" lvl="1" indent="0">
              <a:buNone/>
            </a:pPr>
            <a:endParaRPr lang="en-US" dirty="0"/>
          </a:p>
          <a:p>
            <a:pPr lvl="1"/>
            <a:endParaRPr lang="en-US" dirty="0"/>
          </a:p>
        </p:txBody>
      </p:sp>
      <p:grpSp>
        <p:nvGrpSpPr>
          <p:cNvPr id="10" name="Group 9">
            <a:extLst>
              <a:ext uri="{FF2B5EF4-FFF2-40B4-BE49-F238E27FC236}">
                <a16:creationId xmlns:a16="http://schemas.microsoft.com/office/drawing/2014/main" id="{35A66BC7-F5AB-239C-9862-037D541A5918}"/>
              </a:ext>
              <a:ext uri="{C183D7F6-B498-43B3-948B-1728B52AA6E4}">
                <adec:decorative xmlns:adec="http://schemas.microsoft.com/office/drawing/2017/decorative" val="1"/>
              </a:ext>
            </a:extLst>
          </p:cNvPr>
          <p:cNvGrpSpPr/>
          <p:nvPr/>
        </p:nvGrpSpPr>
        <p:grpSpPr>
          <a:xfrm>
            <a:off x="948266" y="1585230"/>
            <a:ext cx="10515600" cy="410517"/>
            <a:chOff x="948266" y="1585230"/>
            <a:chExt cx="10515600" cy="410517"/>
          </a:xfrm>
        </p:grpSpPr>
        <p:pic>
          <p:nvPicPr>
            <p:cNvPr id="18" name="Content Placeholder 5">
              <a:extLst>
                <a:ext uri="{FF2B5EF4-FFF2-40B4-BE49-F238E27FC236}">
                  <a16:creationId xmlns:a16="http://schemas.microsoft.com/office/drawing/2014/main" id="{27D9AED8-0086-A0F5-AD6D-AB3DA080E0CF}"/>
                </a:ext>
              </a:extLst>
            </p:cNvPr>
            <p:cNvPicPr>
              <a:picLocks noChangeAspect="1"/>
            </p:cNvPicPr>
            <p:nvPr/>
          </p:nvPicPr>
          <p:blipFill>
            <a:blip r:embed="rId2"/>
            <a:stretch>
              <a:fillRect/>
            </a:stretch>
          </p:blipFill>
          <p:spPr>
            <a:xfrm>
              <a:off x="948266" y="1593210"/>
              <a:ext cx="10515600" cy="402537"/>
            </a:xfrm>
            <a:prstGeom prst="rect">
              <a:avLst/>
            </a:prstGeom>
          </p:spPr>
        </p:pic>
        <p:sp>
          <p:nvSpPr>
            <p:cNvPr id="19" name="Rectangle 18">
              <a:extLst>
                <a:ext uri="{FF2B5EF4-FFF2-40B4-BE49-F238E27FC236}">
                  <a16:creationId xmlns:a16="http://schemas.microsoft.com/office/drawing/2014/main" id="{0D6B7BD3-5B96-C7EE-0948-626598EA617C}"/>
                </a:ext>
              </a:extLst>
            </p:cNvPr>
            <p:cNvSpPr/>
            <p:nvPr/>
          </p:nvSpPr>
          <p:spPr>
            <a:xfrm>
              <a:off x="10897669" y="1585230"/>
              <a:ext cx="456131" cy="402537"/>
            </a:xfrm>
            <a:prstGeom prst="rect">
              <a:avLst/>
            </a:prstGeom>
            <a:noFill/>
            <a:ln w="412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9586F3C5-B8A3-8874-204F-469CB182B7A1}"/>
              </a:ext>
              <a:ext uri="{C183D7F6-B498-43B3-948B-1728B52AA6E4}">
                <adec:decorative xmlns:adec="http://schemas.microsoft.com/office/drawing/2017/decorative" val="1"/>
              </a:ext>
            </a:extLst>
          </p:cNvPr>
          <p:cNvGrpSpPr/>
          <p:nvPr/>
        </p:nvGrpSpPr>
        <p:grpSpPr>
          <a:xfrm>
            <a:off x="6105206" y="2575755"/>
            <a:ext cx="5522914" cy="3556003"/>
            <a:chOff x="6105206" y="2575755"/>
            <a:chExt cx="5522914" cy="3556003"/>
          </a:xfrm>
        </p:grpSpPr>
        <p:pic>
          <p:nvPicPr>
            <p:cNvPr id="7" name="Picture 6">
              <a:extLst>
                <a:ext uri="{FF2B5EF4-FFF2-40B4-BE49-F238E27FC236}">
                  <a16:creationId xmlns:a16="http://schemas.microsoft.com/office/drawing/2014/main" id="{20F800FC-1F19-638B-5513-74EEBF39518C}"/>
                </a:ext>
              </a:extLst>
            </p:cNvPr>
            <p:cNvPicPr>
              <a:picLocks noChangeAspect="1"/>
            </p:cNvPicPr>
            <p:nvPr/>
          </p:nvPicPr>
          <p:blipFill>
            <a:blip r:embed="rId3"/>
            <a:stretch>
              <a:fillRect/>
            </a:stretch>
          </p:blipFill>
          <p:spPr>
            <a:xfrm>
              <a:off x="6105206" y="2575755"/>
              <a:ext cx="1920240" cy="3556003"/>
            </a:xfrm>
            <a:prstGeom prst="rect">
              <a:avLst/>
            </a:prstGeom>
            <a:ln>
              <a:solidFill>
                <a:schemeClr val="bg2">
                  <a:lumMod val="75000"/>
                </a:schemeClr>
              </a:solid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2B1E4F77-629F-03ED-F6EB-CFBFE011EA77}"/>
                </a:ext>
              </a:extLst>
            </p:cNvPr>
            <p:cNvPicPr>
              <a:picLocks noChangeAspect="1"/>
            </p:cNvPicPr>
            <p:nvPr/>
          </p:nvPicPr>
          <p:blipFill>
            <a:blip r:embed="rId4"/>
            <a:stretch>
              <a:fillRect/>
            </a:stretch>
          </p:blipFill>
          <p:spPr>
            <a:xfrm>
              <a:off x="8610600" y="2575755"/>
              <a:ext cx="3017520" cy="3397349"/>
            </a:xfrm>
            <a:prstGeom prst="rect">
              <a:avLst/>
            </a:prstGeom>
            <a:noFill/>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FAED9252-1332-AA26-763F-7503EB6B8D9E}"/>
                </a:ext>
              </a:extLst>
            </p:cNvPr>
            <p:cNvSpPr/>
            <p:nvPr/>
          </p:nvSpPr>
          <p:spPr>
            <a:xfrm>
              <a:off x="9186689" y="5380522"/>
              <a:ext cx="2277177" cy="452387"/>
            </a:xfrm>
            <a:prstGeom prst="rect">
              <a:avLst/>
            </a:prstGeom>
            <a:noFill/>
            <a:ln w="412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7B29B04-6F21-A01A-38B9-2B4970D7C5B5}"/>
                </a:ext>
              </a:extLst>
            </p:cNvPr>
            <p:cNvSpPr/>
            <p:nvPr/>
          </p:nvSpPr>
          <p:spPr>
            <a:xfrm>
              <a:off x="9169760" y="4735387"/>
              <a:ext cx="2277177" cy="452387"/>
            </a:xfrm>
            <a:prstGeom prst="rect">
              <a:avLst/>
            </a:prstGeom>
            <a:noFill/>
            <a:ln w="412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Connector: Curved 10">
              <a:extLst>
                <a:ext uri="{FF2B5EF4-FFF2-40B4-BE49-F238E27FC236}">
                  <a16:creationId xmlns:a16="http://schemas.microsoft.com/office/drawing/2014/main" id="{6F3E891B-CDCB-CBBB-6A56-A6E08657D4BD}"/>
                </a:ext>
              </a:extLst>
            </p:cNvPr>
            <p:cNvCxnSpPr>
              <a:cxnSpLocks/>
            </p:cNvCxnSpPr>
            <p:nvPr/>
          </p:nvCxnSpPr>
          <p:spPr>
            <a:xfrm rot="10800000" flipV="1">
              <a:off x="7882760" y="2575755"/>
              <a:ext cx="956439" cy="219993"/>
            </a:xfrm>
            <a:prstGeom prst="curvedConnector3">
              <a:avLst>
                <a:gd name="adj1" fmla="val 50000"/>
              </a:avLst>
            </a:prstGeom>
            <a:ln w="508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D0F6E31C-6EE6-3193-D288-D8F0287909DD}"/>
                </a:ext>
              </a:extLst>
            </p:cNvPr>
            <p:cNvSpPr/>
            <p:nvPr/>
          </p:nvSpPr>
          <p:spPr>
            <a:xfrm>
              <a:off x="7388772" y="2575755"/>
              <a:ext cx="493988" cy="419691"/>
            </a:xfrm>
            <a:prstGeom prst="rect">
              <a:avLst/>
            </a:prstGeom>
            <a:noFill/>
            <a:ln w="412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lide Number Placeholder 3">
            <a:extLst>
              <a:ext uri="{FF2B5EF4-FFF2-40B4-BE49-F238E27FC236}">
                <a16:creationId xmlns:a16="http://schemas.microsoft.com/office/drawing/2014/main" id="{3AD80A9D-33AB-8985-79A1-04B745A10474}"/>
              </a:ext>
            </a:extLst>
          </p:cNvPr>
          <p:cNvSpPr>
            <a:spLocks noGrp="1"/>
          </p:cNvSpPr>
          <p:nvPr>
            <p:ph type="sldNum" sz="quarter" idx="12"/>
          </p:nvPr>
        </p:nvSpPr>
        <p:spPr/>
        <p:txBody>
          <a:bodyPr/>
          <a:lstStyle/>
          <a:p>
            <a:fld id="{D74DC2E0-E28C-44A5-89B3-2B91385C7BB1}" type="slidenum">
              <a:rPr lang="en-US" smtClean="0"/>
              <a:t>25</a:t>
            </a:fld>
            <a:endParaRPr lang="en-US" dirty="0"/>
          </a:p>
        </p:txBody>
      </p:sp>
    </p:spTree>
    <p:extLst>
      <p:ext uri="{BB962C8B-B14F-4D97-AF65-F5344CB8AC3E}">
        <p14:creationId xmlns:p14="http://schemas.microsoft.com/office/powerpoint/2010/main" val="3951051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113B3-A556-A75D-CEE3-DEC171193093}"/>
              </a:ext>
            </a:extLst>
          </p:cNvPr>
          <p:cNvSpPr>
            <a:spLocks noGrp="1"/>
          </p:cNvSpPr>
          <p:nvPr>
            <p:ph type="title"/>
          </p:nvPr>
        </p:nvSpPr>
        <p:spPr/>
        <p:txBody>
          <a:bodyPr/>
          <a:lstStyle/>
          <a:p>
            <a:r>
              <a:rPr lang="en-US" dirty="0"/>
              <a:t>User Actions: App Finder</a:t>
            </a:r>
          </a:p>
        </p:txBody>
      </p:sp>
      <p:sp>
        <p:nvSpPr>
          <p:cNvPr id="5" name="Content Placeholder 4">
            <a:extLst>
              <a:ext uri="{FF2B5EF4-FFF2-40B4-BE49-F238E27FC236}">
                <a16:creationId xmlns:a16="http://schemas.microsoft.com/office/drawing/2014/main" id="{4E4E15EA-1B2C-0C44-84EC-2195D36BA5ED}"/>
              </a:ext>
            </a:extLst>
          </p:cNvPr>
          <p:cNvSpPr>
            <a:spLocks noGrp="1"/>
          </p:cNvSpPr>
          <p:nvPr>
            <p:ph idx="1"/>
          </p:nvPr>
        </p:nvSpPr>
        <p:spPr>
          <a:xfrm>
            <a:off x="838200" y="1204160"/>
            <a:ext cx="10515600" cy="4972804"/>
          </a:xfrm>
        </p:spPr>
        <p:txBody>
          <a:bodyPr/>
          <a:lstStyle/>
          <a:p>
            <a:r>
              <a:rPr lang="en-US" dirty="0"/>
              <a:t>All apps included in user’s security role</a:t>
            </a:r>
          </a:p>
          <a:p>
            <a:r>
              <a:rPr lang="en-US" dirty="0"/>
              <a:t>Open Apps in </a:t>
            </a:r>
            <a:r>
              <a:rPr lang="en-US" b="1" dirty="0"/>
              <a:t>App Finder</a:t>
            </a:r>
          </a:p>
          <a:p>
            <a:r>
              <a:rPr lang="en-US" dirty="0"/>
              <a:t>      = Edit tile,        = Add tile to pages, including the My Home space</a:t>
            </a:r>
          </a:p>
        </p:txBody>
      </p:sp>
      <p:pic>
        <p:nvPicPr>
          <p:cNvPr id="8" name="Picture 7" descr="Checkmark button">
            <a:extLst>
              <a:ext uri="{FF2B5EF4-FFF2-40B4-BE49-F238E27FC236}">
                <a16:creationId xmlns:a16="http://schemas.microsoft.com/office/drawing/2014/main" id="{A19D8111-A74D-E1AF-D82C-BB5655796949}"/>
              </a:ext>
            </a:extLst>
          </p:cNvPr>
          <p:cNvPicPr>
            <a:picLocks noChangeAspect="1"/>
          </p:cNvPicPr>
          <p:nvPr/>
        </p:nvPicPr>
        <p:blipFill>
          <a:blip r:embed="rId2"/>
          <a:stretch>
            <a:fillRect/>
          </a:stretch>
        </p:blipFill>
        <p:spPr>
          <a:xfrm>
            <a:off x="1087920" y="2217377"/>
            <a:ext cx="548640" cy="442452"/>
          </a:xfrm>
          <a:prstGeom prst="rect">
            <a:avLst/>
          </a:prstGeom>
        </p:spPr>
      </p:pic>
      <p:pic>
        <p:nvPicPr>
          <p:cNvPr id="10" name="Picture 9" descr="Plus symbol button">
            <a:extLst>
              <a:ext uri="{FF2B5EF4-FFF2-40B4-BE49-F238E27FC236}">
                <a16:creationId xmlns:a16="http://schemas.microsoft.com/office/drawing/2014/main" id="{CEA15550-3E15-E3E3-62B1-5BFDC58273C3}"/>
              </a:ext>
            </a:extLst>
          </p:cNvPr>
          <p:cNvPicPr>
            <a:picLocks noChangeAspect="1"/>
          </p:cNvPicPr>
          <p:nvPr/>
        </p:nvPicPr>
        <p:blipFill>
          <a:blip r:embed="rId3"/>
          <a:stretch>
            <a:fillRect/>
          </a:stretch>
        </p:blipFill>
        <p:spPr>
          <a:xfrm>
            <a:off x="3249217" y="2202629"/>
            <a:ext cx="384678" cy="457200"/>
          </a:xfrm>
          <a:prstGeom prst="rect">
            <a:avLst/>
          </a:prstGeom>
        </p:spPr>
      </p:pic>
      <p:grpSp>
        <p:nvGrpSpPr>
          <p:cNvPr id="3" name="Group 2" descr="Fiori App Finder">
            <a:extLst>
              <a:ext uri="{FF2B5EF4-FFF2-40B4-BE49-F238E27FC236}">
                <a16:creationId xmlns:a16="http://schemas.microsoft.com/office/drawing/2014/main" id="{950E6AA4-4BB7-8DB2-01A1-00DCE5A2C1BB}"/>
              </a:ext>
            </a:extLst>
          </p:cNvPr>
          <p:cNvGrpSpPr/>
          <p:nvPr/>
        </p:nvGrpSpPr>
        <p:grpSpPr>
          <a:xfrm>
            <a:off x="1087920" y="2816904"/>
            <a:ext cx="10058400" cy="3539446"/>
            <a:chOff x="1170211" y="3006738"/>
            <a:chExt cx="10058400" cy="3539446"/>
          </a:xfrm>
          <a:effectLst>
            <a:outerShdw blurRad="50800" dist="38100" dir="2700000" algn="tl" rotWithShape="0">
              <a:prstClr val="black">
                <a:alpha val="40000"/>
              </a:prstClr>
            </a:outerShdw>
          </a:effectLst>
        </p:grpSpPr>
        <p:pic>
          <p:nvPicPr>
            <p:cNvPr id="6" name="Picture 5">
              <a:extLst>
                <a:ext uri="{FF2B5EF4-FFF2-40B4-BE49-F238E27FC236}">
                  <a16:creationId xmlns:a16="http://schemas.microsoft.com/office/drawing/2014/main" id="{5A79A241-B395-C1FE-B4D9-962AD15345E3}"/>
                </a:ext>
              </a:extLst>
            </p:cNvPr>
            <p:cNvPicPr>
              <a:picLocks noChangeAspect="1"/>
            </p:cNvPicPr>
            <p:nvPr/>
          </p:nvPicPr>
          <p:blipFill rotWithShape="1">
            <a:blip r:embed="rId4"/>
            <a:srcRect t="6233" b="44993"/>
            <a:stretch/>
          </p:blipFill>
          <p:spPr>
            <a:xfrm>
              <a:off x="1170211" y="3006738"/>
              <a:ext cx="10058400" cy="22501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a:extLst>
                <a:ext uri="{FF2B5EF4-FFF2-40B4-BE49-F238E27FC236}">
                  <a16:creationId xmlns:a16="http://schemas.microsoft.com/office/drawing/2014/main" id="{BEDFED2A-E689-7B33-3116-D575275DDDBE}"/>
                </a:ext>
              </a:extLst>
            </p:cNvPr>
            <p:cNvPicPr>
              <a:picLocks noChangeAspect="1"/>
            </p:cNvPicPr>
            <p:nvPr/>
          </p:nvPicPr>
          <p:blipFill rotWithShape="1">
            <a:blip r:embed="rId5"/>
            <a:srcRect t="11947"/>
            <a:stretch/>
          </p:blipFill>
          <p:spPr>
            <a:xfrm>
              <a:off x="7490976" y="5198593"/>
              <a:ext cx="2044805" cy="1347591"/>
            </a:xfrm>
            <a:prstGeom prst="rect">
              <a:avLst/>
            </a:prstGeom>
            <a:ln>
              <a:solidFill>
                <a:schemeClr val="bg2">
                  <a:lumMod val="75000"/>
                </a:schemeClr>
              </a:solidFill>
            </a:ln>
          </p:spPr>
        </p:pic>
        <p:pic>
          <p:nvPicPr>
            <p:cNvPr id="18" name="Picture 17">
              <a:extLst>
                <a:ext uri="{FF2B5EF4-FFF2-40B4-BE49-F238E27FC236}">
                  <a16:creationId xmlns:a16="http://schemas.microsoft.com/office/drawing/2014/main" id="{7342C2F1-3154-686C-996E-06B7C5321249}"/>
                </a:ext>
              </a:extLst>
            </p:cNvPr>
            <p:cNvPicPr>
              <a:picLocks noChangeAspect="1"/>
            </p:cNvPicPr>
            <p:nvPr/>
          </p:nvPicPr>
          <p:blipFill>
            <a:blip r:embed="rId6"/>
            <a:stretch>
              <a:fillRect/>
            </a:stretch>
          </p:blipFill>
          <p:spPr>
            <a:xfrm>
              <a:off x="9679576" y="3018219"/>
              <a:ext cx="1530429" cy="32958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Rectangle 18">
              <a:extLst>
                <a:ext uri="{FF2B5EF4-FFF2-40B4-BE49-F238E27FC236}">
                  <a16:creationId xmlns:a16="http://schemas.microsoft.com/office/drawing/2014/main" id="{AF9E1A86-4D63-219C-B03B-5A73C65832DD}"/>
                </a:ext>
              </a:extLst>
            </p:cNvPr>
            <p:cNvSpPr/>
            <p:nvPr/>
          </p:nvSpPr>
          <p:spPr>
            <a:xfrm>
              <a:off x="9679576" y="4517105"/>
              <a:ext cx="1355939" cy="298046"/>
            </a:xfrm>
            <a:prstGeom prst="rect">
              <a:avLst/>
            </a:prstGeom>
            <a:noFill/>
            <a:ln w="412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lide Number Placeholder 3">
            <a:extLst>
              <a:ext uri="{FF2B5EF4-FFF2-40B4-BE49-F238E27FC236}">
                <a16:creationId xmlns:a16="http://schemas.microsoft.com/office/drawing/2014/main" id="{A62EA05D-531F-225D-FC46-22CC53420C2B}"/>
              </a:ext>
            </a:extLst>
          </p:cNvPr>
          <p:cNvSpPr>
            <a:spLocks noGrp="1"/>
          </p:cNvSpPr>
          <p:nvPr>
            <p:ph type="sldNum" sz="quarter" idx="12"/>
          </p:nvPr>
        </p:nvSpPr>
        <p:spPr/>
        <p:txBody>
          <a:bodyPr/>
          <a:lstStyle/>
          <a:p>
            <a:fld id="{D74DC2E0-E28C-44A5-89B3-2B91385C7BB1}" type="slidenum">
              <a:rPr lang="en-US" smtClean="0"/>
              <a:t>26</a:t>
            </a:fld>
            <a:endParaRPr lang="en-US" dirty="0"/>
          </a:p>
        </p:txBody>
      </p:sp>
    </p:spTree>
    <p:extLst>
      <p:ext uri="{BB962C8B-B14F-4D97-AF65-F5344CB8AC3E}">
        <p14:creationId xmlns:p14="http://schemas.microsoft.com/office/powerpoint/2010/main" val="40887199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36D0E-513A-C1ED-413C-1A50C98120F6}"/>
              </a:ext>
            </a:extLst>
          </p:cNvPr>
          <p:cNvSpPr>
            <a:spLocks noGrp="1"/>
          </p:cNvSpPr>
          <p:nvPr>
            <p:ph type="title"/>
          </p:nvPr>
        </p:nvSpPr>
        <p:spPr/>
        <p:txBody>
          <a:bodyPr/>
          <a:lstStyle/>
          <a:p>
            <a:r>
              <a:rPr lang="en-US" dirty="0"/>
              <a:t>User Actions: Settings</a:t>
            </a:r>
          </a:p>
        </p:txBody>
      </p:sp>
      <p:sp>
        <p:nvSpPr>
          <p:cNvPr id="8" name="Content Placeholder 7">
            <a:extLst>
              <a:ext uri="{FF2B5EF4-FFF2-40B4-BE49-F238E27FC236}">
                <a16:creationId xmlns:a16="http://schemas.microsoft.com/office/drawing/2014/main" id="{7DA0C933-6F4D-3F30-352F-DB36B300CF10}"/>
              </a:ext>
            </a:extLst>
          </p:cNvPr>
          <p:cNvSpPr>
            <a:spLocks noGrp="1"/>
          </p:cNvSpPr>
          <p:nvPr>
            <p:ph idx="1"/>
          </p:nvPr>
        </p:nvSpPr>
        <p:spPr>
          <a:xfrm>
            <a:off x="838199" y="1174282"/>
            <a:ext cx="7193701" cy="5002681"/>
          </a:xfrm>
        </p:spPr>
        <p:txBody>
          <a:bodyPr vert="horz" lIns="91440" tIns="45720" rIns="91440" bIns="45720" rtlCol="0" anchor="t">
            <a:normAutofit fontScale="77500" lnSpcReduction="20000"/>
          </a:bodyPr>
          <a:lstStyle/>
          <a:p>
            <a:r>
              <a:rPr lang="en-US" sz="3100" b="1" dirty="0"/>
              <a:t>User Account</a:t>
            </a:r>
            <a:r>
              <a:rPr lang="en-US" sz="3100" dirty="0"/>
              <a:t>:  Name, Email, and Server</a:t>
            </a:r>
            <a:endParaRPr lang="en-US" sz="3100" dirty="0">
              <a:cs typeface="Calibri"/>
            </a:endParaRPr>
          </a:p>
          <a:p>
            <a:r>
              <a:rPr lang="en-US" sz="3100" b="1" dirty="0"/>
              <a:t>Appearance</a:t>
            </a:r>
            <a:r>
              <a:rPr lang="en-US" sz="3100" dirty="0"/>
              <a:t>: Color Theme and Display Settings</a:t>
            </a:r>
            <a:endParaRPr lang="en-US" sz="3100" dirty="0">
              <a:cs typeface="Calibri"/>
            </a:endParaRPr>
          </a:p>
          <a:p>
            <a:r>
              <a:rPr lang="en-US" sz="3100" b="1" dirty="0"/>
              <a:t>Spaces and Pages</a:t>
            </a:r>
            <a:r>
              <a:rPr lang="en-US" sz="3100" dirty="0"/>
              <a:t>: Allows for selecting your My Home as first space</a:t>
            </a:r>
            <a:endParaRPr lang="en-US" sz="3100" dirty="0">
              <a:cs typeface="Calibri"/>
            </a:endParaRPr>
          </a:p>
          <a:p>
            <a:r>
              <a:rPr lang="en-US" sz="3100" b="1" dirty="0"/>
              <a:t>User Activities</a:t>
            </a:r>
            <a:r>
              <a:rPr lang="en-US" sz="3100" dirty="0"/>
              <a:t>: Allows for tracking recent activity and frequently used apps, with the option to clear history  </a:t>
            </a:r>
            <a:endParaRPr lang="en-US" sz="3100" dirty="0">
              <a:cs typeface="Calibri"/>
            </a:endParaRPr>
          </a:p>
          <a:p>
            <a:r>
              <a:rPr lang="en-US" sz="3100" b="1" dirty="0"/>
              <a:t>Language &amp; Region</a:t>
            </a:r>
            <a:r>
              <a:rPr lang="en-US" sz="3100" dirty="0"/>
              <a:t>: Date, Time, Dollar Values</a:t>
            </a:r>
            <a:endParaRPr lang="en-US" sz="3100" dirty="0">
              <a:cs typeface="Calibri"/>
            </a:endParaRPr>
          </a:p>
          <a:p>
            <a:r>
              <a:rPr lang="en-US" sz="3100" b="1" dirty="0"/>
              <a:t>Default Values </a:t>
            </a:r>
            <a:endParaRPr lang="en-US" sz="3100" b="1" dirty="0">
              <a:cs typeface="Calibri"/>
            </a:endParaRPr>
          </a:p>
          <a:p>
            <a:r>
              <a:rPr lang="en-US" sz="3100" b="1" dirty="0"/>
              <a:t>Notifications</a:t>
            </a:r>
            <a:r>
              <a:rPr lang="en-US" sz="3100" dirty="0"/>
              <a:t>: Displayed by Date, Type, and Priority</a:t>
            </a:r>
            <a:endParaRPr lang="en-US" sz="3100" dirty="0">
              <a:cs typeface="Calibri"/>
            </a:endParaRPr>
          </a:p>
          <a:p>
            <a:r>
              <a:rPr lang="en-US" sz="3100" b="1" dirty="0"/>
              <a:t>Personalized Search</a:t>
            </a:r>
            <a:r>
              <a:rPr lang="en-US" sz="3100" dirty="0"/>
              <a:t>: Track Search Activities, Delete Search Options</a:t>
            </a:r>
            <a:endParaRPr lang="en-US" sz="3100" dirty="0">
              <a:cs typeface="Calibri"/>
            </a:endParaRPr>
          </a:p>
          <a:p>
            <a:pPr lvl="1"/>
            <a:r>
              <a:rPr lang="en-US" sz="2600" dirty="0"/>
              <a:t>My Default Search Scope: Allowing users to narrow search options</a:t>
            </a:r>
            <a:endParaRPr lang="en-US" sz="2600" dirty="0">
              <a:cs typeface="Calibri"/>
            </a:endParaRPr>
          </a:p>
          <a:p>
            <a:endParaRPr lang="en-US" dirty="0"/>
          </a:p>
        </p:txBody>
      </p:sp>
      <p:grpSp>
        <p:nvGrpSpPr>
          <p:cNvPr id="3" name="Group 2" descr="screenshot of Fiori Settings menu">
            <a:extLst>
              <a:ext uri="{FF2B5EF4-FFF2-40B4-BE49-F238E27FC236}">
                <a16:creationId xmlns:a16="http://schemas.microsoft.com/office/drawing/2014/main" id="{97D72A1B-C5F4-3102-AF85-FDCF9B9436D8}"/>
              </a:ext>
            </a:extLst>
          </p:cNvPr>
          <p:cNvGrpSpPr/>
          <p:nvPr/>
        </p:nvGrpSpPr>
        <p:grpSpPr>
          <a:xfrm>
            <a:off x="8142780" y="1011835"/>
            <a:ext cx="3832171" cy="5673964"/>
            <a:chOff x="8142780" y="1011835"/>
            <a:chExt cx="3832171" cy="5673964"/>
          </a:xfrm>
        </p:grpSpPr>
        <p:grpSp>
          <p:nvGrpSpPr>
            <p:cNvPr id="23" name="Group 22">
              <a:extLst>
                <a:ext uri="{FF2B5EF4-FFF2-40B4-BE49-F238E27FC236}">
                  <a16:creationId xmlns:a16="http://schemas.microsoft.com/office/drawing/2014/main" id="{839B2D83-9E1D-7713-4A4B-E5E4D85CF9C9}"/>
                </a:ext>
              </a:extLst>
            </p:cNvPr>
            <p:cNvGrpSpPr/>
            <p:nvPr/>
          </p:nvGrpSpPr>
          <p:grpSpPr>
            <a:xfrm>
              <a:off x="8142780" y="1014848"/>
              <a:ext cx="2199332" cy="5670951"/>
              <a:chOff x="7372952" y="644565"/>
              <a:chExt cx="2199332" cy="5670951"/>
            </a:xfrm>
          </p:grpSpPr>
          <p:pic>
            <p:nvPicPr>
              <p:cNvPr id="18" name="Picture 17">
                <a:extLst>
                  <a:ext uri="{FF2B5EF4-FFF2-40B4-BE49-F238E27FC236}">
                    <a16:creationId xmlns:a16="http://schemas.microsoft.com/office/drawing/2014/main" id="{A2D478E7-E224-F221-ED6E-D073C7F2249E}"/>
                  </a:ext>
                </a:extLst>
              </p:cNvPr>
              <p:cNvPicPr>
                <a:picLocks noChangeAspect="1"/>
              </p:cNvPicPr>
              <p:nvPr/>
            </p:nvPicPr>
            <p:blipFill>
              <a:blip r:embed="rId2"/>
              <a:stretch>
                <a:fillRect/>
              </a:stretch>
            </p:blipFill>
            <p:spPr>
              <a:xfrm>
                <a:off x="7372952" y="644565"/>
                <a:ext cx="2190863" cy="48313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21">
                <a:extLst>
                  <a:ext uri="{FF2B5EF4-FFF2-40B4-BE49-F238E27FC236}">
                    <a16:creationId xmlns:a16="http://schemas.microsoft.com/office/drawing/2014/main" id="{1FA9A16F-CA00-42A7-D6B2-602C527BB47A}"/>
                  </a:ext>
                </a:extLst>
              </p:cNvPr>
              <p:cNvPicPr>
                <a:picLocks noChangeAspect="1"/>
              </p:cNvPicPr>
              <p:nvPr/>
            </p:nvPicPr>
            <p:blipFill rotWithShape="1">
              <a:blip r:embed="rId3"/>
              <a:srcRect l="2517" t="3730"/>
              <a:stretch/>
            </p:blipFill>
            <p:spPr>
              <a:xfrm>
                <a:off x="7381420" y="5600245"/>
                <a:ext cx="2190864" cy="7152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pic>
          <p:nvPicPr>
            <p:cNvPr id="24" name="Picture 23">
              <a:extLst>
                <a:ext uri="{FF2B5EF4-FFF2-40B4-BE49-F238E27FC236}">
                  <a16:creationId xmlns:a16="http://schemas.microsoft.com/office/drawing/2014/main" id="{8FB28137-0284-6AD1-5925-B2C8DF043B35}"/>
                </a:ext>
              </a:extLst>
            </p:cNvPr>
            <p:cNvPicPr>
              <a:picLocks noChangeAspect="1"/>
            </p:cNvPicPr>
            <p:nvPr/>
          </p:nvPicPr>
          <p:blipFill>
            <a:blip r:embed="rId4"/>
            <a:stretch>
              <a:fillRect/>
            </a:stretch>
          </p:blipFill>
          <p:spPr>
            <a:xfrm>
              <a:off x="10444522" y="1014247"/>
              <a:ext cx="1530429" cy="32958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 name="Rectangle 24">
              <a:extLst>
                <a:ext uri="{FF2B5EF4-FFF2-40B4-BE49-F238E27FC236}">
                  <a16:creationId xmlns:a16="http://schemas.microsoft.com/office/drawing/2014/main" id="{278EDC00-A613-57A9-71F2-E6A5BF543142}"/>
                </a:ext>
              </a:extLst>
            </p:cNvPr>
            <p:cNvSpPr/>
            <p:nvPr/>
          </p:nvSpPr>
          <p:spPr>
            <a:xfrm>
              <a:off x="10479064" y="2808690"/>
              <a:ext cx="1355939" cy="298046"/>
            </a:xfrm>
            <a:prstGeom prst="rect">
              <a:avLst/>
            </a:prstGeom>
            <a:noFill/>
            <a:ln w="412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701C819-D99A-9FED-F534-E524BC4EBC22}"/>
                </a:ext>
              </a:extLst>
            </p:cNvPr>
            <p:cNvSpPr/>
            <p:nvPr/>
          </p:nvSpPr>
          <p:spPr>
            <a:xfrm>
              <a:off x="8169089" y="1011835"/>
              <a:ext cx="1355939" cy="298046"/>
            </a:xfrm>
            <a:prstGeom prst="rect">
              <a:avLst/>
            </a:prstGeom>
            <a:noFill/>
            <a:ln w="412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lide Number Placeholder 3">
            <a:extLst>
              <a:ext uri="{FF2B5EF4-FFF2-40B4-BE49-F238E27FC236}">
                <a16:creationId xmlns:a16="http://schemas.microsoft.com/office/drawing/2014/main" id="{E02B6B67-17EF-7F2F-42C1-86D88EBCDA3B}"/>
              </a:ext>
            </a:extLst>
          </p:cNvPr>
          <p:cNvSpPr>
            <a:spLocks noGrp="1"/>
          </p:cNvSpPr>
          <p:nvPr>
            <p:ph type="sldNum" sz="quarter" idx="12"/>
          </p:nvPr>
        </p:nvSpPr>
        <p:spPr/>
        <p:txBody>
          <a:bodyPr/>
          <a:lstStyle/>
          <a:p>
            <a:fld id="{D74DC2E0-E28C-44A5-89B3-2B91385C7BB1}" type="slidenum">
              <a:rPr lang="en-US" smtClean="0"/>
              <a:t>27</a:t>
            </a:fld>
            <a:endParaRPr lang="en-US" dirty="0"/>
          </a:p>
        </p:txBody>
      </p:sp>
    </p:spTree>
    <p:extLst>
      <p:ext uri="{BB962C8B-B14F-4D97-AF65-F5344CB8AC3E}">
        <p14:creationId xmlns:p14="http://schemas.microsoft.com/office/powerpoint/2010/main" val="3140493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39042-149E-B215-38D4-9803698C6C99}"/>
              </a:ext>
            </a:extLst>
          </p:cNvPr>
          <p:cNvSpPr>
            <a:spLocks noGrp="1"/>
          </p:cNvSpPr>
          <p:nvPr>
            <p:ph type="title"/>
          </p:nvPr>
        </p:nvSpPr>
        <p:spPr/>
        <p:txBody>
          <a:bodyPr/>
          <a:lstStyle/>
          <a:p>
            <a:r>
              <a:rPr lang="en-US" dirty="0"/>
              <a:t>Settings: Personalized Search</a:t>
            </a:r>
          </a:p>
        </p:txBody>
      </p:sp>
      <p:sp>
        <p:nvSpPr>
          <p:cNvPr id="3" name="Content Placeholder 2">
            <a:extLst>
              <a:ext uri="{FF2B5EF4-FFF2-40B4-BE49-F238E27FC236}">
                <a16:creationId xmlns:a16="http://schemas.microsoft.com/office/drawing/2014/main" id="{BBE2159D-7997-91D8-BE90-BEF706E88514}"/>
              </a:ext>
            </a:extLst>
          </p:cNvPr>
          <p:cNvSpPr>
            <a:spLocks noGrp="1"/>
          </p:cNvSpPr>
          <p:nvPr>
            <p:ph idx="1"/>
          </p:nvPr>
        </p:nvSpPr>
        <p:spPr>
          <a:xfrm>
            <a:off x="838199" y="1825625"/>
            <a:ext cx="5004335" cy="4351338"/>
          </a:xfrm>
        </p:spPr>
        <p:txBody>
          <a:bodyPr vert="horz" lIns="91440" tIns="45720" rIns="91440" bIns="45720" rtlCol="0" anchor="t">
            <a:normAutofit/>
          </a:bodyPr>
          <a:lstStyle/>
          <a:p>
            <a:r>
              <a:rPr lang="en-US" dirty="0"/>
              <a:t>Turn on </a:t>
            </a:r>
            <a:r>
              <a:rPr lang="en-US" b="1" dirty="0"/>
              <a:t>Track Search Activities</a:t>
            </a:r>
          </a:p>
          <a:p>
            <a:pPr marL="0" indent="0">
              <a:buNone/>
            </a:pPr>
            <a:endParaRPr lang="en-US" dirty="0"/>
          </a:p>
          <a:p>
            <a:r>
              <a:rPr lang="en-US" b="1" dirty="0"/>
              <a:t>Delete Search Tracks </a:t>
            </a:r>
            <a:r>
              <a:rPr lang="en-US" dirty="0"/>
              <a:t>button</a:t>
            </a:r>
            <a:endParaRPr lang="en-US" b="1" dirty="0"/>
          </a:p>
          <a:p>
            <a:pPr marL="0" indent="0">
              <a:buNone/>
            </a:pPr>
            <a:endParaRPr lang="en-US" dirty="0"/>
          </a:p>
          <a:p>
            <a:r>
              <a:rPr lang="en-US" b="1" dirty="0"/>
              <a:t>Personalize Search Scope</a:t>
            </a:r>
          </a:p>
          <a:p>
            <a:pPr lvl="1"/>
            <a:r>
              <a:rPr lang="en-US" dirty="0"/>
              <a:t>Opens list of connectors</a:t>
            </a:r>
            <a:endParaRPr lang="en-US">
              <a:cs typeface="Calibri"/>
            </a:endParaRPr>
          </a:p>
          <a:p>
            <a:pPr lvl="1"/>
            <a:r>
              <a:rPr lang="en-US" dirty="0"/>
              <a:t>Options will be based on security</a:t>
            </a:r>
          </a:p>
        </p:txBody>
      </p:sp>
      <p:sp>
        <p:nvSpPr>
          <p:cNvPr id="4" name="Slide Number Placeholder 3">
            <a:extLst>
              <a:ext uri="{FF2B5EF4-FFF2-40B4-BE49-F238E27FC236}">
                <a16:creationId xmlns:a16="http://schemas.microsoft.com/office/drawing/2014/main" id="{F744D346-A24A-4FB6-3C62-3F6189E94802}"/>
              </a:ext>
            </a:extLst>
          </p:cNvPr>
          <p:cNvSpPr>
            <a:spLocks noGrp="1"/>
          </p:cNvSpPr>
          <p:nvPr>
            <p:ph type="sldNum" sz="quarter" idx="12"/>
          </p:nvPr>
        </p:nvSpPr>
        <p:spPr/>
        <p:txBody>
          <a:bodyPr/>
          <a:lstStyle/>
          <a:p>
            <a:fld id="{D74DC2E0-E28C-44A5-89B3-2B91385C7BB1}" type="slidenum">
              <a:rPr lang="en-US" smtClean="0"/>
              <a:t>28</a:t>
            </a:fld>
            <a:endParaRPr lang="en-US" dirty="0"/>
          </a:p>
        </p:txBody>
      </p:sp>
      <p:grpSp>
        <p:nvGrpSpPr>
          <p:cNvPr id="12" name="Group 11">
            <a:extLst>
              <a:ext uri="{FF2B5EF4-FFF2-40B4-BE49-F238E27FC236}">
                <a16:creationId xmlns:a16="http://schemas.microsoft.com/office/drawing/2014/main" id="{E52EAD15-DE83-5418-C9F4-51D4C15D4DC8}"/>
              </a:ext>
              <a:ext uri="{C183D7F6-B498-43B3-948B-1728B52AA6E4}">
                <adec:decorative xmlns:adec="http://schemas.microsoft.com/office/drawing/2017/decorative" val="1"/>
              </a:ext>
            </a:extLst>
          </p:cNvPr>
          <p:cNvGrpSpPr/>
          <p:nvPr/>
        </p:nvGrpSpPr>
        <p:grpSpPr>
          <a:xfrm>
            <a:off x="5926856" y="1777499"/>
            <a:ext cx="5150918" cy="4351338"/>
            <a:chOff x="5926856" y="1777499"/>
            <a:chExt cx="5150918" cy="4351338"/>
          </a:xfrm>
        </p:grpSpPr>
        <p:pic>
          <p:nvPicPr>
            <p:cNvPr id="5" name="Content Placeholder 5">
              <a:extLst>
                <a:ext uri="{FF2B5EF4-FFF2-40B4-BE49-F238E27FC236}">
                  <a16:creationId xmlns:a16="http://schemas.microsoft.com/office/drawing/2014/main" id="{3772AF01-B156-3338-B2A6-B3C4299A7EEB}"/>
                </a:ext>
              </a:extLst>
            </p:cNvPr>
            <p:cNvPicPr>
              <a:picLocks noChangeAspect="1"/>
            </p:cNvPicPr>
            <p:nvPr/>
          </p:nvPicPr>
          <p:blipFill>
            <a:blip r:embed="rId2"/>
            <a:stretch>
              <a:fillRect/>
            </a:stretch>
          </p:blipFill>
          <p:spPr>
            <a:xfrm>
              <a:off x="5926856" y="1777499"/>
              <a:ext cx="5150918" cy="4351338"/>
            </a:xfrm>
            <a:prstGeom prst="rect">
              <a:avLst/>
            </a:prstGeom>
            <a:solidFill>
              <a:srgbClr val="FFFFFF">
                <a:shade val="85000"/>
              </a:srgbClr>
            </a:solidFill>
            <a:ln w="3175" cap="sq">
              <a:solidFill>
                <a:schemeClr val="bg2">
                  <a:lumMod val="75000"/>
                </a:schemeClr>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9" name="Rectangle 8">
              <a:extLst>
                <a:ext uri="{FF2B5EF4-FFF2-40B4-BE49-F238E27FC236}">
                  <a16:creationId xmlns:a16="http://schemas.microsoft.com/office/drawing/2014/main" id="{8935A52F-DFEA-6E7B-E59E-08A898C713BB}"/>
                </a:ext>
              </a:extLst>
            </p:cNvPr>
            <p:cNvSpPr/>
            <p:nvPr/>
          </p:nvSpPr>
          <p:spPr>
            <a:xfrm>
              <a:off x="5926856" y="2428367"/>
              <a:ext cx="1693144" cy="49771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40A02D1B-7935-4B6B-5C1A-82128CE1A39B}"/>
                </a:ext>
              </a:extLst>
            </p:cNvPr>
            <p:cNvSpPr/>
            <p:nvPr/>
          </p:nvSpPr>
          <p:spPr>
            <a:xfrm>
              <a:off x="5926856" y="3045418"/>
              <a:ext cx="2241784" cy="55867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26B60EA-232C-7019-6720-91D9F080F63F}"/>
                </a:ext>
              </a:extLst>
            </p:cNvPr>
            <p:cNvSpPr/>
            <p:nvPr/>
          </p:nvSpPr>
          <p:spPr>
            <a:xfrm>
              <a:off x="9345404" y="2682240"/>
              <a:ext cx="1407940" cy="24384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913595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E1364-843E-C56C-69B7-7764D3E5CD52}"/>
              </a:ext>
            </a:extLst>
          </p:cNvPr>
          <p:cNvSpPr>
            <a:spLocks noGrp="1"/>
          </p:cNvSpPr>
          <p:nvPr>
            <p:ph type="title"/>
          </p:nvPr>
        </p:nvSpPr>
        <p:spPr/>
        <p:txBody>
          <a:bodyPr/>
          <a:lstStyle/>
          <a:p>
            <a:r>
              <a:rPr lang="en-US" dirty="0"/>
              <a:t>Personalize a Page</a:t>
            </a:r>
          </a:p>
        </p:txBody>
      </p:sp>
      <p:sp>
        <p:nvSpPr>
          <p:cNvPr id="3" name="Content Placeholder 2">
            <a:extLst>
              <a:ext uri="{FF2B5EF4-FFF2-40B4-BE49-F238E27FC236}">
                <a16:creationId xmlns:a16="http://schemas.microsoft.com/office/drawing/2014/main" id="{15E61A7A-D79D-376C-BC68-19BA79E161D9}"/>
              </a:ext>
            </a:extLst>
          </p:cNvPr>
          <p:cNvSpPr>
            <a:spLocks noGrp="1"/>
          </p:cNvSpPr>
          <p:nvPr>
            <p:ph idx="1"/>
          </p:nvPr>
        </p:nvSpPr>
        <p:spPr>
          <a:xfrm>
            <a:off x="838200" y="1506954"/>
            <a:ext cx="5257800" cy="4209288"/>
          </a:xfrm>
        </p:spPr>
        <p:txBody>
          <a:bodyPr/>
          <a:lstStyle/>
          <a:p>
            <a:r>
              <a:rPr lang="en-US" dirty="0"/>
              <a:t>There are multiple ways to </a:t>
            </a:r>
            <a:r>
              <a:rPr lang="en-US" b="1" dirty="0"/>
              <a:t>personalize a page</a:t>
            </a:r>
            <a:r>
              <a:rPr lang="en-US" dirty="0"/>
              <a:t>. Users may: </a:t>
            </a:r>
          </a:p>
          <a:p>
            <a:pPr lvl="1"/>
            <a:r>
              <a:rPr lang="en-US" dirty="0"/>
              <a:t>Edit the current page within the Profile icon</a:t>
            </a:r>
          </a:p>
          <a:p>
            <a:pPr lvl="1"/>
            <a:r>
              <a:rPr lang="en-US" dirty="0"/>
              <a:t>Move tiles to different sections</a:t>
            </a:r>
          </a:p>
          <a:p>
            <a:pPr lvl="1"/>
            <a:r>
              <a:rPr lang="en-US" dirty="0"/>
              <a:t>Remove a tile</a:t>
            </a:r>
          </a:p>
          <a:p>
            <a:pPr lvl="1"/>
            <a:r>
              <a:rPr lang="en-US" dirty="0"/>
              <a:t>Drag and drop tiles within a page</a:t>
            </a:r>
          </a:p>
          <a:p>
            <a:pPr lvl="1"/>
            <a:r>
              <a:rPr lang="en-US" dirty="0"/>
              <a:t>Resize a tile  </a:t>
            </a:r>
          </a:p>
        </p:txBody>
      </p:sp>
      <p:sp>
        <p:nvSpPr>
          <p:cNvPr id="4" name="Slide Number Placeholder 3">
            <a:extLst>
              <a:ext uri="{FF2B5EF4-FFF2-40B4-BE49-F238E27FC236}">
                <a16:creationId xmlns:a16="http://schemas.microsoft.com/office/drawing/2014/main" id="{605F8A5B-490C-C9D5-7E70-912A43DD36DF}"/>
              </a:ext>
            </a:extLst>
          </p:cNvPr>
          <p:cNvSpPr>
            <a:spLocks noGrp="1"/>
          </p:cNvSpPr>
          <p:nvPr>
            <p:ph type="sldNum" sz="quarter" idx="12"/>
          </p:nvPr>
        </p:nvSpPr>
        <p:spPr/>
        <p:txBody>
          <a:bodyPr/>
          <a:lstStyle/>
          <a:p>
            <a:fld id="{D74DC2E0-E28C-44A5-89B3-2B91385C7BB1}" type="slidenum">
              <a:rPr lang="en-US" smtClean="0"/>
              <a:t>29</a:t>
            </a:fld>
            <a:endParaRPr lang="en-US" dirty="0"/>
          </a:p>
        </p:txBody>
      </p:sp>
      <p:pic>
        <p:nvPicPr>
          <p:cNvPr id="5" name="Content Placeholder 5">
            <a:extLst>
              <a:ext uri="{FF2B5EF4-FFF2-40B4-BE49-F238E27FC236}">
                <a16:creationId xmlns:a16="http://schemas.microsoft.com/office/drawing/2014/main" id="{E4FD4D6F-FD51-1680-B744-464E4C4FA1A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416040" y="1099488"/>
            <a:ext cx="4389120" cy="5579717"/>
          </a:xfrm>
          <a:prstGeom prst="rect">
            <a:avLst/>
          </a:prstGeom>
          <a:ln>
            <a:solidFill>
              <a:schemeClr val="bg2">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34230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56DD925-7CEC-48A0-B0E2-96971154CF4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004" y="253225"/>
            <a:ext cx="5870298" cy="732196"/>
          </a:xfrm>
          <a:prstGeom prst="rect">
            <a:avLst/>
          </a:prstGeom>
        </p:spPr>
      </p:pic>
      <p:sp>
        <p:nvSpPr>
          <p:cNvPr id="6" name="Title 5">
            <a:extLst>
              <a:ext uri="{FF2B5EF4-FFF2-40B4-BE49-F238E27FC236}">
                <a16:creationId xmlns:a16="http://schemas.microsoft.com/office/drawing/2014/main" id="{4E399151-A7C8-4EF0-8940-F5E11EBB72D4}"/>
              </a:ext>
            </a:extLst>
          </p:cNvPr>
          <p:cNvSpPr txBox="1">
            <a:spLocks noGrp="1"/>
          </p:cNvSpPr>
          <p:nvPr>
            <p:ph type="title" idx="4294967295"/>
          </p:nvPr>
        </p:nvSpPr>
        <p:spPr>
          <a:xfrm>
            <a:off x="506351" y="2521193"/>
            <a:ext cx="8039099"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mn-lt"/>
                <a:ea typeface="Open Sans" panose="020B0606030504020204" pitchFamily="34" charset="0"/>
                <a:cs typeface="Open Sans" panose="020B0606030504020204" pitchFamily="34" charset="0"/>
              </a:rPr>
              <a:t>Introduction to Fiori Launchpad</a:t>
            </a:r>
          </a:p>
        </p:txBody>
      </p:sp>
      <p:sp>
        <p:nvSpPr>
          <p:cNvPr id="2" name="Rectangle 1">
            <a:extLst>
              <a:ext uri="{FF2B5EF4-FFF2-40B4-BE49-F238E27FC236}">
                <a16:creationId xmlns:a16="http://schemas.microsoft.com/office/drawing/2014/main" id="{4823B3A7-D41D-43F4-9BBF-1779A3DE4482}"/>
              </a:ext>
              <a:ext uri="{C183D7F6-B498-43B3-948B-1728B52AA6E4}">
                <adec:decorative xmlns:adec="http://schemas.microsoft.com/office/drawing/2017/decorative" val="1"/>
              </a:ext>
            </a:extLst>
          </p:cNvPr>
          <p:cNvSpPr/>
          <p:nvPr/>
        </p:nvSpPr>
        <p:spPr>
          <a:xfrm>
            <a:off x="0" y="6365289"/>
            <a:ext cx="12192000" cy="492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accent1">
                    <a:lumMod val="75000"/>
                  </a:schemeClr>
                </a:solidFill>
                <a:effectLst/>
                <a:uLnTx/>
                <a:uFillTx/>
                <a:latin typeface="Bahnschrift Light" panose="020B0502040204020203" pitchFamily="34" charset="0"/>
                <a:ea typeface="+mn-ea"/>
                <a:cs typeface="+mn-cs"/>
              </a:rPr>
              <a:t>FINANCIAL TRAINING FORUM                                                          JULY 2024</a:t>
            </a:r>
          </a:p>
        </p:txBody>
      </p:sp>
      <p:pic>
        <p:nvPicPr>
          <p:cNvPr id="3" name="Picture 2">
            <a:extLst>
              <a:ext uri="{FF2B5EF4-FFF2-40B4-BE49-F238E27FC236}">
                <a16:creationId xmlns:a16="http://schemas.microsoft.com/office/drawing/2014/main" id="{F82A0CA6-5A6A-7AD7-E62D-95538E75C65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192847" y="987043"/>
            <a:ext cx="4999153" cy="5870957"/>
          </a:xfrm>
          <a:prstGeom prst="rect">
            <a:avLst/>
          </a:prstGeom>
        </p:spPr>
      </p:pic>
    </p:spTree>
    <p:extLst>
      <p:ext uri="{BB962C8B-B14F-4D97-AF65-F5344CB8AC3E}">
        <p14:creationId xmlns:p14="http://schemas.microsoft.com/office/powerpoint/2010/main" val="32801526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B7586-C076-5100-35B8-F7B0AAE817EB}"/>
              </a:ext>
            </a:extLst>
          </p:cNvPr>
          <p:cNvSpPr>
            <a:spLocks noGrp="1"/>
          </p:cNvSpPr>
          <p:nvPr>
            <p:ph type="title"/>
          </p:nvPr>
        </p:nvSpPr>
        <p:spPr/>
        <p:txBody>
          <a:bodyPr/>
          <a:lstStyle/>
          <a:p>
            <a:r>
              <a:rPr lang="en-US" dirty="0"/>
              <a:t>User Actions: Edit Current Page</a:t>
            </a:r>
          </a:p>
        </p:txBody>
      </p:sp>
      <p:sp>
        <p:nvSpPr>
          <p:cNvPr id="3" name="Content Placeholder 2">
            <a:extLst>
              <a:ext uri="{FF2B5EF4-FFF2-40B4-BE49-F238E27FC236}">
                <a16:creationId xmlns:a16="http://schemas.microsoft.com/office/drawing/2014/main" id="{6313308C-A986-5F56-B2E0-A5CD67A30E7A}"/>
              </a:ext>
            </a:extLst>
          </p:cNvPr>
          <p:cNvSpPr>
            <a:spLocks noGrp="1"/>
          </p:cNvSpPr>
          <p:nvPr>
            <p:ph idx="1"/>
          </p:nvPr>
        </p:nvSpPr>
        <p:spPr>
          <a:xfrm>
            <a:off x="838200" y="1257479"/>
            <a:ext cx="11256264" cy="2612452"/>
          </a:xfrm>
        </p:spPr>
        <p:txBody>
          <a:bodyPr vert="horz" lIns="91440" tIns="45720" rIns="91440" bIns="45720" rtlCol="0" anchor="t">
            <a:normAutofit/>
          </a:bodyPr>
          <a:lstStyle/>
          <a:p>
            <a:r>
              <a:rPr lang="en-US" dirty="0"/>
              <a:t>Users can customize apps on the </a:t>
            </a:r>
            <a:r>
              <a:rPr lang="en-US" dirty="0">
                <a:solidFill>
                  <a:srgbClr val="00B0F0"/>
                </a:solidFill>
              </a:rPr>
              <a:t>My Home </a:t>
            </a:r>
            <a:r>
              <a:rPr lang="en-US"/>
              <a:t>page </a:t>
            </a:r>
            <a:r>
              <a:rPr lang="en-US">
                <a:solidFill>
                  <a:srgbClr val="000000"/>
                </a:solidFill>
              </a:rPr>
              <a:t>of</a:t>
            </a:r>
            <a:r>
              <a:rPr lang="en-US" dirty="0"/>
              <a:t> the launchpad</a:t>
            </a:r>
          </a:p>
          <a:p>
            <a:r>
              <a:rPr lang="en-US" dirty="0"/>
              <a:t>Select your User Profile at the top right of the screen, then select</a:t>
            </a:r>
            <a:r>
              <a:rPr lang="en-US" b="1" dirty="0"/>
              <a:t> Edit Current Page</a:t>
            </a:r>
          </a:p>
          <a:p>
            <a:r>
              <a:rPr lang="en-US" dirty="0"/>
              <a:t>Edit Current Page allows users to: </a:t>
            </a:r>
          </a:p>
          <a:p>
            <a:pPr lvl="1"/>
            <a:r>
              <a:rPr lang="en-US" dirty="0"/>
              <a:t>Add or remove a tile or section, rename a section, drag a tile between or within sections</a:t>
            </a:r>
          </a:p>
          <a:p>
            <a:pPr marL="342900" indent="-342900">
              <a:buFont typeface="Arial" panose="020B0604020202020204" pitchFamily="34" charset="0"/>
              <a:buChar char="•"/>
            </a:pPr>
            <a:endParaRPr lang="en-US" b="1" dirty="0"/>
          </a:p>
          <a:p>
            <a:endParaRPr lang="en-US" dirty="0"/>
          </a:p>
        </p:txBody>
      </p:sp>
      <p:sp>
        <p:nvSpPr>
          <p:cNvPr id="18" name="Rectangle 17" descr="Screenshot of Fiori Edit Current Page feature">
            <a:extLst>
              <a:ext uri="{FF2B5EF4-FFF2-40B4-BE49-F238E27FC236}">
                <a16:creationId xmlns:a16="http://schemas.microsoft.com/office/drawing/2014/main" id="{55965C36-188B-E665-700A-AD3FC2728AB6}"/>
              </a:ext>
            </a:extLst>
          </p:cNvPr>
          <p:cNvSpPr/>
          <p:nvPr/>
        </p:nvSpPr>
        <p:spPr>
          <a:xfrm>
            <a:off x="960120" y="4556760"/>
            <a:ext cx="9112232" cy="1673812"/>
          </a:xfrm>
          <a:prstGeom prst="rect">
            <a:avLst/>
          </a:prstGeom>
          <a:noFill/>
          <a:ln w="412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descr="Screenshot of Fiori Edit Current Page feature">
            <a:extLst>
              <a:ext uri="{FF2B5EF4-FFF2-40B4-BE49-F238E27FC236}">
                <a16:creationId xmlns:a16="http://schemas.microsoft.com/office/drawing/2014/main" id="{3E1431BB-989D-AD2B-9979-C93DE7DE50DC}"/>
              </a:ext>
            </a:extLst>
          </p:cNvPr>
          <p:cNvGrpSpPr/>
          <p:nvPr/>
        </p:nvGrpSpPr>
        <p:grpSpPr>
          <a:xfrm>
            <a:off x="906055" y="3512579"/>
            <a:ext cx="10911840" cy="2945666"/>
            <a:chOff x="906055" y="3512579"/>
            <a:chExt cx="10911840" cy="2945666"/>
          </a:xfrm>
        </p:grpSpPr>
        <p:pic>
          <p:nvPicPr>
            <p:cNvPr id="6" name="Content Placeholder 5">
              <a:extLst>
                <a:ext uri="{FF2B5EF4-FFF2-40B4-BE49-F238E27FC236}">
                  <a16:creationId xmlns:a16="http://schemas.microsoft.com/office/drawing/2014/main" id="{0A6F3551-8CEA-7005-5E8D-31D1F04CEDF8}"/>
                </a:ext>
              </a:extLst>
            </p:cNvPr>
            <p:cNvPicPr>
              <a:picLocks noChangeAspect="1"/>
            </p:cNvPicPr>
            <p:nvPr/>
          </p:nvPicPr>
          <p:blipFill>
            <a:blip r:embed="rId2"/>
            <a:stretch>
              <a:fillRect/>
            </a:stretch>
          </p:blipFill>
          <p:spPr>
            <a:xfrm>
              <a:off x="10263415" y="3525056"/>
              <a:ext cx="1554480" cy="2933189"/>
            </a:xfrm>
            <a:prstGeom prst="rect">
              <a:avLst/>
            </a:prstGeom>
          </p:spPr>
        </p:pic>
        <p:pic>
          <p:nvPicPr>
            <p:cNvPr id="10" name="Picture 9">
              <a:extLst>
                <a:ext uri="{FF2B5EF4-FFF2-40B4-BE49-F238E27FC236}">
                  <a16:creationId xmlns:a16="http://schemas.microsoft.com/office/drawing/2014/main" id="{2D6E7550-3669-C9DE-4770-1819CAA8FA86}"/>
                </a:ext>
              </a:extLst>
            </p:cNvPr>
            <p:cNvPicPr>
              <a:picLocks noChangeAspect="1"/>
            </p:cNvPicPr>
            <p:nvPr/>
          </p:nvPicPr>
          <p:blipFill>
            <a:blip r:embed="rId3"/>
            <a:stretch>
              <a:fillRect/>
            </a:stretch>
          </p:blipFill>
          <p:spPr>
            <a:xfrm>
              <a:off x="906055" y="3869930"/>
              <a:ext cx="9235440" cy="23606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Rectangle 10">
              <a:extLst>
                <a:ext uri="{FF2B5EF4-FFF2-40B4-BE49-F238E27FC236}">
                  <a16:creationId xmlns:a16="http://schemas.microsoft.com/office/drawing/2014/main" id="{15E2BADB-1721-1D42-0E2B-B90418759C6F}"/>
                </a:ext>
              </a:extLst>
            </p:cNvPr>
            <p:cNvSpPr/>
            <p:nvPr/>
          </p:nvSpPr>
          <p:spPr>
            <a:xfrm>
              <a:off x="10392288" y="5340509"/>
              <a:ext cx="1279503" cy="260013"/>
            </a:xfrm>
            <a:prstGeom prst="rect">
              <a:avLst/>
            </a:prstGeom>
            <a:noFill/>
            <a:ln w="666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B8025A6D-977B-2826-8E33-9E9FFC29EA03}"/>
                </a:ext>
              </a:extLst>
            </p:cNvPr>
            <p:cNvSpPr/>
            <p:nvPr/>
          </p:nvSpPr>
          <p:spPr>
            <a:xfrm>
              <a:off x="11278771" y="3512579"/>
              <a:ext cx="388883" cy="357351"/>
            </a:xfrm>
            <a:prstGeom prst="rect">
              <a:avLst/>
            </a:prstGeom>
            <a:noFill/>
            <a:ln w="666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Arrow Connector 24">
              <a:extLst>
                <a:ext uri="{FF2B5EF4-FFF2-40B4-BE49-F238E27FC236}">
                  <a16:creationId xmlns:a16="http://schemas.microsoft.com/office/drawing/2014/main" id="{B04B41AC-E581-12D1-DF57-3A6B9E68F023}"/>
                </a:ext>
              </a:extLst>
            </p:cNvPr>
            <p:cNvCxnSpPr>
              <a:cxnSpLocks/>
            </p:cNvCxnSpPr>
            <p:nvPr/>
          </p:nvCxnSpPr>
          <p:spPr>
            <a:xfrm>
              <a:off x="974715" y="4757228"/>
              <a:ext cx="275610" cy="0"/>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1BC2226-7DEC-A887-4A91-9E8267BA13DA}"/>
                </a:ext>
              </a:extLst>
            </p:cNvPr>
            <p:cNvCxnSpPr/>
            <p:nvPr/>
          </p:nvCxnSpPr>
          <p:spPr>
            <a:xfrm>
              <a:off x="7918614" y="4763674"/>
              <a:ext cx="1294691" cy="0"/>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5D160AC-B613-BE4D-BD8E-33CBD86143AF}"/>
                </a:ext>
              </a:extLst>
            </p:cNvPr>
            <p:cNvCxnSpPr/>
            <p:nvPr/>
          </p:nvCxnSpPr>
          <p:spPr>
            <a:xfrm>
              <a:off x="3780954" y="5624734"/>
              <a:ext cx="1294691" cy="0"/>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45A738A-69FB-C247-702D-5F430953C619}"/>
                </a:ext>
              </a:extLst>
            </p:cNvPr>
            <p:cNvCxnSpPr/>
            <p:nvPr/>
          </p:nvCxnSpPr>
          <p:spPr>
            <a:xfrm>
              <a:off x="7088034" y="6028594"/>
              <a:ext cx="1294691" cy="0"/>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193A249-8F3D-CBE4-576B-7075B8078653}"/>
                </a:ext>
              </a:extLst>
            </p:cNvPr>
            <p:cNvCxnSpPr>
              <a:cxnSpLocks/>
            </p:cNvCxnSpPr>
            <p:nvPr/>
          </p:nvCxnSpPr>
          <p:spPr>
            <a:xfrm>
              <a:off x="974715" y="6028594"/>
              <a:ext cx="275610" cy="0"/>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4" name="Slide Number Placeholder 3">
            <a:extLst>
              <a:ext uri="{FF2B5EF4-FFF2-40B4-BE49-F238E27FC236}">
                <a16:creationId xmlns:a16="http://schemas.microsoft.com/office/drawing/2014/main" id="{F13160EF-0248-B653-EA8E-6D415FF479FB}"/>
              </a:ext>
            </a:extLst>
          </p:cNvPr>
          <p:cNvSpPr>
            <a:spLocks noGrp="1"/>
          </p:cNvSpPr>
          <p:nvPr>
            <p:ph type="sldNum" sz="quarter" idx="12"/>
          </p:nvPr>
        </p:nvSpPr>
        <p:spPr/>
        <p:txBody>
          <a:bodyPr/>
          <a:lstStyle/>
          <a:p>
            <a:fld id="{D74DC2E0-E28C-44A5-89B3-2B91385C7BB1}" type="slidenum">
              <a:rPr lang="en-US" smtClean="0"/>
              <a:t>30</a:t>
            </a:fld>
            <a:endParaRPr lang="en-US" dirty="0"/>
          </a:p>
        </p:txBody>
      </p:sp>
    </p:spTree>
    <p:extLst>
      <p:ext uri="{BB962C8B-B14F-4D97-AF65-F5344CB8AC3E}">
        <p14:creationId xmlns:p14="http://schemas.microsoft.com/office/powerpoint/2010/main" val="28850488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EF73B-DBB4-5C2C-7889-B456085C90C6}"/>
              </a:ext>
            </a:extLst>
          </p:cNvPr>
          <p:cNvSpPr>
            <a:spLocks noGrp="1"/>
          </p:cNvSpPr>
          <p:nvPr>
            <p:ph type="title"/>
          </p:nvPr>
        </p:nvSpPr>
        <p:spPr/>
        <p:txBody>
          <a:bodyPr>
            <a:normAutofit/>
          </a:bodyPr>
          <a:lstStyle/>
          <a:p>
            <a:r>
              <a:rPr lang="en-US" dirty="0"/>
              <a:t>Edit Current Page: Customizing</a:t>
            </a:r>
          </a:p>
        </p:txBody>
      </p:sp>
      <p:sp>
        <p:nvSpPr>
          <p:cNvPr id="3" name="Content Placeholder 2">
            <a:extLst>
              <a:ext uri="{FF2B5EF4-FFF2-40B4-BE49-F238E27FC236}">
                <a16:creationId xmlns:a16="http://schemas.microsoft.com/office/drawing/2014/main" id="{47B5C72E-D873-9BCF-996E-24D1D18C29B8}"/>
              </a:ext>
            </a:extLst>
          </p:cNvPr>
          <p:cNvSpPr>
            <a:spLocks noGrp="1"/>
          </p:cNvSpPr>
          <p:nvPr>
            <p:ph idx="1"/>
          </p:nvPr>
        </p:nvSpPr>
        <p:spPr>
          <a:xfrm>
            <a:off x="838200" y="1447254"/>
            <a:ext cx="10515600" cy="1087392"/>
          </a:xfrm>
        </p:spPr>
        <p:txBody>
          <a:bodyPr vert="horz" lIns="91440" tIns="45720" rIns="91440" bIns="45720" rtlCol="0" anchor="t">
            <a:normAutofit fontScale="92500" lnSpcReduction="20000"/>
          </a:bodyPr>
          <a:lstStyle/>
          <a:p>
            <a:pPr marL="342900" indent="-342900">
              <a:buFont typeface="Arial" panose="020B0604020202020204" pitchFamily="34" charset="0"/>
              <a:buChar char="•"/>
            </a:pPr>
            <a:r>
              <a:rPr lang="en-US" dirty="0"/>
              <a:t>Tiles added via App Finder are cataloged into </a:t>
            </a:r>
            <a:r>
              <a:rPr lang="en-US" b="1" dirty="0"/>
              <a:t>Recently Added Apps</a:t>
            </a:r>
          </a:p>
          <a:p>
            <a:pPr marL="342900" indent="-342900"/>
            <a:r>
              <a:rPr lang="en-US" dirty="0"/>
              <a:t>You can drag and drop recently added apps to other sections from </a:t>
            </a:r>
            <a:r>
              <a:rPr lang="en-US" b="1" dirty="0"/>
              <a:t>Edit Current Page</a:t>
            </a:r>
            <a:endParaRPr lang="en-US" b="1" dirty="0">
              <a:cs typeface="Calibri"/>
            </a:endParaRPr>
          </a:p>
          <a:p>
            <a:pPr marL="342900" indent="-342900">
              <a:buFont typeface="Arial" panose="020B0604020202020204" pitchFamily="34" charset="0"/>
              <a:buChar char="•"/>
            </a:pPr>
            <a:endParaRPr lang="en-US" dirty="0"/>
          </a:p>
          <a:p>
            <a:endParaRPr lang="en-US" dirty="0"/>
          </a:p>
        </p:txBody>
      </p:sp>
      <p:grpSp>
        <p:nvGrpSpPr>
          <p:cNvPr id="13" name="Group 12" descr="Screenshot of Recently Added Apps">
            <a:extLst>
              <a:ext uri="{FF2B5EF4-FFF2-40B4-BE49-F238E27FC236}">
                <a16:creationId xmlns:a16="http://schemas.microsoft.com/office/drawing/2014/main" id="{C12AB2AF-61E5-A1D3-8BBF-902D9F2CF2D2}"/>
              </a:ext>
            </a:extLst>
          </p:cNvPr>
          <p:cNvGrpSpPr/>
          <p:nvPr/>
        </p:nvGrpSpPr>
        <p:grpSpPr>
          <a:xfrm>
            <a:off x="838200" y="2882412"/>
            <a:ext cx="10515600" cy="2916180"/>
            <a:chOff x="838200" y="3701690"/>
            <a:chExt cx="10515600" cy="2916180"/>
          </a:xfrm>
        </p:grpSpPr>
        <p:grpSp>
          <p:nvGrpSpPr>
            <p:cNvPr id="5" name="Group 4">
              <a:extLst>
                <a:ext uri="{FF2B5EF4-FFF2-40B4-BE49-F238E27FC236}">
                  <a16:creationId xmlns:a16="http://schemas.microsoft.com/office/drawing/2014/main" id="{414E8BDE-7DA8-7895-C21C-130378BB4915}"/>
                </a:ext>
              </a:extLst>
            </p:cNvPr>
            <p:cNvGrpSpPr/>
            <p:nvPr/>
          </p:nvGrpSpPr>
          <p:grpSpPr>
            <a:xfrm>
              <a:off x="838200" y="3701690"/>
              <a:ext cx="10515600" cy="2916180"/>
              <a:chOff x="838200" y="2755754"/>
              <a:chExt cx="10515600" cy="2916180"/>
            </a:xfrm>
          </p:grpSpPr>
          <p:pic>
            <p:nvPicPr>
              <p:cNvPr id="6" name="Content Placeholder 5">
                <a:extLst>
                  <a:ext uri="{FF2B5EF4-FFF2-40B4-BE49-F238E27FC236}">
                    <a16:creationId xmlns:a16="http://schemas.microsoft.com/office/drawing/2014/main" id="{1E41C6CF-573B-8081-1623-033FA0F96DD4}"/>
                  </a:ext>
                </a:extLst>
              </p:cNvPr>
              <p:cNvPicPr>
                <a:picLocks noChangeAspect="1"/>
              </p:cNvPicPr>
              <p:nvPr/>
            </p:nvPicPr>
            <p:blipFill>
              <a:blip r:embed="rId2"/>
              <a:stretch>
                <a:fillRect/>
              </a:stretch>
            </p:blipFill>
            <p:spPr>
              <a:xfrm>
                <a:off x="838200" y="2755754"/>
                <a:ext cx="10515600" cy="28568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4C8A9171-7831-4125-3BF1-ADD8401A95AC}"/>
                  </a:ext>
                </a:extLst>
              </p:cNvPr>
              <p:cNvPicPr>
                <a:picLocks noChangeAspect="1"/>
              </p:cNvPicPr>
              <p:nvPr/>
            </p:nvPicPr>
            <p:blipFill>
              <a:blip r:embed="rId3"/>
              <a:stretch>
                <a:fillRect/>
              </a:stretch>
            </p:blipFill>
            <p:spPr>
              <a:xfrm>
                <a:off x="9707880" y="2816767"/>
                <a:ext cx="1645920" cy="28551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7" name="Rectangle 6">
              <a:extLst>
                <a:ext uri="{FF2B5EF4-FFF2-40B4-BE49-F238E27FC236}">
                  <a16:creationId xmlns:a16="http://schemas.microsoft.com/office/drawing/2014/main" id="{40D34870-1A38-F7D1-A656-9A4EC387D614}"/>
                </a:ext>
              </a:extLst>
            </p:cNvPr>
            <p:cNvSpPr/>
            <p:nvPr/>
          </p:nvSpPr>
          <p:spPr>
            <a:xfrm>
              <a:off x="1116641" y="4124259"/>
              <a:ext cx="756745" cy="325821"/>
            </a:xfrm>
            <a:prstGeom prst="rect">
              <a:avLst/>
            </a:prstGeom>
            <a:noFill/>
            <a:ln w="412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D557807-275C-BB13-9DD2-2591C953F068}"/>
                </a:ext>
              </a:extLst>
            </p:cNvPr>
            <p:cNvSpPr/>
            <p:nvPr/>
          </p:nvSpPr>
          <p:spPr>
            <a:xfrm>
              <a:off x="9990052" y="5445073"/>
              <a:ext cx="1203465" cy="331079"/>
            </a:xfrm>
            <a:prstGeom prst="rect">
              <a:avLst/>
            </a:prstGeom>
            <a:noFill/>
            <a:ln w="412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E5B8C2A-F04F-4924-676D-3048107A768F}"/>
                </a:ext>
              </a:extLst>
            </p:cNvPr>
            <p:cNvSpPr/>
            <p:nvPr/>
          </p:nvSpPr>
          <p:spPr>
            <a:xfrm>
              <a:off x="10804634" y="3747655"/>
              <a:ext cx="388883" cy="357351"/>
            </a:xfrm>
            <a:prstGeom prst="rect">
              <a:avLst/>
            </a:prstGeom>
            <a:noFill/>
            <a:ln w="412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DFA199C-1653-03FB-E823-8266C118727E}"/>
                </a:ext>
              </a:extLst>
            </p:cNvPr>
            <p:cNvSpPr/>
            <p:nvPr/>
          </p:nvSpPr>
          <p:spPr>
            <a:xfrm>
              <a:off x="1115867" y="4945841"/>
              <a:ext cx="1481959" cy="1531392"/>
            </a:xfrm>
            <a:prstGeom prst="rect">
              <a:avLst/>
            </a:prstGeom>
            <a:noFill/>
            <a:ln w="412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7718447-6355-C846-34FB-EA9445EFA1A6}"/>
                </a:ext>
              </a:extLst>
            </p:cNvPr>
            <p:cNvSpPr/>
            <p:nvPr/>
          </p:nvSpPr>
          <p:spPr>
            <a:xfrm>
              <a:off x="1099383" y="4570066"/>
              <a:ext cx="1481959" cy="325821"/>
            </a:xfrm>
            <a:prstGeom prst="rect">
              <a:avLst/>
            </a:prstGeom>
            <a:noFill/>
            <a:ln w="41275">
              <a:solidFill>
                <a:srgbClr val="E907C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907CE"/>
                </a:solidFill>
              </a:endParaRPr>
            </a:p>
          </p:txBody>
        </p:sp>
      </p:grpSp>
      <p:sp>
        <p:nvSpPr>
          <p:cNvPr id="4" name="Slide Number Placeholder 3">
            <a:extLst>
              <a:ext uri="{FF2B5EF4-FFF2-40B4-BE49-F238E27FC236}">
                <a16:creationId xmlns:a16="http://schemas.microsoft.com/office/drawing/2014/main" id="{281CE211-5094-C552-D427-1C5DD4DBF192}"/>
              </a:ext>
            </a:extLst>
          </p:cNvPr>
          <p:cNvSpPr>
            <a:spLocks noGrp="1"/>
          </p:cNvSpPr>
          <p:nvPr>
            <p:ph type="sldNum" sz="quarter" idx="12"/>
          </p:nvPr>
        </p:nvSpPr>
        <p:spPr/>
        <p:txBody>
          <a:bodyPr/>
          <a:lstStyle/>
          <a:p>
            <a:fld id="{D74DC2E0-E28C-44A5-89B3-2B91385C7BB1}" type="slidenum">
              <a:rPr lang="en-US" smtClean="0"/>
              <a:t>31</a:t>
            </a:fld>
            <a:endParaRPr lang="en-US" dirty="0"/>
          </a:p>
        </p:txBody>
      </p:sp>
    </p:spTree>
    <p:extLst>
      <p:ext uri="{BB962C8B-B14F-4D97-AF65-F5344CB8AC3E}">
        <p14:creationId xmlns:p14="http://schemas.microsoft.com/office/powerpoint/2010/main" val="26542622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3B53BFC-6CB3-9AEA-07D7-17AD00A9F6E9}"/>
              </a:ext>
            </a:extLst>
          </p:cNvPr>
          <p:cNvSpPr txBox="1">
            <a:spLocks noGrp="1"/>
          </p:cNvSpPr>
          <p:nvPr>
            <p:ph type="title" idx="4294967295"/>
          </p:nvPr>
        </p:nvSpPr>
        <p:spPr>
          <a:xfrm>
            <a:off x="1235730" y="186146"/>
            <a:ext cx="8836622" cy="9133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b="1" u="none"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Edit Current Page: Exit and Close</a:t>
            </a:r>
          </a:p>
        </p:txBody>
      </p:sp>
      <p:sp>
        <p:nvSpPr>
          <p:cNvPr id="3" name="Content Placeholder 2">
            <a:extLst>
              <a:ext uri="{FF2B5EF4-FFF2-40B4-BE49-F238E27FC236}">
                <a16:creationId xmlns:a16="http://schemas.microsoft.com/office/drawing/2014/main" id="{5E8C328C-6256-E6AF-9BE1-41290EECE945}"/>
              </a:ext>
            </a:extLst>
          </p:cNvPr>
          <p:cNvSpPr>
            <a:spLocks noGrp="1"/>
          </p:cNvSpPr>
          <p:nvPr>
            <p:ph idx="1"/>
          </p:nvPr>
        </p:nvSpPr>
        <p:spPr>
          <a:xfrm>
            <a:off x="838200" y="1069478"/>
            <a:ext cx="10515600" cy="1267241"/>
          </a:xfrm>
        </p:spPr>
        <p:txBody>
          <a:bodyPr>
            <a:normAutofit fontScale="92500" lnSpcReduction="20000"/>
          </a:bodyPr>
          <a:lstStyle/>
          <a:p>
            <a:r>
              <a:rPr lang="en-US" b="1" dirty="0"/>
              <a:t>Edit Current Page </a:t>
            </a:r>
            <a:r>
              <a:rPr lang="en-US" dirty="0"/>
              <a:t>allows</a:t>
            </a:r>
            <a:r>
              <a:rPr lang="en-US" b="1" dirty="0"/>
              <a:t> </a:t>
            </a:r>
            <a:r>
              <a:rPr lang="en-US" dirty="0"/>
              <a:t>users to: </a:t>
            </a:r>
          </a:p>
          <a:p>
            <a:pPr lvl="1"/>
            <a:r>
              <a:rPr lang="en-US" i="1" dirty="0"/>
              <a:t>Drag and drop </a:t>
            </a:r>
            <a:r>
              <a:rPr lang="en-US" dirty="0"/>
              <a:t>recently added apps to other sections </a:t>
            </a:r>
          </a:p>
          <a:p>
            <a:pPr lvl="1"/>
            <a:r>
              <a:rPr lang="en-US" dirty="0"/>
              <a:t>Use profile menu option </a:t>
            </a:r>
            <a:r>
              <a:rPr lang="en-US" b="1" dirty="0"/>
              <a:t>Exit Edit Mode </a:t>
            </a:r>
            <a:r>
              <a:rPr lang="en-US" dirty="0"/>
              <a:t>or the </a:t>
            </a:r>
            <a:r>
              <a:rPr lang="en-US" b="1" dirty="0"/>
              <a:t>Close</a:t>
            </a:r>
            <a:r>
              <a:rPr lang="en-US" dirty="0"/>
              <a:t> button to save changes</a:t>
            </a:r>
          </a:p>
          <a:p>
            <a:pPr lvl="1"/>
            <a:r>
              <a:rPr lang="en-US" dirty="0"/>
              <a:t>Remove a tile by clicking the “X” at the top right corner of the tile</a:t>
            </a:r>
          </a:p>
          <a:p>
            <a:pPr lvl="1"/>
            <a:endParaRPr lang="en-US" dirty="0"/>
          </a:p>
          <a:p>
            <a:endParaRPr lang="en-US" dirty="0"/>
          </a:p>
        </p:txBody>
      </p:sp>
      <p:grpSp>
        <p:nvGrpSpPr>
          <p:cNvPr id="6" name="Group 5" descr="Fiori screen - edit current page">
            <a:extLst>
              <a:ext uri="{FF2B5EF4-FFF2-40B4-BE49-F238E27FC236}">
                <a16:creationId xmlns:a16="http://schemas.microsoft.com/office/drawing/2014/main" id="{ADCEA151-3573-86E2-C96E-7327278C72F4}"/>
              </a:ext>
            </a:extLst>
          </p:cNvPr>
          <p:cNvGrpSpPr/>
          <p:nvPr/>
        </p:nvGrpSpPr>
        <p:grpSpPr>
          <a:xfrm>
            <a:off x="1078284" y="2505035"/>
            <a:ext cx="10698480" cy="3709039"/>
            <a:chOff x="1078284" y="2505035"/>
            <a:chExt cx="10698480" cy="3709039"/>
          </a:xfrm>
        </p:grpSpPr>
        <p:grpSp>
          <p:nvGrpSpPr>
            <p:cNvPr id="24" name="Group 23">
              <a:extLst>
                <a:ext uri="{FF2B5EF4-FFF2-40B4-BE49-F238E27FC236}">
                  <a16:creationId xmlns:a16="http://schemas.microsoft.com/office/drawing/2014/main" id="{E8E1CF6A-4B38-13AA-B19C-C960982CAEAE}"/>
                </a:ext>
              </a:extLst>
            </p:cNvPr>
            <p:cNvGrpSpPr/>
            <p:nvPr/>
          </p:nvGrpSpPr>
          <p:grpSpPr>
            <a:xfrm>
              <a:off x="1078284" y="2505035"/>
              <a:ext cx="10698480" cy="3709039"/>
              <a:chOff x="1078284" y="2505035"/>
              <a:chExt cx="10698480" cy="3709039"/>
            </a:xfrm>
          </p:grpSpPr>
          <p:pic>
            <p:nvPicPr>
              <p:cNvPr id="10" name="Picture 9">
                <a:extLst>
                  <a:ext uri="{FF2B5EF4-FFF2-40B4-BE49-F238E27FC236}">
                    <a16:creationId xmlns:a16="http://schemas.microsoft.com/office/drawing/2014/main" id="{6C269792-7BA4-A559-01B0-144CA3B0F996}"/>
                  </a:ext>
                </a:extLst>
              </p:cNvPr>
              <p:cNvPicPr>
                <a:picLocks noChangeAspect="1"/>
              </p:cNvPicPr>
              <p:nvPr/>
            </p:nvPicPr>
            <p:blipFill>
              <a:blip r:embed="rId2"/>
              <a:stretch>
                <a:fillRect/>
              </a:stretch>
            </p:blipFill>
            <p:spPr>
              <a:xfrm>
                <a:off x="1078284" y="2505035"/>
                <a:ext cx="10698480" cy="37090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Rectangle 10">
                <a:extLst>
                  <a:ext uri="{FF2B5EF4-FFF2-40B4-BE49-F238E27FC236}">
                    <a16:creationId xmlns:a16="http://schemas.microsoft.com/office/drawing/2014/main" id="{77AF5D68-2019-6785-85A5-0951C016AB03}"/>
                  </a:ext>
                </a:extLst>
              </p:cNvPr>
              <p:cNvSpPr/>
              <p:nvPr/>
            </p:nvSpPr>
            <p:spPr>
              <a:xfrm>
                <a:off x="6016820" y="3435643"/>
                <a:ext cx="1540706" cy="1164657"/>
              </a:xfrm>
              <a:prstGeom prst="rect">
                <a:avLst/>
              </a:prstGeom>
              <a:noFill/>
              <a:ln w="412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9C6EC285-F179-D8FE-8778-5E946DD934DD}"/>
                  </a:ext>
                </a:extLst>
              </p:cNvPr>
              <p:cNvSpPr/>
              <p:nvPr/>
            </p:nvSpPr>
            <p:spPr>
              <a:xfrm>
                <a:off x="10347795" y="3900013"/>
                <a:ext cx="1203465" cy="251382"/>
              </a:xfrm>
              <a:prstGeom prst="rect">
                <a:avLst/>
              </a:prstGeom>
              <a:noFill/>
              <a:ln w="412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Rectangle 1">
              <a:extLst>
                <a:ext uri="{FF2B5EF4-FFF2-40B4-BE49-F238E27FC236}">
                  <a16:creationId xmlns:a16="http://schemas.microsoft.com/office/drawing/2014/main" id="{B8B5BC10-461B-9C99-E48F-9B5F35714EED}"/>
                </a:ext>
              </a:extLst>
            </p:cNvPr>
            <p:cNvSpPr/>
            <p:nvPr/>
          </p:nvSpPr>
          <p:spPr>
            <a:xfrm>
              <a:off x="11113716" y="5950141"/>
              <a:ext cx="663048" cy="251382"/>
            </a:xfrm>
            <a:prstGeom prst="rect">
              <a:avLst/>
            </a:prstGeom>
            <a:noFill/>
            <a:ln w="412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lide Number Placeholder 3">
            <a:extLst>
              <a:ext uri="{FF2B5EF4-FFF2-40B4-BE49-F238E27FC236}">
                <a16:creationId xmlns:a16="http://schemas.microsoft.com/office/drawing/2014/main" id="{DA652613-EE6F-588E-A091-B031BCA64E32}"/>
              </a:ext>
            </a:extLst>
          </p:cNvPr>
          <p:cNvSpPr>
            <a:spLocks noGrp="1"/>
          </p:cNvSpPr>
          <p:nvPr>
            <p:ph type="sldNum" sz="quarter" idx="12"/>
          </p:nvPr>
        </p:nvSpPr>
        <p:spPr/>
        <p:txBody>
          <a:bodyPr/>
          <a:lstStyle/>
          <a:p>
            <a:fld id="{D74DC2E0-E28C-44A5-89B3-2B91385C7BB1}" type="slidenum">
              <a:rPr lang="en-US" smtClean="0"/>
              <a:t>32</a:t>
            </a:fld>
            <a:endParaRPr lang="en-US" dirty="0"/>
          </a:p>
        </p:txBody>
      </p:sp>
    </p:spTree>
    <p:extLst>
      <p:ext uri="{BB962C8B-B14F-4D97-AF65-F5344CB8AC3E}">
        <p14:creationId xmlns:p14="http://schemas.microsoft.com/office/powerpoint/2010/main" val="36167486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139DE-60A4-2E18-4C82-335E081FAA9C}"/>
              </a:ext>
            </a:extLst>
          </p:cNvPr>
          <p:cNvSpPr>
            <a:spLocks noGrp="1"/>
          </p:cNvSpPr>
          <p:nvPr>
            <p:ph type="title"/>
          </p:nvPr>
        </p:nvSpPr>
        <p:spPr/>
        <p:txBody>
          <a:bodyPr/>
          <a:lstStyle/>
          <a:p>
            <a:r>
              <a:rPr lang="en-US" dirty="0"/>
              <a:t>Edit Current Page: Customized Results</a:t>
            </a:r>
          </a:p>
        </p:txBody>
      </p:sp>
      <p:sp>
        <p:nvSpPr>
          <p:cNvPr id="8" name="Content Placeholder 7">
            <a:extLst>
              <a:ext uri="{FF2B5EF4-FFF2-40B4-BE49-F238E27FC236}">
                <a16:creationId xmlns:a16="http://schemas.microsoft.com/office/drawing/2014/main" id="{2EB5F71F-9F95-BCB2-5447-885A9098FAB4}"/>
              </a:ext>
            </a:extLst>
          </p:cNvPr>
          <p:cNvSpPr>
            <a:spLocks noGrp="1"/>
          </p:cNvSpPr>
          <p:nvPr>
            <p:ph idx="1"/>
          </p:nvPr>
        </p:nvSpPr>
        <p:spPr>
          <a:xfrm>
            <a:off x="838199" y="1283558"/>
            <a:ext cx="10515600" cy="525285"/>
          </a:xfrm>
        </p:spPr>
        <p:txBody>
          <a:bodyPr>
            <a:normAutofit fontScale="92500"/>
          </a:bodyPr>
          <a:lstStyle/>
          <a:p>
            <a:r>
              <a:rPr lang="en-US" dirty="0"/>
              <a:t>Moved from </a:t>
            </a:r>
            <a:r>
              <a:rPr lang="en-US" b="1" dirty="0"/>
              <a:t>Recently Added </a:t>
            </a:r>
            <a:r>
              <a:rPr lang="en-US" dirty="0"/>
              <a:t>to </a:t>
            </a:r>
            <a:r>
              <a:rPr lang="en-US" b="1" dirty="0"/>
              <a:t>My Home </a:t>
            </a:r>
            <a:r>
              <a:rPr lang="en-US" dirty="0"/>
              <a:t>and saved with </a:t>
            </a:r>
            <a:r>
              <a:rPr lang="en-US" b="1" dirty="0"/>
              <a:t>My Favorites </a:t>
            </a:r>
          </a:p>
        </p:txBody>
      </p:sp>
      <p:grpSp>
        <p:nvGrpSpPr>
          <p:cNvPr id="3" name="Group 2" descr="Fiori screen My Favorites&#10;">
            <a:extLst>
              <a:ext uri="{FF2B5EF4-FFF2-40B4-BE49-F238E27FC236}">
                <a16:creationId xmlns:a16="http://schemas.microsoft.com/office/drawing/2014/main" id="{9A5DD522-9854-DB00-CF21-B97763289EA2}"/>
              </a:ext>
            </a:extLst>
          </p:cNvPr>
          <p:cNvGrpSpPr/>
          <p:nvPr/>
        </p:nvGrpSpPr>
        <p:grpSpPr>
          <a:xfrm>
            <a:off x="937287" y="2030512"/>
            <a:ext cx="10317425" cy="3942123"/>
            <a:chOff x="1189765" y="2551940"/>
            <a:chExt cx="9875520" cy="3575074"/>
          </a:xfrm>
        </p:grpSpPr>
        <p:pic>
          <p:nvPicPr>
            <p:cNvPr id="10" name="Picture 9">
              <a:extLst>
                <a:ext uri="{FF2B5EF4-FFF2-40B4-BE49-F238E27FC236}">
                  <a16:creationId xmlns:a16="http://schemas.microsoft.com/office/drawing/2014/main" id="{90A1E8D7-80BD-A87E-6607-0344E9A7A750}"/>
                </a:ext>
              </a:extLst>
            </p:cNvPr>
            <p:cNvPicPr>
              <a:picLocks noChangeAspect="1"/>
            </p:cNvPicPr>
            <p:nvPr/>
          </p:nvPicPr>
          <p:blipFill>
            <a:blip r:embed="rId2"/>
            <a:stretch>
              <a:fillRect/>
            </a:stretch>
          </p:blipFill>
          <p:spPr>
            <a:xfrm>
              <a:off x="1189765" y="2551940"/>
              <a:ext cx="9875520" cy="35750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Rectangle 10">
              <a:extLst>
                <a:ext uri="{FF2B5EF4-FFF2-40B4-BE49-F238E27FC236}">
                  <a16:creationId xmlns:a16="http://schemas.microsoft.com/office/drawing/2014/main" id="{C8332E15-412E-2BA9-1A77-C75708B8370D}"/>
                </a:ext>
              </a:extLst>
            </p:cNvPr>
            <p:cNvSpPr/>
            <p:nvPr/>
          </p:nvSpPr>
          <p:spPr>
            <a:xfrm>
              <a:off x="1312743" y="3357284"/>
              <a:ext cx="1112823" cy="281066"/>
            </a:xfrm>
            <a:prstGeom prst="rect">
              <a:avLst/>
            </a:prstGeom>
            <a:noFill/>
            <a:ln w="41275">
              <a:solidFill>
                <a:srgbClr val="E907C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2F7BB8-1E41-5F38-AEC4-8B31D8F32B31}"/>
                </a:ext>
              </a:extLst>
            </p:cNvPr>
            <p:cNvSpPr/>
            <p:nvPr/>
          </p:nvSpPr>
          <p:spPr>
            <a:xfrm>
              <a:off x="5774495" y="3705726"/>
              <a:ext cx="1377076" cy="1414914"/>
            </a:xfrm>
            <a:prstGeom prst="rect">
              <a:avLst/>
            </a:prstGeom>
            <a:noFill/>
            <a:ln w="412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935355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7464B-E404-5EAD-B226-4DD31E6E2DE9}"/>
              </a:ext>
            </a:extLst>
          </p:cNvPr>
          <p:cNvSpPr>
            <a:spLocks noGrp="1"/>
          </p:cNvSpPr>
          <p:nvPr>
            <p:ph type="title"/>
          </p:nvPr>
        </p:nvSpPr>
        <p:spPr/>
        <p:txBody>
          <a:bodyPr/>
          <a:lstStyle/>
          <a:p>
            <a:r>
              <a:rPr lang="en-US" dirty="0"/>
              <a:t>Edit Current Page: Drop and Drag</a:t>
            </a:r>
          </a:p>
        </p:txBody>
      </p:sp>
      <p:sp>
        <p:nvSpPr>
          <p:cNvPr id="3" name="Content Placeholder 2">
            <a:extLst>
              <a:ext uri="{FF2B5EF4-FFF2-40B4-BE49-F238E27FC236}">
                <a16:creationId xmlns:a16="http://schemas.microsoft.com/office/drawing/2014/main" id="{707E10DE-CA4A-2753-7EBA-2466282ADAF0}"/>
              </a:ext>
            </a:extLst>
          </p:cNvPr>
          <p:cNvSpPr>
            <a:spLocks noGrp="1"/>
          </p:cNvSpPr>
          <p:nvPr>
            <p:ph idx="1"/>
          </p:nvPr>
        </p:nvSpPr>
        <p:spPr>
          <a:xfrm>
            <a:off x="719328" y="1250908"/>
            <a:ext cx="11009376" cy="913342"/>
          </a:xfrm>
        </p:spPr>
        <p:txBody>
          <a:bodyPr vert="horz" lIns="91440" tIns="45720" rIns="91440" bIns="45720" rtlCol="0" anchor="t">
            <a:normAutofit fontScale="85000" lnSpcReduction="10000"/>
          </a:bodyPr>
          <a:lstStyle/>
          <a:p>
            <a:r>
              <a:rPr lang="en-US" dirty="0"/>
              <a:t>A new Accounts Payable section was added with </a:t>
            </a:r>
            <a:r>
              <a:rPr lang="en-US" b="1" dirty="0"/>
              <a:t>Edit Current Page</a:t>
            </a:r>
          </a:p>
          <a:p>
            <a:r>
              <a:rPr lang="en-US" i="1" dirty="0"/>
              <a:t>Drag and drop </a:t>
            </a:r>
            <a:r>
              <a:rPr lang="en-US" dirty="0"/>
              <a:t>between sections from My Home without using </a:t>
            </a:r>
            <a:r>
              <a:rPr lang="en-US" b="1" dirty="0"/>
              <a:t>Edit Current Page</a:t>
            </a:r>
          </a:p>
        </p:txBody>
      </p:sp>
      <p:grpSp>
        <p:nvGrpSpPr>
          <p:cNvPr id="8" name="Group 7" descr="Fiori screen: drag and drop to edit page">
            <a:extLst>
              <a:ext uri="{FF2B5EF4-FFF2-40B4-BE49-F238E27FC236}">
                <a16:creationId xmlns:a16="http://schemas.microsoft.com/office/drawing/2014/main" id="{75501735-3A61-D9DD-03F8-1A8B0B599ADF}"/>
              </a:ext>
            </a:extLst>
          </p:cNvPr>
          <p:cNvGrpSpPr/>
          <p:nvPr/>
        </p:nvGrpSpPr>
        <p:grpSpPr>
          <a:xfrm>
            <a:off x="1235730" y="2217245"/>
            <a:ext cx="9420078" cy="4321667"/>
            <a:chOff x="1235730" y="2217245"/>
            <a:chExt cx="9420078" cy="4321667"/>
          </a:xfrm>
        </p:grpSpPr>
        <p:pic>
          <p:nvPicPr>
            <p:cNvPr id="6" name="Content Placeholder 5">
              <a:extLst>
                <a:ext uri="{FF2B5EF4-FFF2-40B4-BE49-F238E27FC236}">
                  <a16:creationId xmlns:a16="http://schemas.microsoft.com/office/drawing/2014/main" id="{AE47DE53-582E-F857-9326-CA4EFA9B170C}"/>
                </a:ext>
              </a:extLst>
            </p:cNvPr>
            <p:cNvPicPr>
              <a:picLocks noChangeAspect="1"/>
            </p:cNvPicPr>
            <p:nvPr/>
          </p:nvPicPr>
          <p:blipFill rotWithShape="1">
            <a:blip r:embed="rId2"/>
            <a:srcRect b="5758"/>
            <a:stretch/>
          </p:blipFill>
          <p:spPr>
            <a:xfrm>
              <a:off x="1235730" y="2217245"/>
              <a:ext cx="9420078" cy="43216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7" name="Connector: Elbow 6">
              <a:extLst>
                <a:ext uri="{FF2B5EF4-FFF2-40B4-BE49-F238E27FC236}">
                  <a16:creationId xmlns:a16="http://schemas.microsoft.com/office/drawing/2014/main" id="{6D0B85A2-6644-1033-B5FB-8B75655BF6A3}"/>
                </a:ext>
              </a:extLst>
            </p:cNvPr>
            <p:cNvCxnSpPr>
              <a:cxnSpLocks/>
            </p:cNvCxnSpPr>
            <p:nvPr/>
          </p:nvCxnSpPr>
          <p:spPr>
            <a:xfrm rot="10800000" flipV="1">
              <a:off x="4413506" y="5401056"/>
              <a:ext cx="1011934" cy="609600"/>
            </a:xfrm>
            <a:prstGeom prst="bentConnector3">
              <a:avLst/>
            </a:prstGeom>
            <a:ln w="38100">
              <a:solidFill>
                <a:schemeClr val="accent5"/>
              </a:solidFill>
              <a:tailEnd type="triangle"/>
            </a:ln>
          </p:spPr>
          <p:style>
            <a:lnRef idx="3">
              <a:schemeClr val="accent1"/>
            </a:lnRef>
            <a:fillRef idx="0">
              <a:schemeClr val="accent1"/>
            </a:fillRef>
            <a:effectRef idx="2">
              <a:schemeClr val="accent1"/>
            </a:effectRef>
            <a:fontRef idx="minor">
              <a:schemeClr val="tx1"/>
            </a:fontRef>
          </p:style>
        </p:cxnSp>
        <p:sp>
          <p:nvSpPr>
            <p:cNvPr id="5" name="Rectangle 4">
              <a:extLst>
                <a:ext uri="{FF2B5EF4-FFF2-40B4-BE49-F238E27FC236}">
                  <a16:creationId xmlns:a16="http://schemas.microsoft.com/office/drawing/2014/main" id="{A48B08C7-BC6E-8AFB-4058-C8F3E4F587D5}"/>
                </a:ext>
              </a:extLst>
            </p:cNvPr>
            <p:cNvSpPr/>
            <p:nvPr/>
          </p:nvSpPr>
          <p:spPr>
            <a:xfrm>
              <a:off x="5425440" y="4549793"/>
              <a:ext cx="1467729" cy="1460864"/>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a:extLst>
              <a:ext uri="{FF2B5EF4-FFF2-40B4-BE49-F238E27FC236}">
                <a16:creationId xmlns:a16="http://schemas.microsoft.com/office/drawing/2014/main" id="{57A95D88-83BC-1347-61AD-CC00FA7CAD55}"/>
              </a:ext>
            </a:extLst>
          </p:cNvPr>
          <p:cNvSpPr>
            <a:spLocks noGrp="1"/>
          </p:cNvSpPr>
          <p:nvPr>
            <p:ph type="sldNum" sz="quarter" idx="12"/>
          </p:nvPr>
        </p:nvSpPr>
        <p:spPr/>
        <p:txBody>
          <a:bodyPr/>
          <a:lstStyle/>
          <a:p>
            <a:fld id="{D74DC2E0-E28C-44A5-89B3-2B91385C7BB1}" type="slidenum">
              <a:rPr lang="en-US" smtClean="0"/>
              <a:t>34</a:t>
            </a:fld>
            <a:endParaRPr lang="en-US" dirty="0"/>
          </a:p>
        </p:txBody>
      </p:sp>
    </p:spTree>
    <p:extLst>
      <p:ext uri="{BB962C8B-B14F-4D97-AF65-F5344CB8AC3E}">
        <p14:creationId xmlns:p14="http://schemas.microsoft.com/office/powerpoint/2010/main" val="33823938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EF282-12C4-C89A-AE00-90864E6C2CF0}"/>
              </a:ext>
            </a:extLst>
          </p:cNvPr>
          <p:cNvSpPr>
            <a:spLocks noGrp="1"/>
          </p:cNvSpPr>
          <p:nvPr>
            <p:ph type="title"/>
          </p:nvPr>
        </p:nvSpPr>
        <p:spPr/>
        <p:txBody>
          <a:bodyPr/>
          <a:lstStyle/>
          <a:p>
            <a:r>
              <a:rPr lang="en-US" dirty="0"/>
              <a:t>Edit Current Page: Tile Size</a:t>
            </a:r>
          </a:p>
        </p:txBody>
      </p:sp>
      <p:sp>
        <p:nvSpPr>
          <p:cNvPr id="3" name="Content Placeholder 2">
            <a:extLst>
              <a:ext uri="{FF2B5EF4-FFF2-40B4-BE49-F238E27FC236}">
                <a16:creationId xmlns:a16="http://schemas.microsoft.com/office/drawing/2014/main" id="{C74C0C5D-C722-7558-FAA5-935307AAD055}"/>
              </a:ext>
            </a:extLst>
          </p:cNvPr>
          <p:cNvSpPr>
            <a:spLocks noGrp="1"/>
          </p:cNvSpPr>
          <p:nvPr>
            <p:ph idx="1"/>
          </p:nvPr>
        </p:nvSpPr>
        <p:spPr>
          <a:xfrm>
            <a:off x="1098609" y="1206561"/>
            <a:ext cx="6623304" cy="609184"/>
          </a:xfrm>
        </p:spPr>
        <p:txBody>
          <a:bodyPr>
            <a:normAutofit/>
          </a:bodyPr>
          <a:lstStyle/>
          <a:p>
            <a:r>
              <a:rPr lang="en-US" b="1" dirty="0"/>
              <a:t>Tile size </a:t>
            </a:r>
            <a:r>
              <a:rPr lang="en-US" dirty="0"/>
              <a:t>is managed in </a:t>
            </a:r>
            <a:r>
              <a:rPr lang="en-US" b="1" dirty="0"/>
              <a:t>Edit Current Page </a:t>
            </a:r>
          </a:p>
        </p:txBody>
      </p:sp>
      <p:pic>
        <p:nvPicPr>
          <p:cNvPr id="8" name="Picture 7">
            <a:extLst>
              <a:ext uri="{FF2B5EF4-FFF2-40B4-BE49-F238E27FC236}">
                <a16:creationId xmlns:a16="http://schemas.microsoft.com/office/drawing/2014/main" id="{FD946EE0-073F-CE29-EC67-E12ACA1AF0AC}"/>
              </a:ext>
              <a:ext uri="{C183D7F6-B498-43B3-948B-1728B52AA6E4}">
                <adec:decorative xmlns:adec="http://schemas.microsoft.com/office/drawing/2017/decorative" val="1"/>
              </a:ext>
            </a:extLst>
          </p:cNvPr>
          <p:cNvPicPr>
            <a:picLocks noChangeAspect="1"/>
          </p:cNvPicPr>
          <p:nvPr/>
        </p:nvPicPr>
        <p:blipFill rotWithShape="1">
          <a:blip r:embed="rId2"/>
          <a:srcRect t="30035" r="3666" b="8673"/>
          <a:stretch/>
        </p:blipFill>
        <p:spPr>
          <a:xfrm>
            <a:off x="7605162" y="2860828"/>
            <a:ext cx="1752820" cy="875852"/>
          </a:xfrm>
          <a:prstGeom prst="rect">
            <a:avLst/>
          </a:prstGeom>
          <a:noFill/>
          <a:ln>
            <a:solidFill>
              <a:schemeClr val="tx1"/>
            </a:solidFill>
          </a:ln>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D21D7836-AF00-144A-FDDE-DFAD9003D63C}"/>
              </a:ext>
              <a:ext uri="{C183D7F6-B498-43B3-948B-1728B52AA6E4}">
                <adec:decorative xmlns:adec="http://schemas.microsoft.com/office/drawing/2017/decorative" val="1"/>
              </a:ext>
            </a:extLst>
          </p:cNvPr>
          <p:cNvPicPr>
            <a:picLocks noChangeAspect="1"/>
          </p:cNvPicPr>
          <p:nvPr/>
        </p:nvPicPr>
        <p:blipFill rotWithShape="1">
          <a:blip r:embed="rId3"/>
          <a:srcRect l="2972" t="49822" r="7534" b="5740"/>
          <a:stretch/>
        </p:blipFill>
        <p:spPr>
          <a:xfrm>
            <a:off x="7120666" y="2274179"/>
            <a:ext cx="1841500" cy="368301"/>
          </a:xfrm>
          <a:prstGeom prst="rect">
            <a:avLst/>
          </a:prstGeom>
          <a:noFill/>
          <a:ln>
            <a:solidFill>
              <a:schemeClr val="tx1"/>
            </a:solidFill>
          </a:ln>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CE21E0B5-EC81-B20A-C81D-5768BB14A978}"/>
              </a:ext>
              <a:ext uri="{C183D7F6-B498-43B3-948B-1728B52AA6E4}">
                <adec:decorative xmlns:adec="http://schemas.microsoft.com/office/drawing/2017/decorative" val="1"/>
              </a:ext>
            </a:extLst>
          </p:cNvPr>
          <p:cNvPicPr>
            <a:picLocks noChangeAspect="1"/>
          </p:cNvPicPr>
          <p:nvPr/>
        </p:nvPicPr>
        <p:blipFill rotWithShape="1">
          <a:blip r:embed="rId4"/>
          <a:srcRect t="31577" r="1832" b="4130"/>
          <a:stretch/>
        </p:blipFill>
        <p:spPr>
          <a:xfrm>
            <a:off x="8428133" y="3955028"/>
            <a:ext cx="3288438" cy="875852"/>
          </a:xfrm>
          <a:prstGeom prst="rect">
            <a:avLst/>
          </a:prstGeom>
          <a:noFill/>
          <a:ln>
            <a:solidFill>
              <a:schemeClr val="tx1"/>
            </a:solidFill>
          </a:ln>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9AF69809-06B2-3B46-505E-CDB823134553}"/>
              </a:ext>
              <a:ext uri="{C183D7F6-B498-43B3-948B-1728B52AA6E4}">
                <adec:decorative xmlns:adec="http://schemas.microsoft.com/office/drawing/2017/decorative" val="1"/>
              </a:ext>
            </a:extLst>
          </p:cNvPr>
          <p:cNvPicPr>
            <a:picLocks noChangeAspect="1"/>
          </p:cNvPicPr>
          <p:nvPr/>
        </p:nvPicPr>
        <p:blipFill rotWithShape="1">
          <a:blip r:embed="rId5"/>
          <a:srcRect t="20139"/>
          <a:stretch/>
        </p:blipFill>
        <p:spPr>
          <a:xfrm>
            <a:off x="8013053" y="4948849"/>
            <a:ext cx="3572374" cy="1772626"/>
          </a:xfrm>
          <a:prstGeom prst="rect">
            <a:avLst/>
          </a:prstGeom>
          <a:noFill/>
          <a:ln>
            <a:solidFill>
              <a:schemeClr val="tx1"/>
            </a:solidFill>
          </a:ln>
          <a:effectLst>
            <a:outerShdw blurRad="50800" dist="38100" dir="2700000" algn="tl" rotWithShape="0">
              <a:prstClr val="black">
                <a:alpha val="40000"/>
              </a:prstClr>
            </a:outerShdw>
          </a:effectLst>
        </p:spPr>
      </p:pic>
      <p:grpSp>
        <p:nvGrpSpPr>
          <p:cNvPr id="5" name="Group 4" descr="Fiori screen: edit current page, tile size">
            <a:extLst>
              <a:ext uri="{FF2B5EF4-FFF2-40B4-BE49-F238E27FC236}">
                <a16:creationId xmlns:a16="http://schemas.microsoft.com/office/drawing/2014/main" id="{EBBCFA94-1D03-49C4-0D0E-1335DE4B46EB}"/>
              </a:ext>
            </a:extLst>
          </p:cNvPr>
          <p:cNvGrpSpPr/>
          <p:nvPr/>
        </p:nvGrpSpPr>
        <p:grpSpPr>
          <a:xfrm>
            <a:off x="735569" y="1732017"/>
            <a:ext cx="3775083" cy="4609072"/>
            <a:chOff x="8175440" y="1168112"/>
            <a:chExt cx="3775083" cy="4609072"/>
          </a:xfrm>
          <a:effectLst>
            <a:outerShdw blurRad="50800" dist="38100" dir="2700000" algn="tl" rotWithShape="0">
              <a:prstClr val="black">
                <a:alpha val="40000"/>
              </a:prstClr>
            </a:outerShdw>
          </a:effectLst>
        </p:grpSpPr>
        <p:pic>
          <p:nvPicPr>
            <p:cNvPr id="6" name="Picture 5">
              <a:extLst>
                <a:ext uri="{FF2B5EF4-FFF2-40B4-BE49-F238E27FC236}">
                  <a16:creationId xmlns:a16="http://schemas.microsoft.com/office/drawing/2014/main" id="{A7C26889-83F3-FD26-BA05-B6497E6BE58C}"/>
                </a:ext>
              </a:extLst>
            </p:cNvPr>
            <p:cNvPicPr>
              <a:picLocks noChangeAspect="1"/>
            </p:cNvPicPr>
            <p:nvPr/>
          </p:nvPicPr>
          <p:blipFill>
            <a:blip r:embed="rId6"/>
            <a:stretch>
              <a:fillRect/>
            </a:stretch>
          </p:blipFill>
          <p:spPr>
            <a:xfrm>
              <a:off x="8175440" y="1880915"/>
              <a:ext cx="2648320" cy="3896269"/>
            </a:xfrm>
            <a:prstGeom prst="rect">
              <a:avLst/>
            </a:prstGeom>
            <a:ln>
              <a:solidFill>
                <a:schemeClr val="tx1"/>
              </a:solidFill>
            </a:ln>
          </p:spPr>
        </p:pic>
        <p:pic>
          <p:nvPicPr>
            <p:cNvPr id="16" name="Picture 15">
              <a:extLst>
                <a:ext uri="{FF2B5EF4-FFF2-40B4-BE49-F238E27FC236}">
                  <a16:creationId xmlns:a16="http://schemas.microsoft.com/office/drawing/2014/main" id="{8175E5E4-08CC-006E-563A-148297B12A47}"/>
                </a:ext>
              </a:extLst>
            </p:cNvPr>
            <p:cNvPicPr>
              <a:picLocks noChangeAspect="1"/>
            </p:cNvPicPr>
            <p:nvPr/>
          </p:nvPicPr>
          <p:blipFill>
            <a:blip r:embed="rId7"/>
            <a:stretch>
              <a:fillRect/>
            </a:stretch>
          </p:blipFill>
          <p:spPr>
            <a:xfrm>
              <a:off x="10273889" y="1168112"/>
              <a:ext cx="1676634" cy="3410426"/>
            </a:xfrm>
            <a:prstGeom prst="rect">
              <a:avLst/>
            </a:prstGeom>
            <a:ln>
              <a:solidFill>
                <a:schemeClr val="tx1"/>
              </a:solidFill>
            </a:ln>
          </p:spPr>
        </p:pic>
        <p:sp>
          <p:nvSpPr>
            <p:cNvPr id="17" name="Rectangle 16">
              <a:extLst>
                <a:ext uri="{FF2B5EF4-FFF2-40B4-BE49-F238E27FC236}">
                  <a16:creationId xmlns:a16="http://schemas.microsoft.com/office/drawing/2014/main" id="{05130389-FD10-A255-A821-D32B77E8CA73}"/>
                </a:ext>
              </a:extLst>
            </p:cNvPr>
            <p:cNvSpPr/>
            <p:nvPr/>
          </p:nvSpPr>
          <p:spPr>
            <a:xfrm>
              <a:off x="10343140" y="3262646"/>
              <a:ext cx="1575810" cy="331079"/>
            </a:xfrm>
            <a:prstGeom prst="rect">
              <a:avLst/>
            </a:prstGeom>
            <a:noFill/>
            <a:ln w="412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7B2E33C7-35BC-FD1A-DEA3-62D62732BD82}"/>
              </a:ext>
            </a:extLst>
          </p:cNvPr>
          <p:cNvSpPr txBox="1"/>
          <p:nvPr/>
        </p:nvSpPr>
        <p:spPr>
          <a:xfrm>
            <a:off x="4623704" y="1823861"/>
            <a:ext cx="4129942" cy="3693319"/>
          </a:xfrm>
          <a:prstGeom prst="rect">
            <a:avLst/>
          </a:prstGeom>
          <a:noFill/>
        </p:spPr>
        <p:txBody>
          <a:bodyPr wrap="square">
            <a:spAutoFit/>
          </a:bodyPr>
          <a:lstStyle/>
          <a:p>
            <a:r>
              <a:rPr lang="en-US" sz="2600" dirty="0"/>
              <a:t>Options include:</a:t>
            </a:r>
          </a:p>
          <a:p>
            <a:pPr marL="285750" indent="-285750">
              <a:buFont typeface="Arial" panose="020B0604020202020204" pitchFamily="34" charset="0"/>
              <a:buChar char="•"/>
            </a:pPr>
            <a:r>
              <a:rPr lang="en-US" sz="2600" dirty="0"/>
              <a:t>Convert to Link</a:t>
            </a:r>
          </a:p>
          <a:p>
            <a:r>
              <a:rPr lang="en-US" sz="2600" dirty="0"/>
              <a:t>                      </a:t>
            </a:r>
          </a:p>
          <a:p>
            <a:pPr marL="285750" indent="-285750">
              <a:buFont typeface="Arial" panose="020B0604020202020204" pitchFamily="34" charset="0"/>
              <a:buChar char="•"/>
            </a:pPr>
            <a:r>
              <a:rPr lang="en-US" sz="2600" dirty="0"/>
              <a:t>Convert to Flat Tile</a:t>
            </a:r>
          </a:p>
          <a:p>
            <a:pPr marL="285750" indent="-285750">
              <a:buFont typeface="Arial" panose="020B0604020202020204" pitchFamily="34" charset="0"/>
              <a:buChar char="•"/>
            </a:pPr>
            <a:endParaRPr lang="en-US" sz="2600" dirty="0"/>
          </a:p>
          <a:p>
            <a:endParaRPr lang="en-US" sz="2600" dirty="0"/>
          </a:p>
          <a:p>
            <a:pPr marL="285750" indent="-285750">
              <a:buFont typeface="Arial" panose="020B0604020202020204" pitchFamily="34" charset="0"/>
              <a:buChar char="•"/>
            </a:pPr>
            <a:r>
              <a:rPr lang="en-US" sz="2600" dirty="0"/>
              <a:t>Convert to Flat Wide Tile</a:t>
            </a:r>
          </a:p>
          <a:p>
            <a:endParaRPr lang="en-US" sz="2600" dirty="0"/>
          </a:p>
          <a:p>
            <a:pPr marL="285750" indent="-285750">
              <a:buFont typeface="Arial" panose="020B0604020202020204" pitchFamily="34" charset="0"/>
              <a:buChar char="•"/>
            </a:pPr>
            <a:r>
              <a:rPr lang="en-US" sz="2600" dirty="0"/>
              <a:t>Convert to Wide Tile</a:t>
            </a:r>
          </a:p>
        </p:txBody>
      </p:sp>
      <p:sp>
        <p:nvSpPr>
          <p:cNvPr id="4" name="Slide Number Placeholder 3">
            <a:extLst>
              <a:ext uri="{FF2B5EF4-FFF2-40B4-BE49-F238E27FC236}">
                <a16:creationId xmlns:a16="http://schemas.microsoft.com/office/drawing/2014/main" id="{09091C09-47D6-3876-B2EF-309ED6A9A3D2}"/>
              </a:ext>
            </a:extLst>
          </p:cNvPr>
          <p:cNvSpPr>
            <a:spLocks noGrp="1"/>
          </p:cNvSpPr>
          <p:nvPr>
            <p:ph type="sldNum" sz="quarter" idx="12"/>
          </p:nvPr>
        </p:nvSpPr>
        <p:spPr/>
        <p:txBody>
          <a:bodyPr/>
          <a:lstStyle/>
          <a:p>
            <a:fld id="{D74DC2E0-E28C-44A5-89B3-2B91385C7BB1}" type="slidenum">
              <a:rPr lang="en-US" smtClean="0"/>
              <a:t>35</a:t>
            </a:fld>
            <a:endParaRPr lang="en-US" dirty="0"/>
          </a:p>
        </p:txBody>
      </p:sp>
    </p:spTree>
    <p:extLst>
      <p:ext uri="{BB962C8B-B14F-4D97-AF65-F5344CB8AC3E}">
        <p14:creationId xmlns:p14="http://schemas.microsoft.com/office/powerpoint/2010/main" val="22104053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AD820-E7DE-5640-809B-7D09A0470502}"/>
              </a:ext>
            </a:extLst>
          </p:cNvPr>
          <p:cNvSpPr>
            <a:spLocks noGrp="1"/>
          </p:cNvSpPr>
          <p:nvPr>
            <p:ph type="title"/>
          </p:nvPr>
        </p:nvSpPr>
        <p:spPr/>
        <p:txBody>
          <a:bodyPr/>
          <a:lstStyle/>
          <a:p>
            <a:r>
              <a:rPr lang="en-US" dirty="0"/>
              <a:t>User Actions: Contact Support</a:t>
            </a:r>
          </a:p>
        </p:txBody>
      </p:sp>
      <p:sp>
        <p:nvSpPr>
          <p:cNvPr id="5" name="Content Placeholder 4">
            <a:extLst>
              <a:ext uri="{FF2B5EF4-FFF2-40B4-BE49-F238E27FC236}">
                <a16:creationId xmlns:a16="http://schemas.microsoft.com/office/drawing/2014/main" id="{25DD2ADD-EFF9-1588-7FFB-BAD9667ECF42}"/>
              </a:ext>
            </a:extLst>
          </p:cNvPr>
          <p:cNvSpPr>
            <a:spLocks noGrp="1"/>
          </p:cNvSpPr>
          <p:nvPr>
            <p:ph idx="1"/>
          </p:nvPr>
        </p:nvSpPr>
        <p:spPr>
          <a:xfrm>
            <a:off x="1057656" y="1163358"/>
            <a:ext cx="10515600" cy="800239"/>
          </a:xfrm>
        </p:spPr>
        <p:txBody>
          <a:bodyPr>
            <a:normAutofit lnSpcReduction="10000"/>
          </a:bodyPr>
          <a:lstStyle/>
          <a:p>
            <a:r>
              <a:rPr lang="en-US" b="1" dirty="0"/>
              <a:t>Contact Support </a:t>
            </a:r>
            <a:r>
              <a:rPr lang="en-US" dirty="0"/>
              <a:t>emails are routed to the </a:t>
            </a:r>
            <a:r>
              <a:rPr lang="en-US" dirty="0">
                <a:hlinkClick r:id="rId2"/>
              </a:rPr>
              <a:t>FMS Help Desk</a:t>
            </a:r>
            <a:r>
              <a:rPr lang="en-US" dirty="0"/>
              <a:t> for review and a possible ServiceNow ticket. </a:t>
            </a:r>
          </a:p>
        </p:txBody>
      </p:sp>
      <p:grpSp>
        <p:nvGrpSpPr>
          <p:cNvPr id="11" name="Group 10" descr="Fiori screen: contact support">
            <a:extLst>
              <a:ext uri="{FF2B5EF4-FFF2-40B4-BE49-F238E27FC236}">
                <a16:creationId xmlns:a16="http://schemas.microsoft.com/office/drawing/2014/main" id="{F40B9713-5EAA-126A-C97F-DBA5E8EB3B19}"/>
              </a:ext>
            </a:extLst>
          </p:cNvPr>
          <p:cNvGrpSpPr/>
          <p:nvPr/>
        </p:nvGrpSpPr>
        <p:grpSpPr>
          <a:xfrm>
            <a:off x="2470712" y="2136003"/>
            <a:ext cx="7250575" cy="3969670"/>
            <a:chOff x="2470712" y="2136003"/>
            <a:chExt cx="7250575" cy="3969670"/>
          </a:xfrm>
        </p:grpSpPr>
        <p:pic>
          <p:nvPicPr>
            <p:cNvPr id="6" name="Picture 5">
              <a:extLst>
                <a:ext uri="{FF2B5EF4-FFF2-40B4-BE49-F238E27FC236}">
                  <a16:creationId xmlns:a16="http://schemas.microsoft.com/office/drawing/2014/main" id="{4953E8BA-4ABD-AFE4-F1B2-C764461CFCDA}"/>
                </a:ext>
              </a:extLst>
            </p:cNvPr>
            <p:cNvPicPr>
              <a:picLocks noChangeAspect="1"/>
            </p:cNvPicPr>
            <p:nvPr/>
          </p:nvPicPr>
          <p:blipFill rotWithShape="1">
            <a:blip r:embed="rId3"/>
            <a:srcRect l="2143"/>
            <a:stretch/>
          </p:blipFill>
          <p:spPr>
            <a:xfrm>
              <a:off x="5125708" y="2136003"/>
              <a:ext cx="4595579" cy="3969670"/>
            </a:xfrm>
            <a:prstGeom prst="rect">
              <a:avLst/>
            </a:prstGeom>
            <a:solidFill>
              <a:srgbClr val="FFFFFF">
                <a:shade val="85000"/>
              </a:srgbClr>
            </a:solidFill>
            <a:ln w="9525" cap="sq">
              <a:solidFill>
                <a:schemeClr val="tx1"/>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9ADE4DC6-326D-EE16-1526-4A786F783562}"/>
                </a:ext>
              </a:extLst>
            </p:cNvPr>
            <p:cNvPicPr>
              <a:picLocks noChangeAspect="1"/>
            </p:cNvPicPr>
            <p:nvPr/>
          </p:nvPicPr>
          <p:blipFill>
            <a:blip r:embed="rId4"/>
            <a:stretch>
              <a:fillRect/>
            </a:stretch>
          </p:blipFill>
          <p:spPr>
            <a:xfrm>
              <a:off x="2470712" y="2182474"/>
              <a:ext cx="1867161" cy="3515216"/>
            </a:xfrm>
            <a:prstGeom prst="rect">
              <a:avLst/>
            </a:prstGeom>
            <a:ln>
              <a:solidFill>
                <a:schemeClr val="tx1"/>
              </a:solidFill>
            </a:ln>
            <a:effectLst>
              <a:outerShdw blurRad="50800" dist="38100" dir="2700000" algn="tl" rotWithShape="0">
                <a:prstClr val="black">
                  <a:alpha val="40000"/>
                </a:prstClr>
              </a:outerShdw>
            </a:effectLst>
          </p:spPr>
        </p:pic>
        <p:sp>
          <p:nvSpPr>
            <p:cNvPr id="9" name="Rectangle 8">
              <a:extLst>
                <a:ext uri="{FF2B5EF4-FFF2-40B4-BE49-F238E27FC236}">
                  <a16:creationId xmlns:a16="http://schemas.microsoft.com/office/drawing/2014/main" id="{934530F9-1733-6340-F3EF-9A6BCAEECE13}"/>
                </a:ext>
              </a:extLst>
            </p:cNvPr>
            <p:cNvSpPr/>
            <p:nvPr/>
          </p:nvSpPr>
          <p:spPr>
            <a:xfrm>
              <a:off x="2647981" y="4632240"/>
              <a:ext cx="1512624" cy="251382"/>
            </a:xfrm>
            <a:prstGeom prst="rect">
              <a:avLst/>
            </a:prstGeom>
            <a:noFill/>
            <a:ln w="412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a:extLst>
                <a:ext uri="{FF2B5EF4-FFF2-40B4-BE49-F238E27FC236}">
                  <a16:creationId xmlns:a16="http://schemas.microsoft.com/office/drawing/2014/main" id="{4367CA1D-BFE3-6036-FDC7-4C2D04A213FB}"/>
                </a:ext>
              </a:extLst>
            </p:cNvPr>
            <p:cNvCxnSpPr>
              <a:stCxn id="9" idx="3"/>
            </p:cNvCxnSpPr>
            <p:nvPr/>
          </p:nvCxnSpPr>
          <p:spPr>
            <a:xfrm>
              <a:off x="4160605" y="4757931"/>
              <a:ext cx="94784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
        <p:nvSpPr>
          <p:cNvPr id="4" name="Slide Number Placeholder 3">
            <a:extLst>
              <a:ext uri="{FF2B5EF4-FFF2-40B4-BE49-F238E27FC236}">
                <a16:creationId xmlns:a16="http://schemas.microsoft.com/office/drawing/2014/main" id="{11DA942E-0FFE-537B-B5D8-01B68E03BBBB}"/>
              </a:ext>
            </a:extLst>
          </p:cNvPr>
          <p:cNvSpPr>
            <a:spLocks noGrp="1"/>
          </p:cNvSpPr>
          <p:nvPr>
            <p:ph type="sldNum" sz="quarter" idx="12"/>
          </p:nvPr>
        </p:nvSpPr>
        <p:spPr/>
        <p:txBody>
          <a:bodyPr/>
          <a:lstStyle/>
          <a:p>
            <a:fld id="{D74DC2E0-E28C-44A5-89B3-2B91385C7BB1}" type="slidenum">
              <a:rPr lang="en-US" smtClean="0"/>
              <a:t>36</a:t>
            </a:fld>
            <a:endParaRPr lang="en-US" dirty="0"/>
          </a:p>
        </p:txBody>
      </p:sp>
    </p:spTree>
    <p:extLst>
      <p:ext uri="{BB962C8B-B14F-4D97-AF65-F5344CB8AC3E}">
        <p14:creationId xmlns:p14="http://schemas.microsoft.com/office/powerpoint/2010/main" val="36891181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9017D-B119-F75E-BD3A-AFDF3247C3BC}"/>
              </a:ext>
            </a:extLst>
          </p:cNvPr>
          <p:cNvSpPr>
            <a:spLocks noGrp="1"/>
          </p:cNvSpPr>
          <p:nvPr>
            <p:ph type="title"/>
          </p:nvPr>
        </p:nvSpPr>
        <p:spPr/>
        <p:txBody>
          <a:bodyPr/>
          <a:lstStyle/>
          <a:p>
            <a:r>
              <a:rPr lang="en-US" dirty="0"/>
              <a:t>About</a:t>
            </a:r>
          </a:p>
        </p:txBody>
      </p:sp>
      <p:sp>
        <p:nvSpPr>
          <p:cNvPr id="3" name="Content Placeholder 2">
            <a:extLst>
              <a:ext uri="{FF2B5EF4-FFF2-40B4-BE49-F238E27FC236}">
                <a16:creationId xmlns:a16="http://schemas.microsoft.com/office/drawing/2014/main" id="{CD7E7685-AA37-201C-5144-194EF18B206F}"/>
              </a:ext>
            </a:extLst>
          </p:cNvPr>
          <p:cNvSpPr>
            <a:spLocks noGrp="1"/>
          </p:cNvSpPr>
          <p:nvPr>
            <p:ph idx="1"/>
          </p:nvPr>
        </p:nvSpPr>
        <p:spPr>
          <a:xfrm>
            <a:off x="743908" y="1228634"/>
            <a:ext cx="5193596" cy="5443220"/>
          </a:xfrm>
        </p:spPr>
        <p:txBody>
          <a:bodyPr>
            <a:normAutofit fontScale="92500" lnSpcReduction="20000"/>
          </a:bodyPr>
          <a:lstStyle/>
          <a:p>
            <a:r>
              <a:rPr lang="en-US" dirty="0"/>
              <a:t>The </a:t>
            </a:r>
            <a:r>
              <a:rPr lang="en-US" b="1" dirty="0"/>
              <a:t>About</a:t>
            </a:r>
            <a:r>
              <a:rPr lang="en-US" dirty="0"/>
              <a:t> menu option displays tile and/or technical information, depending on where you are in the Launchpad.</a:t>
            </a:r>
          </a:p>
          <a:p>
            <a:r>
              <a:rPr lang="en-US" dirty="0"/>
              <a:t>Types of Tiles: </a:t>
            </a:r>
          </a:p>
          <a:p>
            <a:pPr lvl="1"/>
            <a:r>
              <a:rPr lang="en-US" sz="2600" i="1" dirty="0"/>
              <a:t>Most apps </a:t>
            </a:r>
            <a:r>
              <a:rPr lang="en-US" sz="2600" dirty="0"/>
              <a:t>are based on ECC technology and will function the same way that they currently do. </a:t>
            </a:r>
          </a:p>
          <a:p>
            <a:pPr lvl="1"/>
            <a:r>
              <a:rPr lang="en-US" sz="2600" i="1" dirty="0"/>
              <a:t>Several apps </a:t>
            </a:r>
            <a:r>
              <a:rPr lang="en-US" sz="2600" dirty="0"/>
              <a:t>are based on web-based technology. (Fiori App Demo: Manage Journal Entries, Post Incoming Payments, and Reverse Items) </a:t>
            </a:r>
          </a:p>
          <a:p>
            <a:pPr lvl="1"/>
            <a:r>
              <a:rPr lang="en-US" sz="2600" i="1" dirty="0"/>
              <a:t>A few apps </a:t>
            </a:r>
            <a:r>
              <a:rPr lang="en-US" sz="2600" dirty="0"/>
              <a:t>are based on web-based technology with USDA customizations. (</a:t>
            </a:r>
            <a:r>
              <a:rPr lang="it-IT" sz="2600" dirty="0"/>
              <a:t>Fiori App Demo: Parked Documents Report)</a:t>
            </a:r>
            <a:r>
              <a:rPr lang="en-US" sz="2600" dirty="0"/>
              <a:t>  </a:t>
            </a:r>
          </a:p>
        </p:txBody>
      </p:sp>
      <p:sp>
        <p:nvSpPr>
          <p:cNvPr id="4" name="Slide Number Placeholder 3">
            <a:extLst>
              <a:ext uri="{FF2B5EF4-FFF2-40B4-BE49-F238E27FC236}">
                <a16:creationId xmlns:a16="http://schemas.microsoft.com/office/drawing/2014/main" id="{76F57B2B-6369-907B-58C7-058A7E6268E9}"/>
              </a:ext>
            </a:extLst>
          </p:cNvPr>
          <p:cNvSpPr>
            <a:spLocks noGrp="1"/>
          </p:cNvSpPr>
          <p:nvPr>
            <p:ph type="sldNum" sz="quarter" idx="12"/>
          </p:nvPr>
        </p:nvSpPr>
        <p:spPr/>
        <p:txBody>
          <a:bodyPr/>
          <a:lstStyle/>
          <a:p>
            <a:fld id="{D74DC2E0-E28C-44A5-89B3-2B91385C7BB1}" type="slidenum">
              <a:rPr lang="en-US" smtClean="0"/>
              <a:t>37</a:t>
            </a:fld>
            <a:endParaRPr lang="en-US" dirty="0"/>
          </a:p>
        </p:txBody>
      </p:sp>
      <p:grpSp>
        <p:nvGrpSpPr>
          <p:cNvPr id="16" name="Group 15" descr="Fiori Help: About">
            <a:extLst>
              <a:ext uri="{FF2B5EF4-FFF2-40B4-BE49-F238E27FC236}">
                <a16:creationId xmlns:a16="http://schemas.microsoft.com/office/drawing/2014/main" id="{628F6080-EAD2-8CFE-9561-572222058226}"/>
              </a:ext>
            </a:extLst>
          </p:cNvPr>
          <p:cNvGrpSpPr/>
          <p:nvPr/>
        </p:nvGrpSpPr>
        <p:grpSpPr>
          <a:xfrm>
            <a:off x="5865432" y="1099488"/>
            <a:ext cx="5488367" cy="4982178"/>
            <a:chOff x="5865432" y="1099488"/>
            <a:chExt cx="5488367" cy="4982178"/>
          </a:xfrm>
        </p:grpSpPr>
        <p:pic>
          <p:nvPicPr>
            <p:cNvPr id="14" name="Picture 13">
              <a:extLst>
                <a:ext uri="{FF2B5EF4-FFF2-40B4-BE49-F238E27FC236}">
                  <a16:creationId xmlns:a16="http://schemas.microsoft.com/office/drawing/2014/main" id="{1A617173-2655-9A2D-AC10-BE6E0D28C086}"/>
                </a:ext>
              </a:extLst>
            </p:cNvPr>
            <p:cNvPicPr>
              <a:picLocks noChangeAspect="1"/>
            </p:cNvPicPr>
            <p:nvPr/>
          </p:nvPicPr>
          <p:blipFill>
            <a:blip r:embed="rId2"/>
            <a:stretch>
              <a:fillRect/>
            </a:stretch>
          </p:blipFill>
          <p:spPr>
            <a:xfrm>
              <a:off x="5865432" y="1412214"/>
              <a:ext cx="4449590" cy="4669452"/>
            </a:xfrm>
            <a:prstGeom prst="rect">
              <a:avLst/>
            </a:prstGeom>
            <a:ln>
              <a:solidFill>
                <a:schemeClr val="tx1"/>
              </a:solidFill>
            </a:ln>
            <a:effectLst>
              <a:outerShdw blurRad="50800" dist="38100" dir="2700000" algn="tl" rotWithShape="0">
                <a:prstClr val="black">
                  <a:alpha val="40000"/>
                </a:prstClr>
              </a:outerShdw>
            </a:effectLst>
          </p:spPr>
        </p:pic>
        <p:grpSp>
          <p:nvGrpSpPr>
            <p:cNvPr id="15" name="Group 14">
              <a:extLst>
                <a:ext uri="{FF2B5EF4-FFF2-40B4-BE49-F238E27FC236}">
                  <a16:creationId xmlns:a16="http://schemas.microsoft.com/office/drawing/2014/main" id="{E78446BB-9B04-935C-035E-96AEEF20EDF0}"/>
                </a:ext>
              </a:extLst>
            </p:cNvPr>
            <p:cNvGrpSpPr/>
            <p:nvPr/>
          </p:nvGrpSpPr>
          <p:grpSpPr>
            <a:xfrm>
              <a:off x="9486638" y="1099488"/>
              <a:ext cx="1867161" cy="3515216"/>
              <a:chOff x="9486638" y="1099488"/>
              <a:chExt cx="1867161" cy="3515216"/>
            </a:xfrm>
            <a:effectLst>
              <a:outerShdw blurRad="50800" dist="38100" dir="2700000" algn="tl" rotWithShape="0">
                <a:prstClr val="black">
                  <a:alpha val="40000"/>
                </a:prstClr>
              </a:outerShdw>
            </a:effectLst>
          </p:grpSpPr>
          <p:pic>
            <p:nvPicPr>
              <p:cNvPr id="5" name="Picture 4">
                <a:extLst>
                  <a:ext uri="{FF2B5EF4-FFF2-40B4-BE49-F238E27FC236}">
                    <a16:creationId xmlns:a16="http://schemas.microsoft.com/office/drawing/2014/main" id="{6F097B3D-7874-B7EF-3ABA-6A78415701AC}"/>
                  </a:ext>
                </a:extLst>
              </p:cNvPr>
              <p:cNvPicPr>
                <a:picLocks noChangeAspect="1"/>
              </p:cNvPicPr>
              <p:nvPr/>
            </p:nvPicPr>
            <p:blipFill>
              <a:blip r:embed="rId3"/>
              <a:stretch>
                <a:fillRect/>
              </a:stretch>
            </p:blipFill>
            <p:spPr>
              <a:xfrm>
                <a:off x="9486638" y="1099488"/>
                <a:ext cx="1867161" cy="3515216"/>
              </a:xfrm>
              <a:prstGeom prst="rect">
                <a:avLst/>
              </a:prstGeom>
              <a:ln>
                <a:solidFill>
                  <a:schemeClr val="tx1"/>
                </a:solidFill>
              </a:ln>
            </p:spPr>
          </p:pic>
          <p:sp>
            <p:nvSpPr>
              <p:cNvPr id="6" name="Rectangle 5">
                <a:extLst>
                  <a:ext uri="{FF2B5EF4-FFF2-40B4-BE49-F238E27FC236}">
                    <a16:creationId xmlns:a16="http://schemas.microsoft.com/office/drawing/2014/main" id="{38DC3597-5A40-4A4B-54F5-588BA90665B2}"/>
                  </a:ext>
                </a:extLst>
              </p:cNvPr>
              <p:cNvSpPr/>
              <p:nvPr/>
            </p:nvSpPr>
            <p:spPr>
              <a:xfrm>
                <a:off x="9651714" y="3861128"/>
                <a:ext cx="1577118" cy="296343"/>
              </a:xfrm>
              <a:prstGeom prst="rect">
                <a:avLst/>
              </a:prstGeom>
              <a:noFill/>
              <a:ln w="412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8344508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4EB5C-A110-D63E-AAED-FA9C8580811C}"/>
              </a:ext>
            </a:extLst>
          </p:cNvPr>
          <p:cNvSpPr>
            <a:spLocks noGrp="1"/>
          </p:cNvSpPr>
          <p:nvPr>
            <p:ph type="title"/>
          </p:nvPr>
        </p:nvSpPr>
        <p:spPr/>
        <p:txBody>
          <a:bodyPr/>
          <a:lstStyle/>
          <a:p>
            <a:r>
              <a:rPr lang="en-US" dirty="0"/>
              <a:t>FMMI Help Tile</a:t>
            </a:r>
          </a:p>
        </p:txBody>
      </p:sp>
      <p:pic>
        <p:nvPicPr>
          <p:cNvPr id="6" name="Content Placeholder 5" descr="FMMI Help tile in Fiori launchpad">
            <a:extLst>
              <a:ext uri="{FF2B5EF4-FFF2-40B4-BE49-F238E27FC236}">
                <a16:creationId xmlns:a16="http://schemas.microsoft.com/office/drawing/2014/main" id="{F8BB4BB3-0E4F-7A66-914C-BD637AF2B1AC}"/>
              </a:ext>
            </a:extLst>
          </p:cNvPr>
          <p:cNvPicPr>
            <a:picLocks noGrp="1" noChangeAspect="1"/>
          </p:cNvPicPr>
          <p:nvPr>
            <p:ph idx="1"/>
          </p:nvPr>
        </p:nvPicPr>
        <p:blipFill>
          <a:blip r:embed="rId3"/>
          <a:stretch>
            <a:fillRect/>
          </a:stretch>
        </p:blipFill>
        <p:spPr>
          <a:xfrm>
            <a:off x="506150" y="1270606"/>
            <a:ext cx="4937760" cy="3083913"/>
          </a:xfrm>
          <a:prstGeom prst="rect">
            <a:avLst/>
          </a:prstGeom>
          <a:solidFill>
            <a:srgbClr val="FFFFFF">
              <a:shade val="85000"/>
            </a:srgbClr>
          </a:solidFill>
          <a:ln w="3175" cap="sq">
            <a:solidFill>
              <a:schemeClr val="bg2">
                <a:lumMod val="75000"/>
              </a:schemeClr>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4" name="Slide Number Placeholder 3">
            <a:extLst>
              <a:ext uri="{FF2B5EF4-FFF2-40B4-BE49-F238E27FC236}">
                <a16:creationId xmlns:a16="http://schemas.microsoft.com/office/drawing/2014/main" id="{B9D3ADCE-05D1-46A9-9F76-207ED3E792BF}"/>
              </a:ext>
            </a:extLst>
          </p:cNvPr>
          <p:cNvSpPr>
            <a:spLocks noGrp="1"/>
          </p:cNvSpPr>
          <p:nvPr>
            <p:ph type="sldNum" sz="quarter" idx="12"/>
          </p:nvPr>
        </p:nvSpPr>
        <p:spPr/>
        <p:txBody>
          <a:bodyPr/>
          <a:lstStyle/>
          <a:p>
            <a:fld id="{D74DC2E0-E28C-44A5-89B3-2B91385C7BB1}" type="slidenum">
              <a:rPr lang="en-US" smtClean="0"/>
              <a:t>38</a:t>
            </a:fld>
            <a:endParaRPr lang="en-US" dirty="0"/>
          </a:p>
        </p:txBody>
      </p:sp>
      <p:sp>
        <p:nvSpPr>
          <p:cNvPr id="9" name="TextBox 8">
            <a:extLst>
              <a:ext uri="{FF2B5EF4-FFF2-40B4-BE49-F238E27FC236}">
                <a16:creationId xmlns:a16="http://schemas.microsoft.com/office/drawing/2014/main" id="{689DF949-EB65-C3F1-5045-79A192ED1FCF}"/>
              </a:ext>
            </a:extLst>
          </p:cNvPr>
          <p:cNvSpPr txBox="1"/>
          <p:nvPr/>
        </p:nvSpPr>
        <p:spPr>
          <a:xfrm>
            <a:off x="5536646" y="1129994"/>
            <a:ext cx="6498789" cy="1015663"/>
          </a:xfrm>
          <a:prstGeom prst="rect">
            <a:avLst/>
          </a:prstGeom>
          <a:noFill/>
        </p:spPr>
        <p:txBody>
          <a:bodyPr wrap="square" rtlCol="0">
            <a:spAutoFit/>
          </a:bodyPr>
          <a:lstStyle/>
          <a:p>
            <a:r>
              <a:rPr lang="en-US" sz="2000" dirty="0"/>
              <a:t>The </a:t>
            </a:r>
            <a:r>
              <a:rPr lang="en-US" sz="2000" b="1" dirty="0"/>
              <a:t>FMMI Help </a:t>
            </a:r>
            <a:r>
              <a:rPr lang="en-US" sz="2000" dirty="0"/>
              <a:t>tile links to the current FMS documentation and training library.  All new Fiori training courses and simulations (online help procedures) will be added here.   </a:t>
            </a:r>
          </a:p>
        </p:txBody>
      </p:sp>
      <p:grpSp>
        <p:nvGrpSpPr>
          <p:cNvPr id="12" name="Group 11">
            <a:extLst>
              <a:ext uri="{FF2B5EF4-FFF2-40B4-BE49-F238E27FC236}">
                <a16:creationId xmlns:a16="http://schemas.microsoft.com/office/drawing/2014/main" id="{E469BA2A-6512-441A-5EDE-077ADB919545}"/>
              </a:ext>
              <a:ext uri="{C183D7F6-B498-43B3-948B-1728B52AA6E4}">
                <adec:decorative xmlns:adec="http://schemas.microsoft.com/office/drawing/2017/decorative" val="1"/>
              </a:ext>
            </a:extLst>
          </p:cNvPr>
          <p:cNvGrpSpPr/>
          <p:nvPr/>
        </p:nvGrpSpPr>
        <p:grpSpPr>
          <a:xfrm>
            <a:off x="714699" y="1713185"/>
            <a:ext cx="10762602" cy="4643165"/>
            <a:chOff x="714699" y="1713185"/>
            <a:chExt cx="10762602" cy="4643165"/>
          </a:xfrm>
        </p:grpSpPr>
        <p:pic>
          <p:nvPicPr>
            <p:cNvPr id="8" name="Picture 7">
              <a:extLst>
                <a:ext uri="{FF2B5EF4-FFF2-40B4-BE49-F238E27FC236}">
                  <a16:creationId xmlns:a16="http://schemas.microsoft.com/office/drawing/2014/main" id="{314D730C-DF15-4494-0BB6-44158BBA5C60}"/>
                </a:ext>
              </a:extLst>
            </p:cNvPr>
            <p:cNvPicPr>
              <a:picLocks noChangeAspect="1"/>
            </p:cNvPicPr>
            <p:nvPr/>
          </p:nvPicPr>
          <p:blipFill>
            <a:blip r:embed="rId4"/>
            <a:stretch>
              <a:fillRect/>
            </a:stretch>
          </p:blipFill>
          <p:spPr>
            <a:xfrm>
              <a:off x="2975030" y="2316775"/>
              <a:ext cx="8502271" cy="4039575"/>
            </a:xfrm>
            <a:prstGeom prst="rect">
              <a:avLst/>
            </a:prstGeom>
            <a:solidFill>
              <a:srgbClr val="FFFFFF">
                <a:shade val="85000"/>
              </a:srgbClr>
            </a:solidFill>
            <a:ln w="3175" cap="sq">
              <a:solidFill>
                <a:schemeClr val="bg2">
                  <a:lumMod val="75000"/>
                </a:schemeClr>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5" name="Rectangle 4">
              <a:extLst>
                <a:ext uri="{FF2B5EF4-FFF2-40B4-BE49-F238E27FC236}">
                  <a16:creationId xmlns:a16="http://schemas.microsoft.com/office/drawing/2014/main" id="{9EC7039D-9B28-059F-FE50-0DDAD590CD9A}"/>
                </a:ext>
              </a:extLst>
            </p:cNvPr>
            <p:cNvSpPr/>
            <p:nvPr/>
          </p:nvSpPr>
          <p:spPr>
            <a:xfrm>
              <a:off x="714699" y="2375106"/>
              <a:ext cx="1610351" cy="1555763"/>
            </a:xfrm>
            <a:prstGeom prst="rect">
              <a:avLst/>
            </a:prstGeom>
            <a:noFill/>
            <a:ln w="412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U-Turn 6">
              <a:extLst>
                <a:ext uri="{FF2B5EF4-FFF2-40B4-BE49-F238E27FC236}">
                  <a16:creationId xmlns:a16="http://schemas.microsoft.com/office/drawing/2014/main" id="{431C80B0-EA0C-91A5-3BF7-3E60940176B8}"/>
                </a:ext>
              </a:extLst>
            </p:cNvPr>
            <p:cNvSpPr/>
            <p:nvPr/>
          </p:nvSpPr>
          <p:spPr>
            <a:xfrm>
              <a:off x="2172292" y="2070044"/>
              <a:ext cx="1143932" cy="297530"/>
            </a:xfrm>
            <a:prstGeom prst="uturnArrow">
              <a:avLst/>
            </a:prstGeom>
            <a:solidFill>
              <a:srgbClr val="7030A0"/>
            </a:solidFill>
            <a:ln w="412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Rectangle 10">
              <a:extLst>
                <a:ext uri="{FF2B5EF4-FFF2-40B4-BE49-F238E27FC236}">
                  <a16:creationId xmlns:a16="http://schemas.microsoft.com/office/drawing/2014/main" id="{2D56EDBF-F8BE-D0B9-1C55-72CD16AF3002}"/>
                </a:ext>
              </a:extLst>
            </p:cNvPr>
            <p:cNvSpPr/>
            <p:nvPr/>
          </p:nvSpPr>
          <p:spPr>
            <a:xfrm>
              <a:off x="1418897" y="1713185"/>
              <a:ext cx="885133" cy="252013"/>
            </a:xfrm>
            <a:prstGeom prst="rect">
              <a:avLst/>
            </a:prstGeom>
            <a:noFill/>
            <a:ln w="412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2081726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25C66-5CEC-0180-AE1C-0B2E565FA885}"/>
              </a:ext>
            </a:extLst>
          </p:cNvPr>
          <p:cNvSpPr>
            <a:spLocks noGrp="1"/>
          </p:cNvSpPr>
          <p:nvPr>
            <p:ph type="title"/>
          </p:nvPr>
        </p:nvSpPr>
        <p:spPr/>
        <p:txBody>
          <a:bodyPr>
            <a:normAutofit/>
          </a:bodyPr>
          <a:lstStyle/>
          <a:p>
            <a:r>
              <a:rPr lang="en-US" dirty="0"/>
              <a:t>Help Topics – Quick Tour</a:t>
            </a:r>
          </a:p>
        </p:txBody>
      </p:sp>
      <p:sp>
        <p:nvSpPr>
          <p:cNvPr id="9" name="Content Placeholder 2">
            <a:extLst>
              <a:ext uri="{FF2B5EF4-FFF2-40B4-BE49-F238E27FC236}">
                <a16:creationId xmlns:a16="http://schemas.microsoft.com/office/drawing/2014/main" id="{24179864-DEB3-692D-0E2A-01BDD2279805}"/>
              </a:ext>
            </a:extLst>
          </p:cNvPr>
          <p:cNvSpPr txBox="1">
            <a:spLocks/>
          </p:cNvSpPr>
          <p:nvPr/>
        </p:nvSpPr>
        <p:spPr>
          <a:xfrm>
            <a:off x="936697" y="1111166"/>
            <a:ext cx="10317481" cy="119496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cs typeface="Calibri"/>
              </a:rPr>
              <a:t>Click the help icon (question mark) in the Launchpad Shell Header Bar to open </a:t>
            </a:r>
            <a:r>
              <a:rPr lang="en-US" sz="2000" b="1" dirty="0">
                <a:cs typeface="Calibri"/>
              </a:rPr>
              <a:t>Help Topics</a:t>
            </a:r>
            <a:endParaRPr lang="en-US" sz="2000" b="1" dirty="0"/>
          </a:p>
          <a:p>
            <a:r>
              <a:rPr lang="en-US" sz="2000" dirty="0"/>
              <a:t>Users may click the </a:t>
            </a:r>
            <a:r>
              <a:rPr lang="en-US" sz="2000" b="1" dirty="0"/>
              <a:t>Quick Tour</a:t>
            </a:r>
            <a:r>
              <a:rPr lang="en-US" sz="2000" dirty="0"/>
              <a:t> button for additional information. Note: all features may not be available and/or applicable to federal end-users</a:t>
            </a:r>
            <a:endParaRPr lang="en-US" sz="2000" dirty="0">
              <a:cs typeface="Calibri"/>
            </a:endParaRPr>
          </a:p>
        </p:txBody>
      </p:sp>
      <p:pic>
        <p:nvPicPr>
          <p:cNvPr id="11" name="Content Placeholder 10" descr="Fiori Quick Tour menu option">
            <a:extLst>
              <a:ext uri="{FF2B5EF4-FFF2-40B4-BE49-F238E27FC236}">
                <a16:creationId xmlns:a16="http://schemas.microsoft.com/office/drawing/2014/main" id="{07C97CF7-F5E3-AAF9-7744-26453DA1FF36}"/>
              </a:ext>
            </a:extLst>
          </p:cNvPr>
          <p:cNvPicPr>
            <a:picLocks noGrp="1" noChangeAspect="1"/>
          </p:cNvPicPr>
          <p:nvPr>
            <p:ph idx="1"/>
          </p:nvPr>
        </p:nvPicPr>
        <p:blipFill>
          <a:blip r:embed="rId2"/>
          <a:stretch>
            <a:fillRect/>
          </a:stretch>
        </p:blipFill>
        <p:spPr>
          <a:xfrm>
            <a:off x="4289647" y="2370582"/>
            <a:ext cx="7205803" cy="3938361"/>
          </a:xfrm>
          <a:ln>
            <a:solidFill>
              <a:schemeClr val="bg2">
                <a:lumMod val="75000"/>
              </a:schemeClr>
            </a:solidFill>
          </a:ln>
          <a:effectLst>
            <a:outerShdw blurRad="50800" dist="38100" dir="2700000" algn="tl" rotWithShape="0">
              <a:prstClr val="black">
                <a:alpha val="40000"/>
              </a:prstClr>
            </a:outerShdw>
          </a:effectLst>
        </p:spPr>
      </p:pic>
      <p:grpSp>
        <p:nvGrpSpPr>
          <p:cNvPr id="12" name="Group 11">
            <a:extLst>
              <a:ext uri="{FF2B5EF4-FFF2-40B4-BE49-F238E27FC236}">
                <a16:creationId xmlns:a16="http://schemas.microsoft.com/office/drawing/2014/main" id="{4CAC1FBA-9894-1DAB-9B08-0CBE091158ED}"/>
              </a:ext>
              <a:ext uri="{C183D7F6-B498-43B3-948B-1728B52AA6E4}">
                <adec:decorative xmlns:adec="http://schemas.microsoft.com/office/drawing/2017/decorative" val="1"/>
              </a:ext>
            </a:extLst>
          </p:cNvPr>
          <p:cNvGrpSpPr/>
          <p:nvPr/>
        </p:nvGrpSpPr>
        <p:grpSpPr>
          <a:xfrm>
            <a:off x="936697" y="2370582"/>
            <a:ext cx="4469263" cy="3938362"/>
            <a:chOff x="936697" y="2370582"/>
            <a:chExt cx="4469263" cy="3938362"/>
          </a:xfrm>
        </p:grpSpPr>
        <p:grpSp>
          <p:nvGrpSpPr>
            <p:cNvPr id="3" name="Group 2">
              <a:extLst>
                <a:ext uri="{FF2B5EF4-FFF2-40B4-BE49-F238E27FC236}">
                  <a16:creationId xmlns:a16="http://schemas.microsoft.com/office/drawing/2014/main" id="{3B43DE04-41E6-A169-6337-9E643B8ABC3A}"/>
                </a:ext>
              </a:extLst>
            </p:cNvPr>
            <p:cNvGrpSpPr/>
            <p:nvPr/>
          </p:nvGrpSpPr>
          <p:grpSpPr>
            <a:xfrm>
              <a:off x="936697" y="2370582"/>
              <a:ext cx="2629134" cy="3938362"/>
              <a:chOff x="952267" y="2602058"/>
              <a:chExt cx="2629134" cy="3938362"/>
            </a:xfrm>
          </p:grpSpPr>
          <p:pic>
            <p:nvPicPr>
              <p:cNvPr id="6" name="Picture 5">
                <a:extLst>
                  <a:ext uri="{FF2B5EF4-FFF2-40B4-BE49-F238E27FC236}">
                    <a16:creationId xmlns:a16="http://schemas.microsoft.com/office/drawing/2014/main" id="{AAF5DF02-A97F-689E-1526-EDAED385C0DF}"/>
                  </a:ext>
                </a:extLst>
              </p:cNvPr>
              <p:cNvPicPr>
                <a:picLocks noChangeAspect="1"/>
              </p:cNvPicPr>
              <p:nvPr/>
            </p:nvPicPr>
            <p:blipFill>
              <a:blip r:embed="rId3"/>
              <a:stretch>
                <a:fillRect/>
              </a:stretch>
            </p:blipFill>
            <p:spPr>
              <a:xfrm>
                <a:off x="952267" y="2602058"/>
                <a:ext cx="2629134" cy="3938362"/>
              </a:xfrm>
              <a:prstGeom prst="rect">
                <a:avLst/>
              </a:prstGeom>
              <a:ln>
                <a:solidFill>
                  <a:schemeClr val="bg2">
                    <a:lumMod val="75000"/>
                  </a:schemeClr>
                </a:solidFill>
              </a:ln>
              <a:effectLst>
                <a:outerShdw blurRad="50800" dist="38100" dir="2700000" algn="tl" rotWithShape="0">
                  <a:prstClr val="black">
                    <a:alpha val="40000"/>
                  </a:prstClr>
                </a:outerShdw>
              </a:effectLst>
            </p:spPr>
          </p:pic>
          <p:sp>
            <p:nvSpPr>
              <p:cNvPr id="8" name="Rectangle: Rounded Corners 7">
                <a:extLst>
                  <a:ext uri="{FF2B5EF4-FFF2-40B4-BE49-F238E27FC236}">
                    <a16:creationId xmlns:a16="http://schemas.microsoft.com/office/drawing/2014/main" id="{1DC8EBB7-28B2-8B5B-9FF3-8CA9F2EE3948}"/>
                  </a:ext>
                </a:extLst>
              </p:cNvPr>
              <p:cNvSpPr/>
              <p:nvPr/>
            </p:nvSpPr>
            <p:spPr>
              <a:xfrm>
                <a:off x="1055852" y="3358896"/>
                <a:ext cx="2149402" cy="381000"/>
              </a:xfrm>
              <a:prstGeom prst="roundRect">
                <a:avLst/>
              </a:prstGeom>
              <a:noFill/>
              <a:ln w="412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Rectangle: Rounded Corners 6">
              <a:extLst>
                <a:ext uri="{FF2B5EF4-FFF2-40B4-BE49-F238E27FC236}">
                  <a16:creationId xmlns:a16="http://schemas.microsoft.com/office/drawing/2014/main" id="{9AD98711-804D-1384-D921-267073FD3DAC}"/>
                </a:ext>
              </a:extLst>
            </p:cNvPr>
            <p:cNvSpPr/>
            <p:nvPr/>
          </p:nvSpPr>
          <p:spPr>
            <a:xfrm>
              <a:off x="4483937" y="2529232"/>
              <a:ext cx="922023" cy="287020"/>
            </a:xfrm>
            <a:prstGeom prst="roundRect">
              <a:avLst/>
            </a:prstGeom>
            <a:noFill/>
            <a:ln w="412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Connector: Elbow 9">
              <a:extLst>
                <a:ext uri="{FF2B5EF4-FFF2-40B4-BE49-F238E27FC236}">
                  <a16:creationId xmlns:a16="http://schemas.microsoft.com/office/drawing/2014/main" id="{CAA3B197-59D0-7D27-22EF-584C27B6CDC3}"/>
                </a:ext>
              </a:extLst>
            </p:cNvPr>
            <p:cNvCxnSpPr/>
            <p:nvPr/>
          </p:nvCxnSpPr>
          <p:spPr>
            <a:xfrm flipV="1">
              <a:off x="3189684" y="2672742"/>
              <a:ext cx="1294253" cy="645178"/>
            </a:xfrm>
            <a:prstGeom prst="bentConnector3">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
        <p:nvSpPr>
          <p:cNvPr id="4" name="Slide Number Placeholder 3">
            <a:extLst>
              <a:ext uri="{FF2B5EF4-FFF2-40B4-BE49-F238E27FC236}">
                <a16:creationId xmlns:a16="http://schemas.microsoft.com/office/drawing/2014/main" id="{2F7F8C0E-8FBE-5542-AF7A-B2A71527B263}"/>
              </a:ext>
            </a:extLst>
          </p:cNvPr>
          <p:cNvSpPr>
            <a:spLocks noGrp="1"/>
          </p:cNvSpPr>
          <p:nvPr>
            <p:ph type="sldNum" sz="quarter" idx="12"/>
          </p:nvPr>
        </p:nvSpPr>
        <p:spPr/>
        <p:txBody>
          <a:bodyPr/>
          <a:lstStyle/>
          <a:p>
            <a:fld id="{D74DC2E0-E28C-44A5-89B3-2B91385C7BB1}" type="slidenum">
              <a:rPr lang="en-US" smtClean="0"/>
              <a:t>39</a:t>
            </a:fld>
            <a:endParaRPr lang="en-US" dirty="0"/>
          </a:p>
        </p:txBody>
      </p:sp>
    </p:spTree>
    <p:extLst>
      <p:ext uri="{BB962C8B-B14F-4D97-AF65-F5344CB8AC3E}">
        <p14:creationId xmlns:p14="http://schemas.microsoft.com/office/powerpoint/2010/main" val="3741341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487F0-8F6F-8484-B0EB-3B3A22D38E21}"/>
              </a:ext>
            </a:extLst>
          </p:cNvPr>
          <p:cNvSpPr>
            <a:spLocks noGrp="1"/>
          </p:cNvSpPr>
          <p:nvPr>
            <p:ph type="title"/>
          </p:nvPr>
        </p:nvSpPr>
        <p:spPr/>
        <p:txBody>
          <a:bodyPr/>
          <a:lstStyle/>
          <a:p>
            <a:r>
              <a:rPr lang="en-US" dirty="0"/>
              <a:t>Housekeeping</a:t>
            </a:r>
          </a:p>
        </p:txBody>
      </p:sp>
      <p:sp>
        <p:nvSpPr>
          <p:cNvPr id="3" name="Content Placeholder 2">
            <a:extLst>
              <a:ext uri="{FF2B5EF4-FFF2-40B4-BE49-F238E27FC236}">
                <a16:creationId xmlns:a16="http://schemas.microsoft.com/office/drawing/2014/main" id="{8347CF11-8CEC-B91C-8ED0-31B488E4B570}"/>
              </a:ext>
            </a:extLst>
          </p:cNvPr>
          <p:cNvSpPr>
            <a:spLocks noGrp="1"/>
          </p:cNvSpPr>
          <p:nvPr>
            <p:ph idx="1"/>
          </p:nvPr>
        </p:nvSpPr>
        <p:spPr>
          <a:xfrm>
            <a:off x="838200" y="1445741"/>
            <a:ext cx="10515600" cy="4731222"/>
          </a:xfrm>
        </p:spPr>
        <p:txBody>
          <a:bodyPr>
            <a:normAutofit/>
          </a:bodyPr>
          <a:lstStyle/>
          <a:p>
            <a:pPr marL="342900" marR="0" lvl="0" indent="-342900">
              <a:spcBef>
                <a:spcPts val="0"/>
              </a:spcBef>
              <a:spcAft>
                <a:spcPts val="0"/>
              </a:spcAft>
              <a:buSzPts val="1000"/>
              <a:buFont typeface="Symbol" panose="05050102010706020507" pitchFamily="18" charset="2"/>
              <a:buChar char=""/>
              <a:tabLst>
                <a:tab pos="457200" algn="l"/>
              </a:tabLst>
            </a:pPr>
            <a:r>
              <a:rPr lang="en-US" dirty="0">
                <a:effectLst/>
                <a:ea typeface="Times New Roman" panose="02020603050405020304" pitchFamily="18" charset="0"/>
                <a:cs typeface="Aptos" panose="020B0004020202020204" pitchFamily="34" charset="0"/>
              </a:rPr>
              <a:t>This training session is being recorded. </a:t>
            </a:r>
          </a:p>
          <a:p>
            <a:pPr marL="342900" marR="0" lvl="0" indent="-342900">
              <a:spcBef>
                <a:spcPts val="0"/>
              </a:spcBef>
              <a:spcAft>
                <a:spcPts val="0"/>
              </a:spcAft>
              <a:buSzPts val="1000"/>
              <a:buFont typeface="Symbol" panose="05050102010706020507" pitchFamily="18" charset="2"/>
              <a:buChar char=""/>
              <a:tabLst>
                <a:tab pos="457200" algn="l"/>
              </a:tabLst>
            </a:pPr>
            <a:r>
              <a:rPr lang="en-US" dirty="0">
                <a:effectLst/>
                <a:ea typeface="Times New Roman" panose="02020603050405020304" pitchFamily="18" charset="0"/>
                <a:cs typeface="Aptos" panose="020B0004020202020204" pitchFamily="34" charset="0"/>
              </a:rPr>
              <a:t>In the event of an audio interruption, please turn on captioning. (More &gt; Language and Speech &gt; Turn on Live Captioning)</a:t>
            </a:r>
          </a:p>
          <a:p>
            <a:pPr marL="342900" marR="0" lvl="0" indent="-342900">
              <a:spcBef>
                <a:spcPts val="0"/>
              </a:spcBef>
              <a:spcAft>
                <a:spcPts val="0"/>
              </a:spcAft>
              <a:buSzPts val="1000"/>
              <a:buFont typeface="Symbol" panose="05050102010706020507" pitchFamily="18" charset="2"/>
              <a:buChar char=""/>
              <a:tabLst>
                <a:tab pos="457200" algn="l"/>
              </a:tabLst>
            </a:pPr>
            <a:r>
              <a:rPr lang="en-US" dirty="0">
                <a:effectLst/>
                <a:ea typeface="Times New Roman" panose="02020603050405020304" pitchFamily="18" charset="0"/>
                <a:cs typeface="Aptos" panose="020B0004020202020204" pitchFamily="34" charset="0"/>
              </a:rPr>
              <a:t>Presenters will address questions at the end of their presentation. You may submit questions in the Chat at any time during the presentation. </a:t>
            </a:r>
          </a:p>
          <a:p>
            <a:pPr marL="342900" marR="0" lvl="0" indent="-342900">
              <a:spcBef>
                <a:spcPts val="0"/>
              </a:spcBef>
              <a:spcAft>
                <a:spcPts val="0"/>
              </a:spcAft>
              <a:buSzPts val="1000"/>
              <a:buFont typeface="Symbol" panose="05050102010706020507" pitchFamily="18" charset="2"/>
              <a:buChar char=""/>
              <a:tabLst>
                <a:tab pos="457200" algn="l"/>
              </a:tabLst>
            </a:pPr>
            <a:r>
              <a:rPr lang="en-US" dirty="0">
                <a:ea typeface="Times New Roman" panose="02020603050405020304" pitchFamily="18" charset="0"/>
                <a:cs typeface="Aptos" panose="020B0004020202020204" pitchFamily="34" charset="0"/>
              </a:rPr>
              <a:t>Please keep your microphone muted unless you are recognized to ask a question.</a:t>
            </a:r>
          </a:p>
          <a:p>
            <a:pPr marL="342900" marR="0" lvl="0" indent="-342900">
              <a:spcBef>
                <a:spcPts val="0"/>
              </a:spcBef>
              <a:spcAft>
                <a:spcPts val="0"/>
              </a:spcAft>
              <a:buSzPts val="1000"/>
              <a:buFont typeface="Symbol" panose="05050102010706020507" pitchFamily="18" charset="2"/>
              <a:buChar char=""/>
              <a:tabLst>
                <a:tab pos="457200" algn="l"/>
              </a:tabLst>
            </a:pPr>
            <a:r>
              <a:rPr lang="en-US" dirty="0">
                <a:effectLst/>
                <a:ea typeface="Times New Roman" panose="02020603050405020304" pitchFamily="18" charset="0"/>
                <a:cs typeface="Aptos" panose="020B0004020202020204" pitchFamily="34" charset="0"/>
              </a:rPr>
              <a:t>If possible, use a headset with microphone when speaking to reduce echoes and feedback.</a:t>
            </a:r>
          </a:p>
          <a:p>
            <a:pPr marL="342900" indent="-342900">
              <a:spcBef>
                <a:spcPts val="0"/>
              </a:spcBef>
              <a:buSzPts val="1000"/>
              <a:buFont typeface="Symbol" panose="05050102010706020507" pitchFamily="18" charset="2"/>
              <a:buChar char=""/>
              <a:tabLst>
                <a:tab pos="457200" algn="l"/>
              </a:tabLst>
            </a:pPr>
            <a:r>
              <a:rPr lang="en-US" dirty="0">
                <a:effectLst/>
                <a:ea typeface="Times New Roman" panose="02020603050405020304" pitchFamily="18" charset="0"/>
                <a:cs typeface="Aptos" panose="020B0004020202020204" pitchFamily="34" charset="0"/>
              </a:rPr>
              <a:t>The AgLearn survey is NOT available until after the class has completed. </a:t>
            </a:r>
          </a:p>
          <a:p>
            <a:pPr marL="342900" indent="-342900">
              <a:spcBef>
                <a:spcPts val="0"/>
              </a:spcBef>
              <a:buSzPts val="1000"/>
              <a:buFont typeface="Symbol" panose="05050102010706020507" pitchFamily="18" charset="2"/>
              <a:buChar char=""/>
              <a:tabLst>
                <a:tab pos="457200" algn="l"/>
              </a:tabLst>
            </a:pPr>
            <a:endParaRPr lang="en-US" dirty="0">
              <a:effectLst/>
              <a:ea typeface="Times New Roman" panose="02020603050405020304" pitchFamily="18"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endParaRPr lang="en-US" dirty="0">
              <a:effectLst/>
              <a:ea typeface="Times New Roman" panose="02020603050405020304" pitchFamily="18" charset="0"/>
              <a:cs typeface="Aptos" panose="020B0004020202020204" pitchFamily="34" charset="0"/>
            </a:endParaRPr>
          </a:p>
        </p:txBody>
      </p:sp>
      <p:sp>
        <p:nvSpPr>
          <p:cNvPr id="4" name="Slide Number Placeholder 3">
            <a:extLst>
              <a:ext uri="{FF2B5EF4-FFF2-40B4-BE49-F238E27FC236}">
                <a16:creationId xmlns:a16="http://schemas.microsoft.com/office/drawing/2014/main" id="{3800024C-DC92-41B1-A93E-CBB53A81F3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74DC2E0-E28C-44A5-89B3-2B91385C7BB1}" type="slidenum">
              <a:rPr lang="en-US" smtClean="0"/>
              <a:pPr/>
              <a:t>4</a:t>
            </a:fld>
            <a:endParaRPr lang="en-US" dirty="0"/>
          </a:p>
        </p:txBody>
      </p:sp>
    </p:spTree>
    <p:extLst>
      <p:ext uri="{BB962C8B-B14F-4D97-AF65-F5344CB8AC3E}">
        <p14:creationId xmlns:p14="http://schemas.microsoft.com/office/powerpoint/2010/main" val="10257309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70E83-14D0-5548-1B5D-9DF23E6427E7}"/>
              </a:ext>
            </a:extLst>
          </p:cNvPr>
          <p:cNvSpPr>
            <a:spLocks noGrp="1"/>
          </p:cNvSpPr>
          <p:nvPr>
            <p:ph type="title"/>
          </p:nvPr>
        </p:nvSpPr>
        <p:spPr/>
        <p:txBody>
          <a:bodyPr/>
          <a:lstStyle/>
          <a:p>
            <a:r>
              <a:rPr lang="en-US" dirty="0"/>
              <a:t>My Inbox Space</a:t>
            </a:r>
          </a:p>
        </p:txBody>
      </p:sp>
      <p:sp>
        <p:nvSpPr>
          <p:cNvPr id="3" name="Content Placeholder 2">
            <a:extLst>
              <a:ext uri="{FF2B5EF4-FFF2-40B4-BE49-F238E27FC236}">
                <a16:creationId xmlns:a16="http://schemas.microsoft.com/office/drawing/2014/main" id="{5BAA8C5B-F69F-4F24-876A-0D389B05DC12}"/>
              </a:ext>
            </a:extLst>
          </p:cNvPr>
          <p:cNvSpPr>
            <a:spLocks noGrp="1"/>
          </p:cNvSpPr>
          <p:nvPr>
            <p:ph idx="1"/>
          </p:nvPr>
        </p:nvSpPr>
        <p:spPr>
          <a:xfrm>
            <a:off x="411480" y="1430972"/>
            <a:ext cx="3867912" cy="4405948"/>
          </a:xfrm>
        </p:spPr>
        <p:txBody>
          <a:bodyPr>
            <a:normAutofit/>
          </a:bodyPr>
          <a:lstStyle/>
          <a:p>
            <a:r>
              <a:rPr lang="en-US" sz="3200" dirty="0"/>
              <a:t>The </a:t>
            </a:r>
            <a:r>
              <a:rPr lang="en-US" sz="3200" b="1" dirty="0"/>
              <a:t>My Inbox </a:t>
            </a:r>
            <a:r>
              <a:rPr lang="en-US" sz="3200" dirty="0"/>
              <a:t>space</a:t>
            </a:r>
            <a:r>
              <a:rPr lang="en-US" sz="3200" b="1" dirty="0">
                <a:solidFill>
                  <a:srgbClr val="FF0000"/>
                </a:solidFill>
              </a:rPr>
              <a:t> </a:t>
            </a:r>
            <a:r>
              <a:rPr lang="en-US" sz="3200" dirty="0"/>
              <a:t>contains three tiles:</a:t>
            </a:r>
          </a:p>
          <a:p>
            <a:pPr lvl="1"/>
            <a:r>
              <a:rPr lang="en-US" sz="3200" dirty="0"/>
              <a:t>My Inbox (All Items)</a:t>
            </a:r>
          </a:p>
          <a:p>
            <a:pPr lvl="1"/>
            <a:r>
              <a:rPr lang="en-US" sz="3200" dirty="0"/>
              <a:t>My Inbox (Expert Mode)</a:t>
            </a:r>
          </a:p>
          <a:p>
            <a:pPr lvl="1"/>
            <a:r>
              <a:rPr lang="en-US" sz="3200" dirty="0"/>
              <a:t>My Outbox (Outbox items)</a:t>
            </a:r>
          </a:p>
        </p:txBody>
      </p:sp>
      <p:sp>
        <p:nvSpPr>
          <p:cNvPr id="4" name="Slide Number Placeholder 3">
            <a:extLst>
              <a:ext uri="{FF2B5EF4-FFF2-40B4-BE49-F238E27FC236}">
                <a16:creationId xmlns:a16="http://schemas.microsoft.com/office/drawing/2014/main" id="{F0EA6C3C-FEB6-87CB-8A11-A162477AB610}"/>
              </a:ext>
            </a:extLst>
          </p:cNvPr>
          <p:cNvSpPr>
            <a:spLocks noGrp="1"/>
          </p:cNvSpPr>
          <p:nvPr>
            <p:ph type="sldNum" sz="quarter" idx="12"/>
          </p:nvPr>
        </p:nvSpPr>
        <p:spPr/>
        <p:txBody>
          <a:bodyPr/>
          <a:lstStyle/>
          <a:p>
            <a:fld id="{D74DC2E0-E28C-44A5-89B3-2B91385C7BB1}" type="slidenum">
              <a:rPr lang="en-US" smtClean="0"/>
              <a:t>40</a:t>
            </a:fld>
            <a:endParaRPr lang="en-US" dirty="0"/>
          </a:p>
        </p:txBody>
      </p:sp>
      <p:grpSp>
        <p:nvGrpSpPr>
          <p:cNvPr id="8" name="Group 7" descr="Fiori launchpad: My Inbox">
            <a:extLst>
              <a:ext uri="{FF2B5EF4-FFF2-40B4-BE49-F238E27FC236}">
                <a16:creationId xmlns:a16="http://schemas.microsoft.com/office/drawing/2014/main" id="{C56AC3C4-ADFF-3D6E-782A-B1C5E7E337AB}"/>
              </a:ext>
            </a:extLst>
          </p:cNvPr>
          <p:cNvGrpSpPr/>
          <p:nvPr/>
        </p:nvGrpSpPr>
        <p:grpSpPr>
          <a:xfrm>
            <a:off x="4340529" y="1430972"/>
            <a:ext cx="7144162" cy="4154624"/>
            <a:chOff x="4419600" y="1682296"/>
            <a:chExt cx="7144162" cy="4154624"/>
          </a:xfrm>
          <a:solidFill>
            <a:schemeClr val="bg2">
              <a:lumMod val="75000"/>
            </a:schemeClr>
          </a:solidFill>
          <a:effectLst>
            <a:outerShdw blurRad="50800" dist="38100" dir="2700000" algn="tl" rotWithShape="0">
              <a:prstClr val="black">
                <a:alpha val="40000"/>
              </a:prstClr>
            </a:outerShdw>
          </a:effectLst>
        </p:grpSpPr>
        <p:pic>
          <p:nvPicPr>
            <p:cNvPr id="6" name="Picture 5">
              <a:extLst>
                <a:ext uri="{FF2B5EF4-FFF2-40B4-BE49-F238E27FC236}">
                  <a16:creationId xmlns:a16="http://schemas.microsoft.com/office/drawing/2014/main" id="{C1A8C61D-A520-9469-9C82-EC26F3DF7379}"/>
                </a:ext>
              </a:extLst>
            </p:cNvPr>
            <p:cNvPicPr>
              <a:picLocks noChangeAspect="1"/>
            </p:cNvPicPr>
            <p:nvPr/>
          </p:nvPicPr>
          <p:blipFill>
            <a:blip r:embed="rId2"/>
            <a:stretch>
              <a:fillRect/>
            </a:stretch>
          </p:blipFill>
          <p:spPr>
            <a:xfrm>
              <a:off x="4419600" y="1682296"/>
              <a:ext cx="7144162" cy="4154624"/>
            </a:xfrm>
            <a:prstGeom prst="rect">
              <a:avLst/>
            </a:prstGeom>
            <a:grpFill/>
            <a:ln>
              <a:solidFill>
                <a:schemeClr val="tx1"/>
              </a:solidFill>
            </a:ln>
          </p:spPr>
        </p:pic>
        <p:sp>
          <p:nvSpPr>
            <p:cNvPr id="7" name="Rectangle 6">
              <a:extLst>
                <a:ext uri="{FF2B5EF4-FFF2-40B4-BE49-F238E27FC236}">
                  <a16:creationId xmlns:a16="http://schemas.microsoft.com/office/drawing/2014/main" id="{A73BFF00-51E1-0371-DACB-5F48FFFA2DF5}"/>
                </a:ext>
              </a:extLst>
            </p:cNvPr>
            <p:cNvSpPr/>
            <p:nvPr/>
          </p:nvSpPr>
          <p:spPr>
            <a:xfrm>
              <a:off x="8803121" y="2225919"/>
              <a:ext cx="1142562" cy="534228"/>
            </a:xfrm>
            <a:prstGeom prst="rect">
              <a:avLst/>
            </a:prstGeom>
            <a:noFill/>
            <a:ln w="412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3043764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87F40AFE-6DD1-20B7-0CCF-F3C966AC0CC8}"/>
              </a:ext>
            </a:extLst>
          </p:cNvPr>
          <p:cNvSpPr txBox="1">
            <a:spLocks/>
          </p:cNvSpPr>
          <p:nvPr/>
        </p:nvSpPr>
        <p:spPr>
          <a:xfrm>
            <a:off x="1142999" y="1002535"/>
            <a:ext cx="10390633" cy="1424083"/>
          </a:xfrm>
          <a:prstGeom prst="rect">
            <a:avLst/>
          </a:prstGeom>
          <a:ln>
            <a:no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B0F0"/>
                </a:solidFill>
              </a:rPr>
              <a:t>My Inbox </a:t>
            </a:r>
            <a:r>
              <a:rPr lang="en-US" dirty="0"/>
              <a:t>is used to manage workflow tasks</a:t>
            </a:r>
          </a:p>
          <a:p>
            <a:r>
              <a:rPr lang="en-US" dirty="0">
                <a:solidFill>
                  <a:srgbClr val="00B050"/>
                </a:solidFill>
              </a:rPr>
              <a:t>My Inbox Expert Mode </a:t>
            </a:r>
            <a:r>
              <a:rPr lang="en-US" dirty="0"/>
              <a:t>can be filtered by Title, Status, Priority, etc.</a:t>
            </a:r>
          </a:p>
          <a:p>
            <a:r>
              <a:rPr lang="en-US" dirty="0">
                <a:solidFill>
                  <a:srgbClr val="7030A0"/>
                </a:solidFill>
              </a:rPr>
              <a:t>My Outbox </a:t>
            </a:r>
            <a:r>
              <a:rPr lang="en-US" dirty="0"/>
              <a:t>is used to view your completed and suspended tasks</a:t>
            </a:r>
          </a:p>
          <a:p>
            <a:pPr marL="0" indent="0">
              <a:buNone/>
            </a:pPr>
            <a:endParaRPr lang="en-US" dirty="0">
              <a:highlight>
                <a:srgbClr val="FFFF00"/>
              </a:highlight>
            </a:endParaRP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2" name="Title 1">
            <a:extLst>
              <a:ext uri="{FF2B5EF4-FFF2-40B4-BE49-F238E27FC236}">
                <a16:creationId xmlns:a16="http://schemas.microsoft.com/office/drawing/2014/main" id="{C73E2B0D-1F95-BBFC-1407-0CB9EE6B8DF0}"/>
              </a:ext>
            </a:extLst>
          </p:cNvPr>
          <p:cNvSpPr>
            <a:spLocks noGrp="1"/>
          </p:cNvSpPr>
          <p:nvPr>
            <p:ph type="title"/>
          </p:nvPr>
        </p:nvSpPr>
        <p:spPr/>
        <p:txBody>
          <a:bodyPr>
            <a:normAutofit/>
          </a:bodyPr>
          <a:lstStyle/>
          <a:p>
            <a:r>
              <a:rPr lang="en-US" dirty="0"/>
              <a:t>My Inbox Tiles</a:t>
            </a:r>
          </a:p>
        </p:txBody>
      </p:sp>
      <p:pic>
        <p:nvPicPr>
          <p:cNvPr id="6" name="Content Placeholder 5">
            <a:extLst>
              <a:ext uri="{FF2B5EF4-FFF2-40B4-BE49-F238E27FC236}">
                <a16:creationId xmlns:a16="http://schemas.microsoft.com/office/drawing/2014/main" id="{5D55709D-21A4-4922-03E4-4B3D2D76A979}"/>
              </a:ext>
              <a:ext uri="{C183D7F6-B498-43B3-948B-1728B52AA6E4}">
                <adec:decorative xmlns:adec="http://schemas.microsoft.com/office/drawing/2017/decorative" val="1"/>
              </a:ext>
            </a:extLst>
          </p:cNvPr>
          <p:cNvPicPr>
            <a:picLocks noGrp="1" noChangeAspect="1"/>
          </p:cNvPicPr>
          <p:nvPr>
            <p:ph idx="1"/>
          </p:nvPr>
        </p:nvPicPr>
        <p:blipFill rotWithShape="1">
          <a:blip r:embed="rId2"/>
          <a:srcRect b="8516"/>
          <a:stretch/>
        </p:blipFill>
        <p:spPr>
          <a:xfrm>
            <a:off x="1572058" y="2472524"/>
            <a:ext cx="8994333" cy="39807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3">
            <a:extLst>
              <a:ext uri="{FF2B5EF4-FFF2-40B4-BE49-F238E27FC236}">
                <a16:creationId xmlns:a16="http://schemas.microsoft.com/office/drawing/2014/main" id="{7EAEB112-B8A8-664D-8C37-35AB37712109}"/>
              </a:ext>
            </a:extLst>
          </p:cNvPr>
          <p:cNvSpPr>
            <a:spLocks noGrp="1"/>
          </p:cNvSpPr>
          <p:nvPr>
            <p:ph type="sldNum" sz="quarter" idx="12"/>
          </p:nvPr>
        </p:nvSpPr>
        <p:spPr/>
        <p:txBody>
          <a:bodyPr/>
          <a:lstStyle/>
          <a:p>
            <a:fld id="{D74DC2E0-E28C-44A5-89B3-2B91385C7BB1}" type="slidenum">
              <a:rPr lang="en-US" smtClean="0"/>
              <a:t>41</a:t>
            </a:fld>
            <a:endParaRPr lang="en-US" dirty="0"/>
          </a:p>
        </p:txBody>
      </p:sp>
      <p:pic>
        <p:nvPicPr>
          <p:cNvPr id="12" name="Picture 11">
            <a:extLst>
              <a:ext uri="{FF2B5EF4-FFF2-40B4-BE49-F238E27FC236}">
                <a16:creationId xmlns:a16="http://schemas.microsoft.com/office/drawing/2014/main" id="{826D7BE6-F745-74F9-E493-748CA508BF1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953761" y="2831750"/>
            <a:ext cx="2743200" cy="1239715"/>
          </a:xfrm>
          <a:prstGeom prst="rect">
            <a:avLst/>
          </a:prstGeom>
        </p:spPr>
      </p:pic>
      <p:sp>
        <p:nvSpPr>
          <p:cNvPr id="13" name="Rectangle 12">
            <a:extLst>
              <a:ext uri="{FF2B5EF4-FFF2-40B4-BE49-F238E27FC236}">
                <a16:creationId xmlns:a16="http://schemas.microsoft.com/office/drawing/2014/main" id="{050D75F0-F50C-0DA2-5F99-1ABB1C3FD0D5}"/>
              </a:ext>
              <a:ext uri="{C183D7F6-B498-43B3-948B-1728B52AA6E4}">
                <adec:decorative xmlns:adec="http://schemas.microsoft.com/office/drawing/2017/decorative" val="1"/>
              </a:ext>
            </a:extLst>
          </p:cNvPr>
          <p:cNvSpPr/>
          <p:nvPr/>
        </p:nvSpPr>
        <p:spPr>
          <a:xfrm>
            <a:off x="9005027" y="4735490"/>
            <a:ext cx="1422400" cy="448733"/>
          </a:xfrm>
          <a:prstGeom prst="rect">
            <a:avLst/>
          </a:prstGeom>
          <a:noFill/>
          <a:ln w="412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C3C51899-83DA-1CE5-C5CC-B6583D9EBC29}"/>
              </a:ext>
              <a:ext uri="{C183D7F6-B498-43B3-948B-1728B52AA6E4}">
                <adec:decorative xmlns:adec="http://schemas.microsoft.com/office/drawing/2017/decorative" val="1"/>
              </a:ext>
            </a:extLst>
          </p:cNvPr>
          <p:cNvPicPr>
            <a:picLocks noChangeAspect="1"/>
          </p:cNvPicPr>
          <p:nvPr/>
        </p:nvPicPr>
        <p:blipFill rotWithShape="1">
          <a:blip r:embed="rId4"/>
          <a:srcRect t="1018"/>
          <a:stretch/>
        </p:blipFill>
        <p:spPr>
          <a:xfrm>
            <a:off x="1625609" y="4191009"/>
            <a:ext cx="7315200" cy="2178735"/>
          </a:xfrm>
          <a:prstGeom prst="rect">
            <a:avLst/>
          </a:prstGeom>
        </p:spPr>
      </p:pic>
      <p:sp>
        <p:nvSpPr>
          <p:cNvPr id="8" name="Rectangle 7">
            <a:extLst>
              <a:ext uri="{FF2B5EF4-FFF2-40B4-BE49-F238E27FC236}">
                <a16:creationId xmlns:a16="http://schemas.microsoft.com/office/drawing/2014/main" id="{C98E0D83-CC75-89B8-7BAB-A52A8F73DDC0}"/>
              </a:ext>
              <a:ext uri="{C183D7F6-B498-43B3-948B-1728B52AA6E4}">
                <adec:decorative xmlns:adec="http://schemas.microsoft.com/office/drawing/2017/decorative" val="1"/>
              </a:ext>
            </a:extLst>
          </p:cNvPr>
          <p:cNvSpPr/>
          <p:nvPr/>
        </p:nvSpPr>
        <p:spPr>
          <a:xfrm>
            <a:off x="1538200" y="2472524"/>
            <a:ext cx="2277533" cy="1239715"/>
          </a:xfrm>
          <a:prstGeom prst="rect">
            <a:avLst/>
          </a:prstGeom>
          <a:noFill/>
          <a:ln w="412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18D2D17-FDD8-9657-1C6F-C11CF3E414EC}"/>
              </a:ext>
              <a:ext uri="{C183D7F6-B498-43B3-948B-1728B52AA6E4}">
                <adec:decorative xmlns:adec="http://schemas.microsoft.com/office/drawing/2017/decorative" val="1"/>
              </a:ext>
            </a:extLst>
          </p:cNvPr>
          <p:cNvSpPr/>
          <p:nvPr/>
        </p:nvSpPr>
        <p:spPr>
          <a:xfrm>
            <a:off x="3886192" y="2822549"/>
            <a:ext cx="2810769" cy="1239715"/>
          </a:xfrm>
          <a:prstGeom prst="rect">
            <a:avLst/>
          </a:prstGeom>
          <a:noFill/>
          <a:ln w="412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86ECF1A-7275-CA8B-EB81-0E812CAE3DC2}"/>
              </a:ext>
              <a:ext uri="{C183D7F6-B498-43B3-948B-1728B52AA6E4}">
                <adec:decorative xmlns:adec="http://schemas.microsoft.com/office/drawing/2017/decorative" val="1"/>
              </a:ext>
            </a:extLst>
          </p:cNvPr>
          <p:cNvSpPr/>
          <p:nvPr/>
        </p:nvSpPr>
        <p:spPr>
          <a:xfrm>
            <a:off x="1477998" y="4165352"/>
            <a:ext cx="7479737" cy="2287951"/>
          </a:xfrm>
          <a:prstGeom prst="rect">
            <a:avLst/>
          </a:prstGeom>
          <a:noFill/>
          <a:ln w="412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623760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a:extLst>
              <a:ext uri="{FF2B5EF4-FFF2-40B4-BE49-F238E27FC236}">
                <a16:creationId xmlns:a16="http://schemas.microsoft.com/office/drawing/2014/main" id="{1F104F99-BEFD-A625-7ACD-E969EFBCE46D}"/>
              </a:ext>
            </a:extLst>
          </p:cNvPr>
          <p:cNvSpPr txBox="1">
            <a:spLocks/>
          </p:cNvSpPr>
          <p:nvPr/>
        </p:nvSpPr>
        <p:spPr>
          <a:xfrm>
            <a:off x="1142999" y="1002535"/>
            <a:ext cx="10964537" cy="75083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Manage My Substitutes </a:t>
            </a:r>
            <a:r>
              <a:rPr lang="en-US" dirty="0"/>
              <a:t>allows for </a:t>
            </a:r>
            <a:r>
              <a:rPr lang="en-US" dirty="0">
                <a:solidFill>
                  <a:srgbClr val="00C057"/>
                </a:solidFill>
              </a:rPr>
              <a:t>planned</a:t>
            </a:r>
            <a:r>
              <a:rPr lang="en-US" dirty="0"/>
              <a:t> and </a:t>
            </a:r>
            <a:r>
              <a:rPr lang="en-US" dirty="0">
                <a:solidFill>
                  <a:srgbClr val="7030A0"/>
                </a:solidFill>
              </a:rPr>
              <a:t>unplanned</a:t>
            </a:r>
            <a:r>
              <a:rPr lang="en-US" dirty="0"/>
              <a:t> delegates in your absence</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2" name="Title 1">
            <a:extLst>
              <a:ext uri="{FF2B5EF4-FFF2-40B4-BE49-F238E27FC236}">
                <a16:creationId xmlns:a16="http://schemas.microsoft.com/office/drawing/2014/main" id="{88EF3632-4F51-E4A9-40B9-789118D632A7}"/>
              </a:ext>
            </a:extLst>
          </p:cNvPr>
          <p:cNvSpPr>
            <a:spLocks noGrp="1"/>
          </p:cNvSpPr>
          <p:nvPr>
            <p:ph type="title"/>
          </p:nvPr>
        </p:nvSpPr>
        <p:spPr/>
        <p:txBody>
          <a:bodyPr/>
          <a:lstStyle/>
          <a:p>
            <a:r>
              <a:rPr lang="en-US" dirty="0"/>
              <a:t>My Inbox: Manage My Substitutes</a:t>
            </a:r>
          </a:p>
        </p:txBody>
      </p:sp>
      <p:pic>
        <p:nvPicPr>
          <p:cNvPr id="6" name="Content Placeholder 5" descr="Manage my substitutes option of My Inbox">
            <a:extLst>
              <a:ext uri="{FF2B5EF4-FFF2-40B4-BE49-F238E27FC236}">
                <a16:creationId xmlns:a16="http://schemas.microsoft.com/office/drawing/2014/main" id="{8DBFD05A-22F5-4EE4-A423-2C3F1A884246}"/>
              </a:ext>
            </a:extLst>
          </p:cNvPr>
          <p:cNvPicPr>
            <a:picLocks noGrp="1" noChangeAspect="1"/>
          </p:cNvPicPr>
          <p:nvPr>
            <p:ph idx="1"/>
          </p:nvPr>
        </p:nvPicPr>
        <p:blipFill>
          <a:blip r:embed="rId2"/>
          <a:stretch>
            <a:fillRect/>
          </a:stretch>
        </p:blipFill>
        <p:spPr>
          <a:xfrm>
            <a:off x="629922" y="1786204"/>
            <a:ext cx="8595360" cy="2505243"/>
          </a:xfrm>
          <a:prstGeom prst="rect">
            <a:avLst/>
          </a:prstGeom>
          <a:solidFill>
            <a:schemeClr val="bg2">
              <a:lumMod val="75000"/>
            </a:schemeClr>
          </a:solidFill>
          <a:ln w="3175" cap="sq">
            <a:solidFill>
              <a:schemeClr val="bg2">
                <a:lumMod val="75000"/>
              </a:schemeClr>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4" name="Slide Number Placeholder 3">
            <a:extLst>
              <a:ext uri="{FF2B5EF4-FFF2-40B4-BE49-F238E27FC236}">
                <a16:creationId xmlns:a16="http://schemas.microsoft.com/office/drawing/2014/main" id="{6134A170-BEF9-3A68-3714-19BC0BA39913}"/>
              </a:ext>
            </a:extLst>
          </p:cNvPr>
          <p:cNvSpPr>
            <a:spLocks noGrp="1"/>
          </p:cNvSpPr>
          <p:nvPr>
            <p:ph type="sldNum" sz="quarter" idx="12"/>
          </p:nvPr>
        </p:nvSpPr>
        <p:spPr/>
        <p:txBody>
          <a:bodyPr/>
          <a:lstStyle/>
          <a:p>
            <a:fld id="{D74DC2E0-E28C-44A5-89B3-2B91385C7BB1}" type="slidenum">
              <a:rPr lang="en-US" smtClean="0"/>
              <a:t>42</a:t>
            </a:fld>
            <a:endParaRPr lang="en-US" dirty="0"/>
          </a:p>
        </p:txBody>
      </p:sp>
      <p:grpSp>
        <p:nvGrpSpPr>
          <p:cNvPr id="11" name="Group 10">
            <a:extLst>
              <a:ext uri="{FF2B5EF4-FFF2-40B4-BE49-F238E27FC236}">
                <a16:creationId xmlns:a16="http://schemas.microsoft.com/office/drawing/2014/main" id="{C845ED7C-596C-B6EE-4E42-D1EAC466D04B}"/>
              </a:ext>
              <a:ext uri="{C183D7F6-B498-43B3-948B-1728B52AA6E4}">
                <adec:decorative xmlns:adec="http://schemas.microsoft.com/office/drawing/2017/decorative" val="1"/>
              </a:ext>
            </a:extLst>
          </p:cNvPr>
          <p:cNvGrpSpPr/>
          <p:nvPr/>
        </p:nvGrpSpPr>
        <p:grpSpPr>
          <a:xfrm>
            <a:off x="876299" y="2298009"/>
            <a:ext cx="11089170" cy="3901531"/>
            <a:chOff x="876299" y="2298009"/>
            <a:chExt cx="11089170" cy="3901531"/>
          </a:xfrm>
        </p:grpSpPr>
        <p:pic>
          <p:nvPicPr>
            <p:cNvPr id="7" name="Picture 6">
              <a:extLst>
                <a:ext uri="{FF2B5EF4-FFF2-40B4-BE49-F238E27FC236}">
                  <a16:creationId xmlns:a16="http://schemas.microsoft.com/office/drawing/2014/main" id="{D4717A4A-2570-F36B-1B9B-9CE03F961649}"/>
                </a:ext>
              </a:extLst>
            </p:cNvPr>
            <p:cNvPicPr>
              <a:picLocks noChangeAspect="1"/>
            </p:cNvPicPr>
            <p:nvPr/>
          </p:nvPicPr>
          <p:blipFill>
            <a:blip r:embed="rId3"/>
            <a:stretch>
              <a:fillRect/>
            </a:stretch>
          </p:blipFill>
          <p:spPr>
            <a:xfrm>
              <a:off x="1409699" y="4023125"/>
              <a:ext cx="10555770" cy="2176415"/>
            </a:xfrm>
            <a:prstGeom prst="rect">
              <a:avLst/>
            </a:prstGeom>
            <a:solidFill>
              <a:srgbClr val="FFFFFF">
                <a:shade val="85000"/>
              </a:srgbClr>
            </a:solidFill>
            <a:ln w="3175" cap="sq">
              <a:solidFill>
                <a:schemeClr val="bg2">
                  <a:lumMod val="75000"/>
                </a:schemeClr>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9" name="Oval 8">
              <a:extLst>
                <a:ext uri="{FF2B5EF4-FFF2-40B4-BE49-F238E27FC236}">
                  <a16:creationId xmlns:a16="http://schemas.microsoft.com/office/drawing/2014/main" id="{5C192E81-A222-8ABF-607B-819389B54782}"/>
                </a:ext>
              </a:extLst>
            </p:cNvPr>
            <p:cNvSpPr/>
            <p:nvPr/>
          </p:nvSpPr>
          <p:spPr>
            <a:xfrm>
              <a:off x="876299" y="2298009"/>
              <a:ext cx="533400" cy="880534"/>
            </a:xfrm>
            <a:prstGeom prst="ellipse">
              <a:avLst/>
            </a:prstGeom>
            <a:noFill/>
            <a:ln w="41275">
              <a:solidFill>
                <a:srgbClr val="00C0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95178E7C-C1F3-38D1-2788-EA99CC5C724A}"/>
                </a:ext>
              </a:extLst>
            </p:cNvPr>
            <p:cNvSpPr txBox="1"/>
            <p:nvPr/>
          </p:nvSpPr>
          <p:spPr>
            <a:xfrm>
              <a:off x="3022599" y="4674849"/>
              <a:ext cx="6060441" cy="369332"/>
            </a:xfrm>
            <a:prstGeom prst="rect">
              <a:avLst/>
            </a:prstGeom>
            <a:noFill/>
          </p:spPr>
          <p:txBody>
            <a:bodyPr wrap="square" rtlCol="0">
              <a:spAutoFit/>
            </a:bodyPr>
            <a:lstStyle/>
            <a:p>
              <a:r>
                <a:rPr lang="en-US" dirty="0">
                  <a:solidFill>
                    <a:srgbClr val="7030A0"/>
                  </a:solidFill>
                </a:rPr>
                <a:t>Allows for an unplanned designee to retrieve workflow items</a:t>
              </a:r>
            </a:p>
          </p:txBody>
        </p:sp>
        <p:sp>
          <p:nvSpPr>
            <p:cNvPr id="14" name="TextBox 13">
              <a:extLst>
                <a:ext uri="{FF2B5EF4-FFF2-40B4-BE49-F238E27FC236}">
                  <a16:creationId xmlns:a16="http://schemas.microsoft.com/office/drawing/2014/main" id="{720E9DF7-229E-9639-EA66-9B385BE0B796}"/>
                </a:ext>
              </a:extLst>
            </p:cNvPr>
            <p:cNvSpPr txBox="1"/>
            <p:nvPr/>
          </p:nvSpPr>
          <p:spPr>
            <a:xfrm>
              <a:off x="2040469" y="2451997"/>
              <a:ext cx="5774267" cy="369332"/>
            </a:xfrm>
            <a:prstGeom prst="rect">
              <a:avLst/>
            </a:prstGeom>
            <a:noFill/>
          </p:spPr>
          <p:txBody>
            <a:bodyPr wrap="square" rtlCol="0">
              <a:spAutoFit/>
            </a:bodyPr>
            <a:lstStyle/>
            <a:p>
              <a:r>
                <a:rPr lang="en-US" dirty="0">
                  <a:solidFill>
                    <a:srgbClr val="00B050"/>
                  </a:solidFill>
                </a:rPr>
                <a:t>Allows users to assign a designee to workflow items</a:t>
              </a:r>
            </a:p>
          </p:txBody>
        </p:sp>
        <p:sp>
          <p:nvSpPr>
            <p:cNvPr id="3" name="Oval 2">
              <a:extLst>
                <a:ext uri="{FF2B5EF4-FFF2-40B4-BE49-F238E27FC236}">
                  <a16:creationId xmlns:a16="http://schemas.microsoft.com/office/drawing/2014/main" id="{3BF9CE45-B1DC-470E-AF4A-515460BCAB70}"/>
                </a:ext>
              </a:extLst>
            </p:cNvPr>
            <p:cNvSpPr/>
            <p:nvPr/>
          </p:nvSpPr>
          <p:spPr>
            <a:xfrm>
              <a:off x="2371259" y="4419248"/>
              <a:ext cx="651340" cy="880534"/>
            </a:xfrm>
            <a:prstGeom prst="ellipse">
              <a:avLst/>
            </a:prstGeom>
            <a:noFill/>
            <a:ln w="412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8051553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86EA4-2CE0-5CEC-BDB8-A518E3243801}"/>
              </a:ext>
            </a:extLst>
          </p:cNvPr>
          <p:cNvSpPr>
            <a:spLocks noGrp="1"/>
          </p:cNvSpPr>
          <p:nvPr>
            <p:ph type="title"/>
          </p:nvPr>
        </p:nvSpPr>
        <p:spPr/>
        <p:txBody>
          <a:bodyPr/>
          <a:lstStyle/>
          <a:p>
            <a:r>
              <a:rPr lang="en-US" dirty="0"/>
              <a:t>My Inbox: Sort, Filter, Group</a:t>
            </a:r>
          </a:p>
        </p:txBody>
      </p:sp>
      <p:sp>
        <p:nvSpPr>
          <p:cNvPr id="15" name="Content Placeholder 14">
            <a:extLst>
              <a:ext uri="{FF2B5EF4-FFF2-40B4-BE49-F238E27FC236}">
                <a16:creationId xmlns:a16="http://schemas.microsoft.com/office/drawing/2014/main" id="{35AD73EA-9906-91B2-0A61-D7B76F658751}"/>
              </a:ext>
            </a:extLst>
          </p:cNvPr>
          <p:cNvSpPr>
            <a:spLocks noGrp="1"/>
          </p:cNvSpPr>
          <p:nvPr>
            <p:ph idx="1"/>
          </p:nvPr>
        </p:nvSpPr>
        <p:spPr>
          <a:xfrm>
            <a:off x="838200" y="1397000"/>
            <a:ext cx="10515600" cy="4779963"/>
          </a:xfrm>
        </p:spPr>
        <p:txBody>
          <a:bodyPr/>
          <a:lstStyle/>
          <a:p>
            <a:r>
              <a:rPr lang="en-US" dirty="0">
                <a:solidFill>
                  <a:srgbClr val="00C057"/>
                </a:solidFill>
              </a:rPr>
              <a:t>Sort</a:t>
            </a:r>
          </a:p>
          <a:p>
            <a:r>
              <a:rPr lang="en-US" dirty="0">
                <a:solidFill>
                  <a:srgbClr val="7030A0"/>
                </a:solidFill>
              </a:rPr>
              <a:t>Filter</a:t>
            </a:r>
            <a:r>
              <a:rPr lang="en-US" dirty="0"/>
              <a:t> </a:t>
            </a:r>
          </a:p>
          <a:p>
            <a:r>
              <a:rPr lang="en-US" dirty="0">
                <a:solidFill>
                  <a:srgbClr val="FF0000"/>
                </a:solidFill>
              </a:rPr>
              <a:t>Group</a:t>
            </a:r>
            <a:r>
              <a:rPr lang="en-US" dirty="0"/>
              <a:t> </a:t>
            </a:r>
          </a:p>
        </p:txBody>
      </p:sp>
      <p:pic>
        <p:nvPicPr>
          <p:cNvPr id="9" name="Picture 8">
            <a:extLst>
              <a:ext uri="{FF2B5EF4-FFF2-40B4-BE49-F238E27FC236}">
                <a16:creationId xmlns:a16="http://schemas.microsoft.com/office/drawing/2014/main" id="{337E28B5-9A55-D117-8526-B620D5C1D74B}"/>
              </a:ext>
              <a:ext uri="{C183D7F6-B498-43B3-948B-1728B52AA6E4}">
                <adec:decorative xmlns:adec="http://schemas.microsoft.com/office/drawing/2017/decorative" val="1"/>
              </a:ext>
            </a:extLst>
          </p:cNvPr>
          <p:cNvPicPr>
            <a:picLocks noChangeAspect="1"/>
          </p:cNvPicPr>
          <p:nvPr/>
        </p:nvPicPr>
        <p:blipFill rotWithShape="1">
          <a:blip r:embed="rId3"/>
          <a:srcRect r="71599" b="-5811"/>
          <a:stretch/>
        </p:blipFill>
        <p:spPr>
          <a:xfrm>
            <a:off x="1874788" y="1465131"/>
            <a:ext cx="304800" cy="288932"/>
          </a:xfrm>
          <a:prstGeom prst="rect">
            <a:avLst/>
          </a:prstGeom>
          <a:ln>
            <a:solidFill>
              <a:schemeClr val="accent1">
                <a:lumMod val="40000"/>
                <a:lumOff val="60000"/>
              </a:schemeClr>
            </a:solidFill>
          </a:ln>
        </p:spPr>
      </p:pic>
      <p:pic>
        <p:nvPicPr>
          <p:cNvPr id="28" name="Picture 27">
            <a:extLst>
              <a:ext uri="{FF2B5EF4-FFF2-40B4-BE49-F238E27FC236}">
                <a16:creationId xmlns:a16="http://schemas.microsoft.com/office/drawing/2014/main" id="{78F7499F-3576-90DD-EBB2-0BA465D26629}"/>
              </a:ext>
              <a:ext uri="{C183D7F6-B498-43B3-948B-1728B52AA6E4}">
                <adec:decorative xmlns:adec="http://schemas.microsoft.com/office/drawing/2017/decorative" val="1"/>
              </a:ext>
            </a:extLst>
          </p:cNvPr>
          <p:cNvPicPr>
            <a:picLocks noChangeAspect="1"/>
          </p:cNvPicPr>
          <p:nvPr/>
        </p:nvPicPr>
        <p:blipFill rotWithShape="1">
          <a:blip r:embed="rId3"/>
          <a:srcRect l="33059" r="34146"/>
          <a:stretch/>
        </p:blipFill>
        <p:spPr>
          <a:xfrm>
            <a:off x="2001787" y="1988602"/>
            <a:ext cx="351946" cy="273064"/>
          </a:xfrm>
          <a:prstGeom prst="rect">
            <a:avLst/>
          </a:prstGeom>
          <a:ln>
            <a:solidFill>
              <a:schemeClr val="accent1">
                <a:lumMod val="40000"/>
                <a:lumOff val="60000"/>
              </a:schemeClr>
            </a:solidFill>
          </a:ln>
        </p:spPr>
      </p:pic>
      <p:pic>
        <p:nvPicPr>
          <p:cNvPr id="30" name="Picture 29">
            <a:extLst>
              <a:ext uri="{FF2B5EF4-FFF2-40B4-BE49-F238E27FC236}">
                <a16:creationId xmlns:a16="http://schemas.microsoft.com/office/drawing/2014/main" id="{CA3FB9C2-23E7-4952-C88D-802B2B9EE41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144154" y="2510320"/>
            <a:ext cx="419158" cy="295316"/>
          </a:xfrm>
          <a:prstGeom prst="rect">
            <a:avLst/>
          </a:prstGeom>
          <a:ln>
            <a:solidFill>
              <a:schemeClr val="accent1">
                <a:lumMod val="40000"/>
                <a:lumOff val="60000"/>
              </a:schemeClr>
            </a:solidFill>
          </a:ln>
        </p:spPr>
      </p:pic>
      <p:sp>
        <p:nvSpPr>
          <p:cNvPr id="3" name="Content Placeholder 1">
            <a:extLst>
              <a:ext uri="{FF2B5EF4-FFF2-40B4-BE49-F238E27FC236}">
                <a16:creationId xmlns:a16="http://schemas.microsoft.com/office/drawing/2014/main" id="{44A29DF7-504E-5BF1-17F6-12FF3304BF9E}"/>
              </a:ext>
            </a:extLst>
          </p:cNvPr>
          <p:cNvSpPr txBox="1">
            <a:spLocks/>
          </p:cNvSpPr>
          <p:nvPr/>
        </p:nvSpPr>
        <p:spPr>
          <a:xfrm>
            <a:off x="6874442" y="5565542"/>
            <a:ext cx="4900582" cy="75083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My Inbox </a:t>
            </a:r>
            <a:r>
              <a:rPr lang="en-US" dirty="0"/>
              <a:t>items can be sorted, filtered, or grouped</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grpSp>
        <p:nvGrpSpPr>
          <p:cNvPr id="6" name="Group 5">
            <a:extLst>
              <a:ext uri="{FF2B5EF4-FFF2-40B4-BE49-F238E27FC236}">
                <a16:creationId xmlns:a16="http://schemas.microsoft.com/office/drawing/2014/main" id="{0B1AFB6F-3C6C-4BD0-967D-14BA21A69AFC}"/>
              </a:ext>
              <a:ext uri="{C183D7F6-B498-43B3-948B-1728B52AA6E4}">
                <adec:decorative xmlns:adec="http://schemas.microsoft.com/office/drawing/2017/decorative" val="1"/>
              </a:ext>
            </a:extLst>
          </p:cNvPr>
          <p:cNvGrpSpPr/>
          <p:nvPr/>
        </p:nvGrpSpPr>
        <p:grpSpPr>
          <a:xfrm>
            <a:off x="957427" y="1036099"/>
            <a:ext cx="9113447" cy="5346426"/>
            <a:chOff x="957427" y="1036099"/>
            <a:chExt cx="9113447" cy="5346426"/>
          </a:xfrm>
        </p:grpSpPr>
        <p:grpSp>
          <p:nvGrpSpPr>
            <p:cNvPr id="5" name="Group 4">
              <a:extLst>
                <a:ext uri="{FF2B5EF4-FFF2-40B4-BE49-F238E27FC236}">
                  <a16:creationId xmlns:a16="http://schemas.microsoft.com/office/drawing/2014/main" id="{43D526AC-C6D1-D553-052F-9646A1E7EE39}"/>
                </a:ext>
              </a:extLst>
            </p:cNvPr>
            <p:cNvGrpSpPr/>
            <p:nvPr/>
          </p:nvGrpSpPr>
          <p:grpSpPr>
            <a:xfrm>
              <a:off x="957427" y="1036099"/>
              <a:ext cx="9113447" cy="5346426"/>
              <a:chOff x="957427" y="1036099"/>
              <a:chExt cx="9113447" cy="5346426"/>
            </a:xfrm>
          </p:grpSpPr>
          <p:pic>
            <p:nvPicPr>
              <p:cNvPr id="8" name="Picture 7">
                <a:extLst>
                  <a:ext uri="{FF2B5EF4-FFF2-40B4-BE49-F238E27FC236}">
                    <a16:creationId xmlns:a16="http://schemas.microsoft.com/office/drawing/2014/main" id="{AC7C5D5A-3C3A-77EE-BDF3-6588973AA90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57427" y="2979201"/>
                <a:ext cx="1737360" cy="3337180"/>
              </a:xfrm>
              <a:prstGeom prst="rect">
                <a:avLst/>
              </a:prstGeom>
              <a:solidFill>
                <a:srgbClr val="FFFFFF">
                  <a:shade val="85000"/>
                </a:srgbClr>
              </a:solidFill>
              <a:ln w="3175" cap="sq">
                <a:solidFill>
                  <a:schemeClr val="bg2">
                    <a:lumMod val="75000"/>
                  </a:schemeClr>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3" name="Picture 12">
                <a:extLst>
                  <a:ext uri="{FF2B5EF4-FFF2-40B4-BE49-F238E27FC236}">
                    <a16:creationId xmlns:a16="http://schemas.microsoft.com/office/drawing/2014/main" id="{911686BC-1789-B3A7-CFE3-0E5965257FB8}"/>
                  </a:ext>
                </a:extLst>
              </p:cNvPr>
              <p:cNvPicPr>
                <a:picLocks noChangeAspect="1"/>
              </p:cNvPicPr>
              <p:nvPr/>
            </p:nvPicPr>
            <p:blipFill>
              <a:blip r:embed="rId6"/>
              <a:stretch>
                <a:fillRect/>
              </a:stretch>
            </p:blipFill>
            <p:spPr>
              <a:xfrm>
                <a:off x="7419114" y="1706100"/>
                <a:ext cx="2651760" cy="3619782"/>
              </a:xfrm>
              <a:prstGeom prst="rect">
                <a:avLst/>
              </a:prstGeom>
              <a:solidFill>
                <a:srgbClr val="FFFFFF">
                  <a:shade val="85000"/>
                </a:srgbClr>
              </a:solidFill>
              <a:ln w="3175" cap="sq">
                <a:solidFill>
                  <a:schemeClr val="bg2">
                    <a:lumMod val="75000"/>
                  </a:schemeClr>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9" name="Picture 18">
                <a:extLst>
                  <a:ext uri="{FF2B5EF4-FFF2-40B4-BE49-F238E27FC236}">
                    <a16:creationId xmlns:a16="http://schemas.microsoft.com/office/drawing/2014/main" id="{AAAB5EBB-F969-8878-20BF-637A4498EACB}"/>
                  </a:ext>
                </a:extLst>
              </p:cNvPr>
              <p:cNvPicPr>
                <a:picLocks noChangeAspect="1"/>
              </p:cNvPicPr>
              <p:nvPr/>
            </p:nvPicPr>
            <p:blipFill>
              <a:blip r:embed="rId7"/>
              <a:stretch>
                <a:fillRect/>
              </a:stretch>
            </p:blipFill>
            <p:spPr>
              <a:xfrm>
                <a:off x="4205903" y="3169572"/>
                <a:ext cx="2286000" cy="3072631"/>
              </a:xfrm>
              <a:prstGeom prst="rect">
                <a:avLst/>
              </a:prstGeom>
              <a:solidFill>
                <a:srgbClr val="FFFFFF">
                  <a:shade val="85000"/>
                </a:srgbClr>
              </a:solidFill>
              <a:ln w="3175" cap="sq">
                <a:solidFill>
                  <a:schemeClr val="bg2">
                    <a:lumMod val="75000"/>
                  </a:schemeClr>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grpSp>
            <p:nvGrpSpPr>
              <p:cNvPr id="42" name="Group 41">
                <a:extLst>
                  <a:ext uri="{FF2B5EF4-FFF2-40B4-BE49-F238E27FC236}">
                    <a16:creationId xmlns:a16="http://schemas.microsoft.com/office/drawing/2014/main" id="{8A7EEA13-B005-EFC4-F7C3-D94F129B76A5}"/>
                  </a:ext>
                </a:extLst>
              </p:cNvPr>
              <p:cNvGrpSpPr/>
              <p:nvPr/>
            </p:nvGrpSpPr>
            <p:grpSpPr>
              <a:xfrm>
                <a:off x="2255223" y="3809958"/>
                <a:ext cx="1882944" cy="2572567"/>
                <a:chOff x="2255223" y="3809958"/>
                <a:chExt cx="1882944" cy="2572567"/>
              </a:xfrm>
            </p:grpSpPr>
            <p:cxnSp>
              <p:nvCxnSpPr>
                <p:cNvPr id="21" name="Straight Arrow Connector 20">
                  <a:extLst>
                    <a:ext uri="{FF2B5EF4-FFF2-40B4-BE49-F238E27FC236}">
                      <a16:creationId xmlns:a16="http://schemas.microsoft.com/office/drawing/2014/main" id="{1328A31E-E29E-E089-19F5-C72C8326FDC3}"/>
                    </a:ext>
                  </a:extLst>
                </p:cNvPr>
                <p:cNvCxnSpPr>
                  <a:cxnSpLocks/>
                </p:cNvCxnSpPr>
                <p:nvPr/>
              </p:nvCxnSpPr>
              <p:spPr>
                <a:xfrm flipV="1">
                  <a:off x="2400807" y="3809958"/>
                  <a:ext cx="1737360" cy="2318922"/>
                </a:xfrm>
                <a:prstGeom prst="straightConnector1">
                  <a:avLst/>
                </a:prstGeom>
                <a:ln w="3492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447EC442-AE22-085C-F97C-CDE745949D59}"/>
                    </a:ext>
                  </a:extLst>
                </p:cNvPr>
                <p:cNvSpPr/>
                <p:nvPr/>
              </p:nvSpPr>
              <p:spPr>
                <a:xfrm>
                  <a:off x="2255223" y="6136740"/>
                  <a:ext cx="197019" cy="245785"/>
                </a:xfrm>
                <a:prstGeom prst="ellipse">
                  <a:avLst/>
                </a:prstGeom>
                <a:noFill/>
                <a:ln w="444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grpSp>
          <p:pic>
            <p:nvPicPr>
              <p:cNvPr id="26" name="Picture 25">
                <a:extLst>
                  <a:ext uri="{FF2B5EF4-FFF2-40B4-BE49-F238E27FC236}">
                    <a16:creationId xmlns:a16="http://schemas.microsoft.com/office/drawing/2014/main" id="{022CB221-D0C6-622B-D421-1F0AACC167E9}"/>
                  </a:ext>
                </a:extLst>
              </p:cNvPr>
              <p:cNvPicPr>
                <a:picLocks noChangeAspect="1"/>
              </p:cNvPicPr>
              <p:nvPr/>
            </p:nvPicPr>
            <p:blipFill>
              <a:blip r:embed="rId8"/>
              <a:stretch>
                <a:fillRect/>
              </a:stretch>
            </p:blipFill>
            <p:spPr>
              <a:xfrm>
                <a:off x="4138167" y="1036099"/>
                <a:ext cx="2468880" cy="2009057"/>
              </a:xfrm>
              <a:prstGeom prst="rect">
                <a:avLst/>
              </a:prstGeom>
              <a:solidFill>
                <a:srgbClr val="FFFFFF">
                  <a:shade val="85000"/>
                </a:srgbClr>
              </a:solidFill>
              <a:ln w="3175" cap="sq">
                <a:solidFill>
                  <a:schemeClr val="bg2">
                    <a:lumMod val="75000"/>
                  </a:schemeClr>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cxnSp>
            <p:nvCxnSpPr>
              <p:cNvPr id="12" name="Straight Arrow Connector 11">
                <a:extLst>
                  <a:ext uri="{FF2B5EF4-FFF2-40B4-BE49-F238E27FC236}">
                    <a16:creationId xmlns:a16="http://schemas.microsoft.com/office/drawing/2014/main" id="{8A003078-5383-375D-7A3D-99D5AD47F67D}"/>
                  </a:ext>
                </a:extLst>
              </p:cNvPr>
              <p:cNvCxnSpPr>
                <a:cxnSpLocks/>
                <a:stCxn id="7" idx="6"/>
              </p:cNvCxnSpPr>
              <p:nvPr/>
            </p:nvCxnSpPr>
            <p:spPr>
              <a:xfrm flipV="1">
                <a:off x="2661821" y="3497173"/>
                <a:ext cx="4757293" cy="2754624"/>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C721DE67-7545-7161-EACB-92F9B6635B1A}"/>
                  </a:ext>
                </a:extLst>
              </p:cNvPr>
              <p:cNvGrpSpPr/>
              <p:nvPr/>
            </p:nvGrpSpPr>
            <p:grpSpPr>
              <a:xfrm>
                <a:off x="2015229" y="1922332"/>
                <a:ext cx="2154894" cy="4452333"/>
                <a:chOff x="2015229" y="1922332"/>
                <a:chExt cx="2154894" cy="4452333"/>
              </a:xfrm>
            </p:grpSpPr>
            <p:sp>
              <p:nvSpPr>
                <p:cNvPr id="34" name="Oval 33">
                  <a:extLst>
                    <a:ext uri="{FF2B5EF4-FFF2-40B4-BE49-F238E27FC236}">
                      <a16:creationId xmlns:a16="http://schemas.microsoft.com/office/drawing/2014/main" id="{D3B822C5-82D0-558F-67B0-73059D3004C3}"/>
                    </a:ext>
                  </a:extLst>
                </p:cNvPr>
                <p:cNvSpPr/>
                <p:nvPr/>
              </p:nvSpPr>
              <p:spPr>
                <a:xfrm>
                  <a:off x="2015229" y="6128880"/>
                  <a:ext cx="197019" cy="245785"/>
                </a:xfrm>
                <a:prstGeom prst="ellipse">
                  <a:avLst/>
                </a:prstGeom>
                <a:noFill/>
                <a:ln w="44450">
                  <a:solidFill>
                    <a:srgbClr val="00C0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cxnSp>
              <p:nvCxnSpPr>
                <p:cNvPr id="35" name="Straight Arrow Connector 34">
                  <a:extLst>
                    <a:ext uri="{FF2B5EF4-FFF2-40B4-BE49-F238E27FC236}">
                      <a16:creationId xmlns:a16="http://schemas.microsoft.com/office/drawing/2014/main" id="{98FFC8DC-43C7-C451-9C23-96188722A3EA}"/>
                    </a:ext>
                  </a:extLst>
                </p:cNvPr>
                <p:cNvCxnSpPr>
                  <a:cxnSpLocks/>
                </p:cNvCxnSpPr>
                <p:nvPr/>
              </p:nvCxnSpPr>
              <p:spPr>
                <a:xfrm flipV="1">
                  <a:off x="2144154" y="1922332"/>
                  <a:ext cx="2025969" cy="4206548"/>
                </a:xfrm>
                <a:prstGeom prst="straightConnector1">
                  <a:avLst/>
                </a:prstGeom>
                <a:ln w="34925">
                  <a:solidFill>
                    <a:srgbClr val="00C057"/>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7" name="Oval 6">
              <a:extLst>
                <a:ext uri="{FF2B5EF4-FFF2-40B4-BE49-F238E27FC236}">
                  <a16:creationId xmlns:a16="http://schemas.microsoft.com/office/drawing/2014/main" id="{F4A2F068-B1F7-426B-6E5B-1D716882BF6F}"/>
                </a:ext>
              </a:extLst>
            </p:cNvPr>
            <p:cNvSpPr/>
            <p:nvPr/>
          </p:nvSpPr>
          <p:spPr>
            <a:xfrm>
              <a:off x="2464802" y="6128904"/>
              <a:ext cx="197019" cy="245785"/>
            </a:xfrm>
            <a:prstGeom prst="ellipse">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lide Number Placeholder 3">
            <a:extLst>
              <a:ext uri="{FF2B5EF4-FFF2-40B4-BE49-F238E27FC236}">
                <a16:creationId xmlns:a16="http://schemas.microsoft.com/office/drawing/2014/main" id="{DC96E6E7-23B2-5E41-5A31-D2FB451B5A18}"/>
              </a:ext>
            </a:extLst>
          </p:cNvPr>
          <p:cNvSpPr>
            <a:spLocks noGrp="1"/>
          </p:cNvSpPr>
          <p:nvPr>
            <p:ph type="sldNum" sz="quarter" idx="12"/>
          </p:nvPr>
        </p:nvSpPr>
        <p:spPr/>
        <p:txBody>
          <a:bodyPr/>
          <a:lstStyle/>
          <a:p>
            <a:fld id="{D74DC2E0-E28C-44A5-89B3-2B91385C7BB1}" type="slidenum">
              <a:rPr lang="en-US" smtClean="0"/>
              <a:t>43</a:t>
            </a:fld>
            <a:endParaRPr lang="en-US" dirty="0"/>
          </a:p>
        </p:txBody>
      </p:sp>
    </p:spTree>
    <p:extLst>
      <p:ext uri="{BB962C8B-B14F-4D97-AF65-F5344CB8AC3E}">
        <p14:creationId xmlns:p14="http://schemas.microsoft.com/office/powerpoint/2010/main" val="2567371274"/>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normAutofit fontScale="90000"/>
          </a:bodyPr>
          <a:lstStyle/>
          <a:p>
            <a:r>
              <a:rPr lang="en-US" dirty="0"/>
              <a:t>Navigating to a Transaction: Breadcrumbs</a:t>
            </a:r>
          </a:p>
        </p:txBody>
      </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44</a:t>
            </a:fld>
            <a:endParaRPr lang="en-US" dirty="0"/>
          </a:p>
        </p:txBody>
      </p:sp>
      <p:sp>
        <p:nvSpPr>
          <p:cNvPr id="5" name="Content Placeholder 1">
            <a:extLst>
              <a:ext uri="{FF2B5EF4-FFF2-40B4-BE49-F238E27FC236}">
                <a16:creationId xmlns:a16="http://schemas.microsoft.com/office/drawing/2014/main" id="{2D8A927C-4D0A-1089-F9DE-91AA536B9120}"/>
              </a:ext>
            </a:extLst>
          </p:cNvPr>
          <p:cNvSpPr>
            <a:spLocks noGrp="1"/>
          </p:cNvSpPr>
          <p:nvPr>
            <p:ph idx="1"/>
          </p:nvPr>
        </p:nvSpPr>
        <p:spPr>
          <a:xfrm>
            <a:off x="1181100" y="1155362"/>
            <a:ext cx="10291618" cy="1636606"/>
          </a:xfrm>
        </p:spPr>
        <p:txBody>
          <a:bodyPr vert="horz" lIns="91440" tIns="45720" rIns="91440" bIns="45720" rtlCol="0" anchor="t">
            <a:normAutofit fontScale="92500" lnSpcReduction="10000"/>
          </a:bodyPr>
          <a:lstStyle/>
          <a:p>
            <a:pPr marL="342900" indent="-342900"/>
            <a:r>
              <a:rPr lang="en-US" dirty="0"/>
              <a:t>Users have three options for finding a transaction</a:t>
            </a:r>
            <a:endParaRPr lang="en-US" dirty="0">
              <a:cs typeface="Calibri"/>
            </a:endParaRPr>
          </a:p>
          <a:p>
            <a:pPr marL="342900" indent="-342900">
              <a:buFont typeface="Arial" panose="020B0604020202020204" pitchFamily="34" charset="0"/>
              <a:buChar char="•"/>
            </a:pPr>
            <a:r>
              <a:rPr lang="en-US" dirty="0"/>
              <a:t>Option 1 is to select the relevant </a:t>
            </a:r>
            <a:r>
              <a:rPr lang="en-US" dirty="0">
                <a:solidFill>
                  <a:srgbClr val="FF0000"/>
                </a:solidFill>
              </a:rPr>
              <a:t>Process Area</a:t>
            </a:r>
            <a:r>
              <a:rPr lang="en-US" dirty="0"/>
              <a:t>/</a:t>
            </a:r>
            <a:r>
              <a:rPr lang="en-US" dirty="0">
                <a:solidFill>
                  <a:srgbClr val="E907CE"/>
                </a:solidFill>
              </a:rPr>
              <a:t>Business Process </a:t>
            </a:r>
            <a:r>
              <a:rPr lang="en-US" dirty="0"/>
              <a:t>(</a:t>
            </a:r>
            <a:r>
              <a:rPr lang="en-US" dirty="0">
                <a:solidFill>
                  <a:srgbClr val="FF0000"/>
                </a:solidFill>
              </a:rPr>
              <a:t>Spaces</a:t>
            </a:r>
            <a:r>
              <a:rPr lang="en-US" dirty="0"/>
              <a:t>/</a:t>
            </a:r>
            <a:r>
              <a:rPr lang="en-US" dirty="0">
                <a:solidFill>
                  <a:srgbClr val="E907CE"/>
                </a:solidFill>
              </a:rPr>
              <a:t>Sections</a:t>
            </a:r>
            <a:r>
              <a:rPr lang="en-US" dirty="0"/>
              <a:t>), and then select the </a:t>
            </a:r>
            <a:r>
              <a:rPr lang="en-US" dirty="0">
                <a:solidFill>
                  <a:srgbClr val="7030A0"/>
                </a:solidFill>
              </a:rPr>
              <a:t>transaction</a:t>
            </a:r>
            <a:r>
              <a:rPr lang="en-US" dirty="0"/>
              <a:t> they want to complete</a:t>
            </a:r>
          </a:p>
        </p:txBody>
      </p:sp>
      <p:grpSp>
        <p:nvGrpSpPr>
          <p:cNvPr id="3" name="Group 2">
            <a:extLst>
              <a:ext uri="{FF2B5EF4-FFF2-40B4-BE49-F238E27FC236}">
                <a16:creationId xmlns:a16="http://schemas.microsoft.com/office/drawing/2014/main" id="{1E98A874-02AF-A2C6-69C2-22B35FACCD89}"/>
              </a:ext>
              <a:ext uri="{C183D7F6-B498-43B3-948B-1728B52AA6E4}">
                <adec:decorative xmlns:adec="http://schemas.microsoft.com/office/drawing/2017/decorative" val="1"/>
              </a:ext>
            </a:extLst>
          </p:cNvPr>
          <p:cNvGrpSpPr/>
          <p:nvPr/>
        </p:nvGrpSpPr>
        <p:grpSpPr>
          <a:xfrm>
            <a:off x="952190" y="3130847"/>
            <a:ext cx="10424160" cy="3121558"/>
            <a:chOff x="952190" y="3130847"/>
            <a:chExt cx="10424160" cy="3121558"/>
          </a:xfrm>
        </p:grpSpPr>
        <p:pic>
          <p:nvPicPr>
            <p:cNvPr id="13" name="Picture 12">
              <a:extLst>
                <a:ext uri="{FF2B5EF4-FFF2-40B4-BE49-F238E27FC236}">
                  <a16:creationId xmlns:a16="http://schemas.microsoft.com/office/drawing/2014/main" id="{503BBEAB-BF2B-140A-63AB-E0192879E4A1}"/>
                </a:ext>
                <a:ext uri="{C183D7F6-B498-43B3-948B-1728B52AA6E4}">
                  <adec:decorative xmlns:adec="http://schemas.microsoft.com/office/drawing/2017/decorative" val="1"/>
                </a:ext>
              </a:extLst>
            </p:cNvPr>
            <p:cNvPicPr>
              <a:picLocks noChangeAspect="1"/>
            </p:cNvPicPr>
            <p:nvPr/>
          </p:nvPicPr>
          <p:blipFill rotWithShape="1">
            <a:blip r:embed="rId2"/>
            <a:srcRect l="1039" t="11514"/>
            <a:stretch/>
          </p:blipFill>
          <p:spPr>
            <a:xfrm>
              <a:off x="952190" y="3130847"/>
              <a:ext cx="10424160" cy="31215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Rectangle 16">
              <a:extLst>
                <a:ext uri="{FF2B5EF4-FFF2-40B4-BE49-F238E27FC236}">
                  <a16:creationId xmlns:a16="http://schemas.microsoft.com/office/drawing/2014/main" id="{9459950D-668D-1C08-E7C1-8356887A3EA4}"/>
                </a:ext>
                <a:ext uri="{C183D7F6-B498-43B3-948B-1728B52AA6E4}">
                  <adec:decorative xmlns:adec="http://schemas.microsoft.com/office/drawing/2017/decorative" val="1"/>
                </a:ext>
              </a:extLst>
            </p:cNvPr>
            <p:cNvSpPr/>
            <p:nvPr/>
          </p:nvSpPr>
          <p:spPr>
            <a:xfrm>
              <a:off x="2666198" y="3481670"/>
              <a:ext cx="1357162" cy="336884"/>
            </a:xfrm>
            <a:prstGeom prst="rect">
              <a:avLst/>
            </a:prstGeom>
            <a:noFill/>
            <a:ln w="412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4F2116D-5904-1FA7-9F4B-F4E8DFEF4FE8}"/>
                </a:ext>
                <a:ext uri="{C183D7F6-B498-43B3-948B-1728B52AA6E4}">
                  <adec:decorative xmlns:adec="http://schemas.microsoft.com/office/drawing/2017/decorative" val="1"/>
                </a:ext>
              </a:extLst>
            </p:cNvPr>
            <p:cNvSpPr/>
            <p:nvPr/>
          </p:nvSpPr>
          <p:spPr>
            <a:xfrm>
              <a:off x="2754029" y="3883294"/>
              <a:ext cx="1357162" cy="224018"/>
            </a:xfrm>
            <a:prstGeom prst="rect">
              <a:avLst/>
            </a:prstGeom>
            <a:noFill/>
            <a:ln w="41275">
              <a:solidFill>
                <a:srgbClr val="E907C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E34A5226-BD1E-05B5-B471-F0C1A376AD8A}"/>
                </a:ext>
              </a:extLst>
            </p:cNvPr>
            <p:cNvSpPr/>
            <p:nvPr/>
          </p:nvSpPr>
          <p:spPr>
            <a:xfrm>
              <a:off x="1181100" y="4671295"/>
              <a:ext cx="1485098" cy="1417086"/>
            </a:xfrm>
            <a:prstGeom prst="rect">
              <a:avLst/>
            </a:prstGeom>
            <a:noFill/>
            <a:ln w="412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6B4097FE-D456-0E55-8019-0A86E0D71396}"/>
                </a:ext>
              </a:extLst>
            </p:cNvPr>
            <p:cNvSpPr/>
            <p:nvPr/>
          </p:nvSpPr>
          <p:spPr>
            <a:xfrm>
              <a:off x="1039632" y="3878814"/>
              <a:ext cx="1357162" cy="645059"/>
            </a:xfrm>
            <a:prstGeom prst="rect">
              <a:avLst/>
            </a:prstGeom>
            <a:noFill/>
            <a:ln w="41275">
              <a:solidFill>
                <a:srgbClr val="E907C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9776280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a:xfrm>
            <a:off x="1173270" y="236113"/>
            <a:ext cx="9011508" cy="913342"/>
          </a:xfrm>
        </p:spPr>
        <p:txBody>
          <a:bodyPr>
            <a:normAutofit fontScale="90000"/>
          </a:bodyPr>
          <a:lstStyle/>
          <a:p>
            <a:r>
              <a:rPr lang="en-US" dirty="0"/>
              <a:t>Navigating to a Transaction – Global Search</a:t>
            </a:r>
          </a:p>
        </p:txBody>
      </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45</a:t>
            </a:fld>
            <a:endParaRPr lang="en-US" dirty="0"/>
          </a:p>
        </p:txBody>
      </p:sp>
      <p:sp>
        <p:nvSpPr>
          <p:cNvPr id="5" name="Content Placeholder 1">
            <a:extLst>
              <a:ext uri="{FF2B5EF4-FFF2-40B4-BE49-F238E27FC236}">
                <a16:creationId xmlns:a16="http://schemas.microsoft.com/office/drawing/2014/main" id="{2D8A927C-4D0A-1089-F9DE-91AA536B9120}"/>
              </a:ext>
            </a:extLst>
          </p:cNvPr>
          <p:cNvSpPr>
            <a:spLocks noGrp="1"/>
          </p:cNvSpPr>
          <p:nvPr>
            <p:ph idx="1"/>
          </p:nvPr>
        </p:nvSpPr>
        <p:spPr>
          <a:xfrm>
            <a:off x="1062182" y="979055"/>
            <a:ext cx="10291618" cy="5197908"/>
          </a:xfrm>
        </p:spPr>
        <p:txBody>
          <a:bodyPr>
            <a:normAutofit/>
          </a:bodyPr>
          <a:lstStyle/>
          <a:p>
            <a:pPr marL="342900" indent="-342900">
              <a:buFont typeface="Arial" panose="020B0604020202020204" pitchFamily="34" charset="0"/>
              <a:buChar char="•"/>
            </a:pPr>
            <a:r>
              <a:rPr lang="en-US" dirty="0"/>
              <a:t>Option 2 is to utilize the search function: Select the </a:t>
            </a:r>
            <a:r>
              <a:rPr lang="en-US" b="1" dirty="0"/>
              <a:t>magnifying glass</a:t>
            </a:r>
            <a:r>
              <a:rPr lang="en-US" dirty="0"/>
              <a:t>, then type in the name of the transaction, then (optionally) select </a:t>
            </a:r>
            <a:r>
              <a:rPr lang="en-US" b="1" dirty="0"/>
              <a:t>Apps</a:t>
            </a:r>
            <a:r>
              <a:rPr lang="en-US" dirty="0"/>
              <a:t> to narrow the search</a:t>
            </a:r>
          </a:p>
          <a:p>
            <a:pPr marL="342900" indent="-342900">
              <a:buFont typeface="Arial" panose="020B0604020202020204" pitchFamily="34" charset="0"/>
              <a:buChar char="•"/>
            </a:pPr>
            <a:r>
              <a:rPr lang="en-US" dirty="0"/>
              <a:t>Reminder: “app,” “tile,” and “transaction” are used interchangeably in Fiori</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grpSp>
        <p:nvGrpSpPr>
          <p:cNvPr id="3" name="Group 2">
            <a:extLst>
              <a:ext uri="{FF2B5EF4-FFF2-40B4-BE49-F238E27FC236}">
                <a16:creationId xmlns:a16="http://schemas.microsoft.com/office/drawing/2014/main" id="{2D681682-FCD7-DE97-86AE-B375947E4E89}"/>
              </a:ext>
              <a:ext uri="{C183D7F6-B498-43B3-948B-1728B52AA6E4}">
                <adec:decorative xmlns:adec="http://schemas.microsoft.com/office/drawing/2017/decorative" val="1"/>
              </a:ext>
            </a:extLst>
          </p:cNvPr>
          <p:cNvGrpSpPr/>
          <p:nvPr/>
        </p:nvGrpSpPr>
        <p:grpSpPr>
          <a:xfrm>
            <a:off x="1309621" y="3293598"/>
            <a:ext cx="10118070" cy="2490098"/>
            <a:chOff x="1235730" y="3866252"/>
            <a:chExt cx="10118070" cy="2490098"/>
          </a:xfrm>
        </p:grpSpPr>
        <p:pic>
          <p:nvPicPr>
            <p:cNvPr id="8" name="Picture 7">
              <a:extLst>
                <a:ext uri="{FF2B5EF4-FFF2-40B4-BE49-F238E27FC236}">
                  <a16:creationId xmlns:a16="http://schemas.microsoft.com/office/drawing/2014/main" id="{328A71F3-4D71-228B-5F88-FD9626957D01}"/>
                </a:ext>
              </a:extLst>
            </p:cNvPr>
            <p:cNvPicPr>
              <a:picLocks noChangeAspect="1"/>
            </p:cNvPicPr>
            <p:nvPr/>
          </p:nvPicPr>
          <p:blipFill rotWithShape="1">
            <a:blip r:embed="rId3"/>
            <a:srcRect l="591" t="10497" r="1" b="14864"/>
            <a:stretch/>
          </p:blipFill>
          <p:spPr>
            <a:xfrm>
              <a:off x="1235730" y="3866253"/>
              <a:ext cx="10118070" cy="24900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8">
              <a:extLst>
                <a:ext uri="{FF2B5EF4-FFF2-40B4-BE49-F238E27FC236}">
                  <a16:creationId xmlns:a16="http://schemas.microsoft.com/office/drawing/2014/main" id="{423DF794-DA91-2DF9-84CB-B92024C91D1B}"/>
                </a:ext>
              </a:extLst>
            </p:cNvPr>
            <p:cNvSpPr/>
            <p:nvPr/>
          </p:nvSpPr>
          <p:spPr>
            <a:xfrm>
              <a:off x="1425604" y="4832902"/>
              <a:ext cx="1442724" cy="1400258"/>
            </a:xfrm>
            <a:prstGeom prst="rect">
              <a:avLst/>
            </a:prstGeom>
            <a:noFill/>
            <a:ln w="412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C3474FF-3121-73D8-BF6C-645C332FD531}"/>
                </a:ext>
              </a:extLst>
            </p:cNvPr>
            <p:cNvSpPr/>
            <p:nvPr/>
          </p:nvSpPr>
          <p:spPr>
            <a:xfrm>
              <a:off x="5548381" y="3866252"/>
              <a:ext cx="4664728" cy="966649"/>
            </a:xfrm>
            <a:prstGeom prst="rect">
              <a:avLst/>
            </a:prstGeom>
            <a:noFill/>
            <a:ln w="412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5205731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a:xfrm>
            <a:off x="1185763" y="186146"/>
            <a:ext cx="9048982" cy="913342"/>
          </a:xfrm>
        </p:spPr>
        <p:txBody>
          <a:bodyPr>
            <a:normAutofit/>
          </a:bodyPr>
          <a:lstStyle/>
          <a:p>
            <a:r>
              <a:rPr lang="en-US" dirty="0"/>
              <a:t>Navigating to a Transaction: App Finder</a:t>
            </a:r>
          </a:p>
        </p:txBody>
      </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46</a:t>
            </a:fld>
            <a:endParaRPr lang="en-US" dirty="0"/>
          </a:p>
        </p:txBody>
      </p:sp>
      <p:sp>
        <p:nvSpPr>
          <p:cNvPr id="5" name="Content Placeholder 1">
            <a:extLst>
              <a:ext uri="{FF2B5EF4-FFF2-40B4-BE49-F238E27FC236}">
                <a16:creationId xmlns:a16="http://schemas.microsoft.com/office/drawing/2014/main" id="{2D8A927C-4D0A-1089-F9DE-91AA536B9120}"/>
              </a:ext>
            </a:extLst>
          </p:cNvPr>
          <p:cNvSpPr>
            <a:spLocks noGrp="1"/>
          </p:cNvSpPr>
          <p:nvPr>
            <p:ph idx="1"/>
          </p:nvPr>
        </p:nvSpPr>
        <p:spPr>
          <a:xfrm>
            <a:off x="1062182" y="979055"/>
            <a:ext cx="10291618" cy="1356419"/>
          </a:xfrm>
        </p:spPr>
        <p:txBody>
          <a:bodyPr>
            <a:normAutofit lnSpcReduction="10000"/>
          </a:bodyPr>
          <a:lstStyle/>
          <a:p>
            <a:pPr marL="342900" indent="-342900">
              <a:buFont typeface="Arial" panose="020B0604020202020204" pitchFamily="34" charset="0"/>
              <a:buChar char="•"/>
            </a:pPr>
            <a:r>
              <a:rPr lang="en-US" dirty="0"/>
              <a:t>Option 3 is to search for an App in </a:t>
            </a:r>
            <a:r>
              <a:rPr lang="en-US" b="1" dirty="0"/>
              <a:t>App Finder</a:t>
            </a:r>
            <a:r>
              <a:rPr lang="en-US" dirty="0"/>
              <a:t>. Type the app title into the </a:t>
            </a:r>
            <a:r>
              <a:rPr lang="en-US" dirty="0">
                <a:solidFill>
                  <a:srgbClr val="00B0F0"/>
                </a:solidFill>
              </a:rPr>
              <a:t>Search in Catalog </a:t>
            </a:r>
            <a:r>
              <a:rPr lang="en-US" dirty="0"/>
              <a:t>box and press enter.</a:t>
            </a:r>
          </a:p>
          <a:p>
            <a:pPr marL="342900" indent="-342900">
              <a:buFont typeface="Arial" panose="020B0604020202020204" pitchFamily="34" charset="0"/>
              <a:buChar char="•"/>
            </a:pPr>
            <a:r>
              <a:rPr lang="en-US" dirty="0"/>
              <a:t>Click on the tile to open the transaction.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grpSp>
        <p:nvGrpSpPr>
          <p:cNvPr id="12" name="Group 11">
            <a:extLst>
              <a:ext uri="{FF2B5EF4-FFF2-40B4-BE49-F238E27FC236}">
                <a16:creationId xmlns:a16="http://schemas.microsoft.com/office/drawing/2014/main" id="{B38628EC-6ECF-E906-10A7-64ED95A7AE8B}"/>
              </a:ext>
              <a:ext uri="{C183D7F6-B498-43B3-948B-1728B52AA6E4}">
                <adec:decorative xmlns:adec="http://schemas.microsoft.com/office/drawing/2017/decorative" val="1"/>
              </a:ext>
            </a:extLst>
          </p:cNvPr>
          <p:cNvGrpSpPr/>
          <p:nvPr/>
        </p:nvGrpSpPr>
        <p:grpSpPr>
          <a:xfrm>
            <a:off x="1007194" y="2418014"/>
            <a:ext cx="10177612" cy="3460931"/>
            <a:chOff x="1063412" y="2731533"/>
            <a:chExt cx="10065176" cy="3228758"/>
          </a:xfrm>
        </p:grpSpPr>
        <p:pic>
          <p:nvPicPr>
            <p:cNvPr id="6" name="Picture 5">
              <a:extLst>
                <a:ext uri="{FF2B5EF4-FFF2-40B4-BE49-F238E27FC236}">
                  <a16:creationId xmlns:a16="http://schemas.microsoft.com/office/drawing/2014/main" id="{83ECA309-DF3A-79EF-DCDF-0469F019EBFD}"/>
                </a:ext>
              </a:extLst>
            </p:cNvPr>
            <p:cNvPicPr>
              <a:picLocks noChangeAspect="1"/>
            </p:cNvPicPr>
            <p:nvPr/>
          </p:nvPicPr>
          <p:blipFill rotWithShape="1">
            <a:blip r:embed="rId2"/>
            <a:srcRect l="834"/>
            <a:stretch/>
          </p:blipFill>
          <p:spPr>
            <a:xfrm>
              <a:off x="1063412" y="2731533"/>
              <a:ext cx="10065176" cy="3228758"/>
            </a:xfrm>
            <a:prstGeom prst="rect">
              <a:avLst/>
            </a:prstGeom>
            <a:solidFill>
              <a:srgbClr val="FFFFFF">
                <a:shade val="85000"/>
              </a:srgbClr>
            </a:solidFill>
            <a:ln w="3175" cap="sq">
              <a:solidFill>
                <a:schemeClr val="bg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3" name="Straight Arrow Connector 12">
              <a:extLst>
                <a:ext uri="{FF2B5EF4-FFF2-40B4-BE49-F238E27FC236}">
                  <a16:creationId xmlns:a16="http://schemas.microsoft.com/office/drawing/2014/main" id="{497FCC35-1353-78B6-6F68-B8421322DB0B}"/>
                </a:ext>
              </a:extLst>
            </p:cNvPr>
            <p:cNvCxnSpPr>
              <a:cxnSpLocks/>
            </p:cNvCxnSpPr>
            <p:nvPr/>
          </p:nvCxnSpPr>
          <p:spPr>
            <a:xfrm>
              <a:off x="8093313" y="3297202"/>
              <a:ext cx="887745" cy="0"/>
            </a:xfrm>
            <a:prstGeom prst="straightConnector1">
              <a:avLst/>
            </a:prstGeom>
            <a:ln w="38100">
              <a:solidFill>
                <a:srgbClr val="00B0F0"/>
              </a:solidFill>
              <a:tailEnd type="triangle"/>
            </a:ln>
          </p:spPr>
          <p:style>
            <a:lnRef idx="2">
              <a:schemeClr val="accent1"/>
            </a:lnRef>
            <a:fillRef idx="0">
              <a:schemeClr val="accent1"/>
            </a:fillRef>
            <a:effectRef idx="1">
              <a:schemeClr val="accent1"/>
            </a:effectRef>
            <a:fontRef idx="minor">
              <a:schemeClr val="tx1"/>
            </a:fontRef>
          </p:style>
        </p:cxnSp>
        <p:sp>
          <p:nvSpPr>
            <p:cNvPr id="9" name="Rectangle: Rounded Corners 8">
              <a:extLst>
                <a:ext uri="{FF2B5EF4-FFF2-40B4-BE49-F238E27FC236}">
                  <a16:creationId xmlns:a16="http://schemas.microsoft.com/office/drawing/2014/main" id="{3365839D-7ACE-8EE4-5CE5-06CE8B7A3248}"/>
                </a:ext>
              </a:extLst>
            </p:cNvPr>
            <p:cNvSpPr/>
            <p:nvPr/>
          </p:nvSpPr>
          <p:spPr>
            <a:xfrm>
              <a:off x="8996433" y="3090588"/>
              <a:ext cx="2055823" cy="407736"/>
            </a:xfrm>
            <a:prstGeom prst="roundRect">
              <a:avLst/>
            </a:prstGeom>
            <a:noFill/>
            <a:ln w="412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5738690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normAutofit/>
          </a:bodyPr>
          <a:lstStyle/>
          <a:p>
            <a:r>
              <a:rPr lang="en-US" dirty="0"/>
              <a:t>Display Document</a:t>
            </a:r>
          </a:p>
        </p:txBody>
      </p:sp>
      <p:sp>
        <p:nvSpPr>
          <p:cNvPr id="5" name="Content Placeholder 1">
            <a:extLst>
              <a:ext uri="{FF2B5EF4-FFF2-40B4-BE49-F238E27FC236}">
                <a16:creationId xmlns:a16="http://schemas.microsoft.com/office/drawing/2014/main" id="{2D8A927C-4D0A-1089-F9DE-91AA536B9120}"/>
              </a:ext>
            </a:extLst>
          </p:cNvPr>
          <p:cNvSpPr>
            <a:spLocks noGrp="1"/>
          </p:cNvSpPr>
          <p:nvPr>
            <p:ph idx="1"/>
          </p:nvPr>
        </p:nvSpPr>
        <p:spPr>
          <a:xfrm>
            <a:off x="1003152" y="1099488"/>
            <a:ext cx="10898909" cy="2087385"/>
          </a:xfrm>
        </p:spPr>
        <p:txBody>
          <a:bodyPr>
            <a:normAutofit/>
          </a:bodyPr>
          <a:lstStyle/>
          <a:p>
            <a:pPr marL="342900" indent="-342900">
              <a:buFont typeface="Arial" panose="020B0604020202020204" pitchFamily="34" charset="0"/>
              <a:buChar char="•"/>
            </a:pPr>
            <a:r>
              <a:rPr lang="en-US" sz="2400" dirty="0"/>
              <a:t>Once the user opens the tile, the process of completing the transaction will be the same as it was in Portal for most transactions.</a:t>
            </a:r>
          </a:p>
          <a:p>
            <a:pPr marL="342900" indent="-342900">
              <a:buFont typeface="Arial" panose="020B0604020202020204" pitchFamily="34" charset="0"/>
              <a:buChar char="•"/>
            </a:pPr>
            <a:r>
              <a:rPr lang="en-US" sz="2400" dirty="0"/>
              <a:t>Training sessions and documentation will be provided for transactions that have changed. </a:t>
            </a:r>
          </a:p>
          <a:p>
            <a:pPr marL="342900" indent="-342900"/>
            <a:r>
              <a:rPr lang="en-US" sz="2400" dirty="0"/>
              <a:t>Example: Display Document </a:t>
            </a:r>
          </a:p>
        </p:txBody>
      </p:sp>
      <p:sp>
        <p:nvSpPr>
          <p:cNvPr id="8" name="TextBox 7">
            <a:extLst>
              <a:ext uri="{FF2B5EF4-FFF2-40B4-BE49-F238E27FC236}">
                <a16:creationId xmlns:a16="http://schemas.microsoft.com/office/drawing/2014/main" id="{96AE6170-2988-7CD4-72AB-3BE7D084C8E0}"/>
              </a:ext>
            </a:extLst>
          </p:cNvPr>
          <p:cNvSpPr txBox="1"/>
          <p:nvPr/>
        </p:nvSpPr>
        <p:spPr>
          <a:xfrm>
            <a:off x="3055978" y="3186873"/>
            <a:ext cx="1346201" cy="461665"/>
          </a:xfrm>
          <a:prstGeom prst="rect">
            <a:avLst/>
          </a:prstGeom>
          <a:noFill/>
        </p:spPr>
        <p:txBody>
          <a:bodyPr wrap="square" rtlCol="0">
            <a:spAutoFit/>
          </a:bodyPr>
          <a:lstStyle/>
          <a:p>
            <a:pPr algn="ctr"/>
            <a:r>
              <a:rPr lang="en-US" sz="2400" b="1" dirty="0">
                <a:solidFill>
                  <a:srgbClr val="7030A0"/>
                </a:solidFill>
                <a:highlight>
                  <a:srgbClr val="00FFFF"/>
                </a:highlight>
              </a:rPr>
              <a:t>Portal</a:t>
            </a:r>
            <a:r>
              <a:rPr lang="en-US" dirty="0">
                <a:solidFill>
                  <a:srgbClr val="7030A0"/>
                </a:solidFill>
                <a:highlight>
                  <a:srgbClr val="00FFFF"/>
                </a:highlight>
              </a:rPr>
              <a:t> </a:t>
            </a:r>
          </a:p>
        </p:txBody>
      </p:sp>
      <p:pic>
        <p:nvPicPr>
          <p:cNvPr id="17" name="Picture 16" descr="FMMI Portal display document screen">
            <a:extLst>
              <a:ext uri="{FF2B5EF4-FFF2-40B4-BE49-F238E27FC236}">
                <a16:creationId xmlns:a16="http://schemas.microsoft.com/office/drawing/2014/main" id="{6F6C3A83-A141-4E25-9E0B-93FC1DE997C4}"/>
              </a:ext>
            </a:extLst>
          </p:cNvPr>
          <p:cNvPicPr>
            <a:picLocks noChangeAspect="1"/>
          </p:cNvPicPr>
          <p:nvPr/>
        </p:nvPicPr>
        <p:blipFill>
          <a:blip r:embed="rId2"/>
          <a:stretch>
            <a:fillRect/>
          </a:stretch>
        </p:blipFill>
        <p:spPr>
          <a:xfrm>
            <a:off x="583917" y="3758627"/>
            <a:ext cx="5512083" cy="2006703"/>
          </a:xfrm>
          <a:prstGeom prst="rect">
            <a:avLst/>
          </a:prstGeom>
          <a:solidFill>
            <a:srgbClr val="FFFFFF">
              <a:shade val="85000"/>
            </a:srgbClr>
          </a:solidFill>
          <a:ln w="3175" cap="sq">
            <a:solidFill>
              <a:schemeClr val="bg2">
                <a:lumMod val="75000"/>
              </a:schemeClr>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49678E53-FA6D-14D9-8E79-78FB12B4F5B7}"/>
              </a:ext>
            </a:extLst>
          </p:cNvPr>
          <p:cNvSpPr txBox="1"/>
          <p:nvPr/>
        </p:nvSpPr>
        <p:spPr>
          <a:xfrm>
            <a:off x="8610600" y="3186873"/>
            <a:ext cx="1122423" cy="461665"/>
          </a:xfrm>
          <a:prstGeom prst="rect">
            <a:avLst/>
          </a:prstGeom>
          <a:noFill/>
        </p:spPr>
        <p:txBody>
          <a:bodyPr wrap="square" rtlCol="0">
            <a:spAutoFit/>
          </a:bodyPr>
          <a:lstStyle/>
          <a:p>
            <a:pPr algn="ctr"/>
            <a:r>
              <a:rPr lang="en-US" sz="2400" b="1" dirty="0">
                <a:solidFill>
                  <a:srgbClr val="7030A0"/>
                </a:solidFill>
                <a:highlight>
                  <a:srgbClr val="00FFFF"/>
                </a:highlight>
              </a:rPr>
              <a:t>Fiori</a:t>
            </a:r>
            <a:r>
              <a:rPr lang="en-US" dirty="0">
                <a:solidFill>
                  <a:srgbClr val="00B0F0"/>
                </a:solidFill>
                <a:highlight>
                  <a:srgbClr val="FFFF00"/>
                </a:highlight>
              </a:rPr>
              <a:t> </a:t>
            </a:r>
          </a:p>
        </p:txBody>
      </p:sp>
      <p:pic>
        <p:nvPicPr>
          <p:cNvPr id="16" name="Picture 15" descr="Fiori display document screen">
            <a:extLst>
              <a:ext uri="{FF2B5EF4-FFF2-40B4-BE49-F238E27FC236}">
                <a16:creationId xmlns:a16="http://schemas.microsoft.com/office/drawing/2014/main" id="{0BF9F03F-4B91-00D0-F21E-90BD0625015A}"/>
              </a:ext>
            </a:extLst>
          </p:cNvPr>
          <p:cNvPicPr>
            <a:picLocks noChangeAspect="1"/>
          </p:cNvPicPr>
          <p:nvPr/>
        </p:nvPicPr>
        <p:blipFill>
          <a:blip r:embed="rId3"/>
          <a:stretch>
            <a:fillRect/>
          </a:stretch>
        </p:blipFill>
        <p:spPr>
          <a:xfrm>
            <a:off x="6654089" y="3758627"/>
            <a:ext cx="4597636" cy="2629035"/>
          </a:xfrm>
          <a:prstGeom prst="rect">
            <a:avLst/>
          </a:prstGeom>
          <a:solidFill>
            <a:srgbClr val="FFFFFF">
              <a:shade val="85000"/>
            </a:srgbClr>
          </a:solidFill>
          <a:ln w="3175" cap="sq">
            <a:solidFill>
              <a:schemeClr val="bg2">
                <a:lumMod val="75000"/>
              </a:schemeClr>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47</a:t>
            </a:fld>
            <a:endParaRPr lang="en-US" dirty="0"/>
          </a:p>
        </p:txBody>
      </p:sp>
    </p:spTree>
    <p:extLst>
      <p:ext uri="{BB962C8B-B14F-4D97-AF65-F5344CB8AC3E}">
        <p14:creationId xmlns:p14="http://schemas.microsoft.com/office/powerpoint/2010/main" val="13702154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CB228-E963-7502-FF9D-0C7B48C52DDA}"/>
              </a:ext>
            </a:extLst>
          </p:cNvPr>
          <p:cNvSpPr>
            <a:spLocks noGrp="1"/>
          </p:cNvSpPr>
          <p:nvPr>
            <p:ph type="title"/>
          </p:nvPr>
        </p:nvSpPr>
        <p:spPr/>
        <p:txBody>
          <a:bodyPr/>
          <a:lstStyle/>
          <a:p>
            <a:r>
              <a:rPr lang="en-US" dirty="0"/>
              <a:t>Display Document: Menu</a:t>
            </a:r>
          </a:p>
        </p:txBody>
      </p:sp>
      <p:sp>
        <p:nvSpPr>
          <p:cNvPr id="8" name="TextBox 7">
            <a:extLst>
              <a:ext uri="{FF2B5EF4-FFF2-40B4-BE49-F238E27FC236}">
                <a16:creationId xmlns:a16="http://schemas.microsoft.com/office/drawing/2014/main" id="{A674F3B4-1B2B-286E-B2CC-2E76447807A2}"/>
              </a:ext>
            </a:extLst>
          </p:cNvPr>
          <p:cNvSpPr txBox="1"/>
          <p:nvPr/>
        </p:nvSpPr>
        <p:spPr>
          <a:xfrm>
            <a:off x="2815345" y="1041444"/>
            <a:ext cx="1346201" cy="461665"/>
          </a:xfrm>
          <a:prstGeom prst="rect">
            <a:avLst/>
          </a:prstGeom>
          <a:noFill/>
        </p:spPr>
        <p:txBody>
          <a:bodyPr wrap="square" rtlCol="0">
            <a:spAutoFit/>
          </a:bodyPr>
          <a:lstStyle/>
          <a:p>
            <a:pPr algn="ctr"/>
            <a:r>
              <a:rPr lang="en-US" sz="2400" b="1" dirty="0">
                <a:solidFill>
                  <a:srgbClr val="7030A0"/>
                </a:solidFill>
                <a:highlight>
                  <a:srgbClr val="00FFFF"/>
                </a:highlight>
              </a:rPr>
              <a:t>Portal</a:t>
            </a:r>
            <a:r>
              <a:rPr lang="en-US" dirty="0">
                <a:solidFill>
                  <a:srgbClr val="7030A0"/>
                </a:solidFill>
                <a:highlight>
                  <a:srgbClr val="00FFFF"/>
                </a:highlight>
              </a:rPr>
              <a:t> </a:t>
            </a:r>
          </a:p>
        </p:txBody>
      </p:sp>
      <p:pic>
        <p:nvPicPr>
          <p:cNvPr id="20" name="Picture 19" descr="Display document menu options in Portal">
            <a:extLst>
              <a:ext uri="{FF2B5EF4-FFF2-40B4-BE49-F238E27FC236}">
                <a16:creationId xmlns:a16="http://schemas.microsoft.com/office/drawing/2014/main" id="{1B1B6218-1D91-2D63-1715-93E0048AA5F3}"/>
              </a:ext>
            </a:extLst>
          </p:cNvPr>
          <p:cNvPicPr>
            <a:picLocks noChangeAspect="1"/>
          </p:cNvPicPr>
          <p:nvPr/>
        </p:nvPicPr>
        <p:blipFill>
          <a:blip r:embed="rId2"/>
          <a:stretch>
            <a:fillRect/>
          </a:stretch>
        </p:blipFill>
        <p:spPr>
          <a:xfrm>
            <a:off x="1133257" y="1582637"/>
            <a:ext cx="4023360" cy="37734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ontent Placeholder 6">
            <a:extLst>
              <a:ext uri="{FF2B5EF4-FFF2-40B4-BE49-F238E27FC236}">
                <a16:creationId xmlns:a16="http://schemas.microsoft.com/office/drawing/2014/main" id="{42FEFBF7-D556-1D07-2944-B70EC2BC818E}"/>
              </a:ext>
            </a:extLst>
          </p:cNvPr>
          <p:cNvSpPr>
            <a:spLocks noGrp="1"/>
          </p:cNvSpPr>
          <p:nvPr>
            <p:ph idx="1"/>
          </p:nvPr>
        </p:nvSpPr>
        <p:spPr>
          <a:xfrm>
            <a:off x="838200" y="5577084"/>
            <a:ext cx="6659880" cy="1094770"/>
          </a:xfrm>
        </p:spPr>
        <p:txBody>
          <a:bodyPr vert="horz" lIns="91440" tIns="45720" rIns="91440" bIns="45720" rtlCol="0" anchor="t">
            <a:normAutofit fontScale="92500"/>
          </a:bodyPr>
          <a:lstStyle/>
          <a:p>
            <a:r>
              <a:rPr lang="en-US" b="1" dirty="0">
                <a:cs typeface="Calibri"/>
              </a:rPr>
              <a:t>Menu</a:t>
            </a:r>
            <a:r>
              <a:rPr lang="en-US" dirty="0">
                <a:cs typeface="Calibri"/>
              </a:rPr>
              <a:t> options are the same in Portal and Fiori</a:t>
            </a:r>
          </a:p>
          <a:p>
            <a:r>
              <a:rPr lang="en-US" b="1" dirty="0">
                <a:cs typeface="Calibri"/>
              </a:rPr>
              <a:t>Expand menu </a:t>
            </a:r>
            <a:r>
              <a:rPr lang="en-US" dirty="0">
                <a:cs typeface="Calibri"/>
              </a:rPr>
              <a:t>will show Menu options</a:t>
            </a:r>
          </a:p>
        </p:txBody>
      </p:sp>
      <p:sp>
        <p:nvSpPr>
          <p:cNvPr id="9" name="TextBox 8">
            <a:extLst>
              <a:ext uri="{FF2B5EF4-FFF2-40B4-BE49-F238E27FC236}">
                <a16:creationId xmlns:a16="http://schemas.microsoft.com/office/drawing/2014/main" id="{90EABDE9-9B88-4415-FDED-04EEB19D8A8B}"/>
              </a:ext>
            </a:extLst>
          </p:cNvPr>
          <p:cNvSpPr txBox="1"/>
          <p:nvPr/>
        </p:nvSpPr>
        <p:spPr>
          <a:xfrm>
            <a:off x="8067383" y="1079372"/>
            <a:ext cx="1122423" cy="461665"/>
          </a:xfrm>
          <a:prstGeom prst="rect">
            <a:avLst/>
          </a:prstGeom>
          <a:noFill/>
        </p:spPr>
        <p:txBody>
          <a:bodyPr wrap="square" rtlCol="0">
            <a:spAutoFit/>
          </a:bodyPr>
          <a:lstStyle/>
          <a:p>
            <a:pPr algn="ctr"/>
            <a:r>
              <a:rPr lang="en-US" sz="2400" b="1" dirty="0">
                <a:solidFill>
                  <a:srgbClr val="7030A0"/>
                </a:solidFill>
                <a:highlight>
                  <a:srgbClr val="00FFFF"/>
                </a:highlight>
              </a:rPr>
              <a:t>Fiori</a:t>
            </a:r>
            <a:r>
              <a:rPr lang="en-US" dirty="0">
                <a:solidFill>
                  <a:srgbClr val="00B0F0"/>
                </a:solidFill>
                <a:highlight>
                  <a:srgbClr val="FFFF00"/>
                </a:highlight>
              </a:rPr>
              <a:t> </a:t>
            </a:r>
          </a:p>
        </p:txBody>
      </p:sp>
      <p:grpSp>
        <p:nvGrpSpPr>
          <p:cNvPr id="6" name="Group 5" descr="Display document menu options in Fiori">
            <a:extLst>
              <a:ext uri="{FF2B5EF4-FFF2-40B4-BE49-F238E27FC236}">
                <a16:creationId xmlns:a16="http://schemas.microsoft.com/office/drawing/2014/main" id="{A96E02E6-DA96-2F59-2D08-9ADF00600059}"/>
              </a:ext>
            </a:extLst>
          </p:cNvPr>
          <p:cNvGrpSpPr/>
          <p:nvPr/>
        </p:nvGrpSpPr>
        <p:grpSpPr>
          <a:xfrm>
            <a:off x="6076624" y="1613529"/>
            <a:ext cx="5029200" cy="4869199"/>
            <a:chOff x="6242122" y="1576015"/>
            <a:chExt cx="5029200" cy="4869199"/>
          </a:xfrm>
        </p:grpSpPr>
        <p:pic>
          <p:nvPicPr>
            <p:cNvPr id="18" name="Picture 17">
              <a:extLst>
                <a:ext uri="{FF2B5EF4-FFF2-40B4-BE49-F238E27FC236}">
                  <a16:creationId xmlns:a16="http://schemas.microsoft.com/office/drawing/2014/main" id="{233AD6AC-9CC1-ED54-F7F5-FFF334DE9A87}"/>
                </a:ext>
              </a:extLst>
            </p:cNvPr>
            <p:cNvPicPr>
              <a:picLocks noChangeAspect="1"/>
            </p:cNvPicPr>
            <p:nvPr/>
          </p:nvPicPr>
          <p:blipFill>
            <a:blip r:embed="rId3"/>
            <a:stretch>
              <a:fillRect/>
            </a:stretch>
          </p:blipFill>
          <p:spPr>
            <a:xfrm>
              <a:off x="6242122" y="1576015"/>
              <a:ext cx="5029200" cy="3726411"/>
            </a:xfrm>
            <a:prstGeom prst="rect">
              <a:avLst/>
            </a:prstGeom>
            <a:solidFill>
              <a:srgbClr val="FFFFFF">
                <a:shade val="85000"/>
              </a:srgbClr>
            </a:solidFill>
            <a:ln w="3175" cap="sq">
              <a:solidFill>
                <a:schemeClr val="bg2">
                  <a:lumMod val="75000"/>
                </a:schemeClr>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7ECE3335-F2DB-0F57-A111-D69475FD2A13}"/>
                </a:ext>
              </a:extLst>
            </p:cNvPr>
            <p:cNvPicPr>
              <a:picLocks noChangeAspect="1"/>
            </p:cNvPicPr>
            <p:nvPr/>
          </p:nvPicPr>
          <p:blipFill>
            <a:blip r:embed="rId4"/>
            <a:stretch>
              <a:fillRect/>
            </a:stretch>
          </p:blipFill>
          <p:spPr>
            <a:xfrm>
              <a:off x="7799507" y="4472940"/>
              <a:ext cx="3017520" cy="1972274"/>
            </a:xfrm>
            <a:prstGeom prst="rect">
              <a:avLst/>
            </a:prstGeom>
            <a:solidFill>
              <a:srgbClr val="FFFFFF">
                <a:shade val="85000"/>
              </a:srgbClr>
            </a:solidFill>
            <a:ln w="3175" cap="sq">
              <a:solidFill>
                <a:schemeClr val="bg2">
                  <a:lumMod val="75000"/>
                </a:schemeClr>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12" name="Rectangle 11">
              <a:extLst>
                <a:ext uri="{FF2B5EF4-FFF2-40B4-BE49-F238E27FC236}">
                  <a16:creationId xmlns:a16="http://schemas.microsoft.com/office/drawing/2014/main" id="{E3F76266-128B-47A3-F21B-FEB3FCDDE624}"/>
                </a:ext>
              </a:extLst>
            </p:cNvPr>
            <p:cNvSpPr/>
            <p:nvPr/>
          </p:nvSpPr>
          <p:spPr>
            <a:xfrm>
              <a:off x="6560820" y="4251960"/>
              <a:ext cx="1226820" cy="220980"/>
            </a:xfrm>
            <a:prstGeom prst="rect">
              <a:avLst/>
            </a:prstGeom>
            <a:noFill/>
            <a:ln w="412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a:extLst>
                <a:ext uri="{FF2B5EF4-FFF2-40B4-BE49-F238E27FC236}">
                  <a16:creationId xmlns:a16="http://schemas.microsoft.com/office/drawing/2014/main" id="{07D8AC62-9DA1-69DE-AF7B-8F63E6898349}"/>
                </a:ext>
              </a:extLst>
            </p:cNvPr>
            <p:cNvCxnSpPr>
              <a:cxnSpLocks/>
            </p:cNvCxnSpPr>
            <p:nvPr/>
          </p:nvCxnSpPr>
          <p:spPr>
            <a:xfrm>
              <a:off x="7174230" y="4472940"/>
              <a:ext cx="722861" cy="514696"/>
            </a:xfrm>
            <a:prstGeom prst="straightConnector1">
              <a:avLst/>
            </a:prstGeom>
            <a:ln w="41275">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
        <p:nvSpPr>
          <p:cNvPr id="4" name="Slide Number Placeholder 3">
            <a:extLst>
              <a:ext uri="{FF2B5EF4-FFF2-40B4-BE49-F238E27FC236}">
                <a16:creationId xmlns:a16="http://schemas.microsoft.com/office/drawing/2014/main" id="{ABAA9563-ADE4-97C1-1D8F-5DA220BD4796}"/>
              </a:ext>
            </a:extLst>
          </p:cNvPr>
          <p:cNvSpPr>
            <a:spLocks noGrp="1"/>
          </p:cNvSpPr>
          <p:nvPr>
            <p:ph type="sldNum" sz="quarter" idx="12"/>
          </p:nvPr>
        </p:nvSpPr>
        <p:spPr/>
        <p:txBody>
          <a:bodyPr/>
          <a:lstStyle/>
          <a:p>
            <a:fld id="{D74DC2E0-E28C-44A5-89B3-2B91385C7BB1}" type="slidenum">
              <a:rPr lang="en-US" smtClean="0"/>
              <a:t>48</a:t>
            </a:fld>
            <a:endParaRPr lang="en-US" dirty="0"/>
          </a:p>
        </p:txBody>
      </p:sp>
    </p:spTree>
    <p:extLst>
      <p:ext uri="{BB962C8B-B14F-4D97-AF65-F5344CB8AC3E}">
        <p14:creationId xmlns:p14="http://schemas.microsoft.com/office/powerpoint/2010/main" val="25856157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E7BEB-8F3E-1C6D-04A9-30E8E6F1AD91}"/>
              </a:ext>
            </a:extLst>
          </p:cNvPr>
          <p:cNvSpPr>
            <a:spLocks noGrp="1"/>
          </p:cNvSpPr>
          <p:nvPr>
            <p:ph type="title"/>
          </p:nvPr>
        </p:nvSpPr>
        <p:spPr/>
        <p:txBody>
          <a:bodyPr/>
          <a:lstStyle/>
          <a:p>
            <a:r>
              <a:rPr lang="en-US" dirty="0"/>
              <a:t>Display Document: Header &amp; Line</a:t>
            </a:r>
          </a:p>
        </p:txBody>
      </p:sp>
      <p:grpSp>
        <p:nvGrpSpPr>
          <p:cNvPr id="3" name="Group 2">
            <a:extLst>
              <a:ext uri="{FF2B5EF4-FFF2-40B4-BE49-F238E27FC236}">
                <a16:creationId xmlns:a16="http://schemas.microsoft.com/office/drawing/2014/main" id="{B347494F-A2F1-DC64-48A7-2EEE468B5D48}"/>
              </a:ext>
              <a:ext uri="{C183D7F6-B498-43B3-948B-1728B52AA6E4}">
                <adec:decorative xmlns:adec="http://schemas.microsoft.com/office/drawing/2017/decorative" val="1"/>
              </a:ext>
            </a:extLst>
          </p:cNvPr>
          <p:cNvGrpSpPr/>
          <p:nvPr/>
        </p:nvGrpSpPr>
        <p:grpSpPr>
          <a:xfrm>
            <a:off x="3928085" y="1035434"/>
            <a:ext cx="7802014" cy="2620403"/>
            <a:chOff x="3928085" y="1107515"/>
            <a:chExt cx="7802014" cy="2620403"/>
          </a:xfrm>
        </p:grpSpPr>
        <p:pic>
          <p:nvPicPr>
            <p:cNvPr id="8" name="Picture 7">
              <a:extLst>
                <a:ext uri="{FF2B5EF4-FFF2-40B4-BE49-F238E27FC236}">
                  <a16:creationId xmlns:a16="http://schemas.microsoft.com/office/drawing/2014/main" id="{82CE5D8E-37DF-1017-5C3F-51CD85BBCDF5}"/>
                </a:ext>
              </a:extLst>
            </p:cNvPr>
            <p:cNvPicPr>
              <a:picLocks noChangeAspect="1"/>
            </p:cNvPicPr>
            <p:nvPr/>
          </p:nvPicPr>
          <p:blipFill>
            <a:blip r:embed="rId2"/>
            <a:stretch>
              <a:fillRect/>
            </a:stretch>
          </p:blipFill>
          <p:spPr>
            <a:xfrm>
              <a:off x="3928085" y="1107515"/>
              <a:ext cx="7802014" cy="2620403"/>
            </a:xfrm>
            <a:prstGeom prst="rect">
              <a:avLst/>
            </a:prstGeom>
            <a:solidFill>
              <a:srgbClr val="FFFFFF">
                <a:shade val="85000"/>
              </a:srgbClr>
            </a:solidFill>
            <a:ln w="3175" cap="sq">
              <a:solidFill>
                <a:schemeClr val="bg2">
                  <a:lumMod val="75000"/>
                </a:schemeClr>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2425F576-AFFB-13B5-C069-CC45F57A0BD7}"/>
                </a:ext>
              </a:extLst>
            </p:cNvPr>
            <p:cNvPicPr>
              <a:picLocks noChangeAspect="1"/>
            </p:cNvPicPr>
            <p:nvPr/>
          </p:nvPicPr>
          <p:blipFill>
            <a:blip r:embed="rId3"/>
            <a:stretch>
              <a:fillRect/>
            </a:stretch>
          </p:blipFill>
          <p:spPr>
            <a:xfrm>
              <a:off x="10169428" y="1711173"/>
              <a:ext cx="1463040" cy="327032"/>
            </a:xfrm>
            <a:prstGeom prst="rect">
              <a:avLst/>
            </a:prstGeom>
          </p:spPr>
        </p:pic>
      </p:grpSp>
      <p:sp>
        <p:nvSpPr>
          <p:cNvPr id="5" name="TextBox 4">
            <a:extLst>
              <a:ext uri="{FF2B5EF4-FFF2-40B4-BE49-F238E27FC236}">
                <a16:creationId xmlns:a16="http://schemas.microsoft.com/office/drawing/2014/main" id="{F2E9C25E-54EA-6406-032D-999F9888FD8B}"/>
              </a:ext>
            </a:extLst>
          </p:cNvPr>
          <p:cNvSpPr txBox="1"/>
          <p:nvPr/>
        </p:nvSpPr>
        <p:spPr>
          <a:xfrm>
            <a:off x="197334" y="2007643"/>
            <a:ext cx="3925823" cy="12926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dirty="0">
                <a:cs typeface="Calibri"/>
              </a:rPr>
              <a:t>The </a:t>
            </a:r>
            <a:r>
              <a:rPr lang="en-US" sz="2600" b="1" dirty="0">
                <a:cs typeface="Calibri"/>
              </a:rPr>
              <a:t>header and line </a:t>
            </a:r>
            <a:r>
              <a:rPr lang="en-US" sz="2600" dirty="0">
                <a:cs typeface="Calibri"/>
              </a:rPr>
              <a:t>fields of the document are the same in Portal and Fiori</a:t>
            </a:r>
          </a:p>
        </p:txBody>
      </p:sp>
      <p:sp>
        <p:nvSpPr>
          <p:cNvPr id="16" name="TextBox 15">
            <a:extLst>
              <a:ext uri="{FF2B5EF4-FFF2-40B4-BE49-F238E27FC236}">
                <a16:creationId xmlns:a16="http://schemas.microsoft.com/office/drawing/2014/main" id="{514AB541-CDF8-E5C1-CB57-ADB98C436CEF}"/>
              </a:ext>
              <a:ext uri="{C183D7F6-B498-43B3-948B-1728B52AA6E4}">
                <adec:decorative xmlns:adec="http://schemas.microsoft.com/office/drawing/2017/decorative" val="1"/>
              </a:ext>
            </a:extLst>
          </p:cNvPr>
          <p:cNvSpPr txBox="1"/>
          <p:nvPr/>
        </p:nvSpPr>
        <p:spPr>
          <a:xfrm>
            <a:off x="2679516" y="1365274"/>
            <a:ext cx="1248569" cy="584775"/>
          </a:xfrm>
          <a:prstGeom prst="rect">
            <a:avLst/>
          </a:prstGeom>
          <a:noFill/>
        </p:spPr>
        <p:txBody>
          <a:bodyPr wrap="square" lIns="91440" tIns="45720" rIns="91440" bIns="45720" rtlCol="0" anchor="t">
            <a:spAutoFit/>
          </a:bodyPr>
          <a:lstStyle/>
          <a:p>
            <a:pPr algn="ctr"/>
            <a:r>
              <a:rPr lang="en-US" sz="3200" b="1" dirty="0">
                <a:solidFill>
                  <a:srgbClr val="7030A0"/>
                </a:solidFill>
                <a:highlight>
                  <a:srgbClr val="00FFFF"/>
                </a:highlight>
              </a:rPr>
              <a:t>Portal</a:t>
            </a:r>
            <a:endParaRPr lang="en-US" sz="3200" dirty="0">
              <a:solidFill>
                <a:srgbClr val="7030A0"/>
              </a:solidFill>
              <a:highlight>
                <a:srgbClr val="00FFFF"/>
              </a:highlight>
              <a:cs typeface="Calibri"/>
            </a:endParaRPr>
          </a:p>
        </p:txBody>
      </p:sp>
      <p:sp>
        <p:nvSpPr>
          <p:cNvPr id="17" name="TextBox 16">
            <a:extLst>
              <a:ext uri="{FF2B5EF4-FFF2-40B4-BE49-F238E27FC236}">
                <a16:creationId xmlns:a16="http://schemas.microsoft.com/office/drawing/2014/main" id="{296AF33E-F4C6-D0C1-9D85-BF8BE84EA355}"/>
              </a:ext>
              <a:ext uri="{C183D7F6-B498-43B3-948B-1728B52AA6E4}">
                <adec:decorative xmlns:adec="http://schemas.microsoft.com/office/drawing/2017/decorative" val="1"/>
              </a:ext>
            </a:extLst>
          </p:cNvPr>
          <p:cNvSpPr txBox="1"/>
          <p:nvPr/>
        </p:nvSpPr>
        <p:spPr>
          <a:xfrm>
            <a:off x="8454919" y="4279667"/>
            <a:ext cx="1122423" cy="584775"/>
          </a:xfrm>
          <a:prstGeom prst="rect">
            <a:avLst/>
          </a:prstGeom>
          <a:noFill/>
        </p:spPr>
        <p:txBody>
          <a:bodyPr wrap="square" rtlCol="0">
            <a:spAutoFit/>
          </a:bodyPr>
          <a:lstStyle/>
          <a:p>
            <a:pPr algn="ctr"/>
            <a:r>
              <a:rPr lang="en-US" sz="3200" b="1" dirty="0">
                <a:solidFill>
                  <a:srgbClr val="7030A0"/>
                </a:solidFill>
                <a:highlight>
                  <a:srgbClr val="00FFFF"/>
                </a:highlight>
              </a:rPr>
              <a:t>Fiori</a:t>
            </a:r>
            <a:r>
              <a:rPr lang="en-US" dirty="0">
                <a:solidFill>
                  <a:srgbClr val="00B0F0"/>
                </a:solidFill>
                <a:highlight>
                  <a:srgbClr val="FFFF00"/>
                </a:highlight>
              </a:rPr>
              <a:t> </a:t>
            </a:r>
          </a:p>
        </p:txBody>
      </p:sp>
      <p:pic>
        <p:nvPicPr>
          <p:cNvPr id="6" name="Content Placeholder 5">
            <a:extLst>
              <a:ext uri="{FF2B5EF4-FFF2-40B4-BE49-F238E27FC236}">
                <a16:creationId xmlns:a16="http://schemas.microsoft.com/office/drawing/2014/main" id="{7BAD7E84-711C-7871-B133-3D1FB59E2B6F}"/>
              </a:ext>
              <a:ext uri="{C183D7F6-B498-43B3-948B-1728B52AA6E4}">
                <adec:decorative xmlns:adec="http://schemas.microsoft.com/office/drawing/2017/decorative" val="1"/>
              </a:ext>
            </a:extLst>
          </p:cNvPr>
          <p:cNvPicPr>
            <a:picLocks noGrp="1" noChangeAspect="1"/>
          </p:cNvPicPr>
          <p:nvPr>
            <p:ph idx="1"/>
          </p:nvPr>
        </p:nvPicPr>
        <p:blipFill>
          <a:blip r:embed="rId4"/>
          <a:stretch>
            <a:fillRect/>
          </a:stretch>
        </p:blipFill>
        <p:spPr>
          <a:xfrm>
            <a:off x="316759" y="3714770"/>
            <a:ext cx="8138160" cy="3087215"/>
          </a:xfrm>
          <a:prstGeom prst="rect">
            <a:avLst/>
          </a:prstGeom>
          <a:solidFill>
            <a:srgbClr val="FFFFFF">
              <a:shade val="85000"/>
            </a:srgbClr>
          </a:solidFill>
          <a:ln w="3175" cap="sq">
            <a:solidFill>
              <a:schemeClr val="bg2">
                <a:lumMod val="75000"/>
              </a:schemeClr>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4" name="Slide Number Placeholder 3">
            <a:extLst>
              <a:ext uri="{FF2B5EF4-FFF2-40B4-BE49-F238E27FC236}">
                <a16:creationId xmlns:a16="http://schemas.microsoft.com/office/drawing/2014/main" id="{0CB1CD8C-50A9-F07B-7D3D-1DF3D8905E9A}"/>
              </a:ext>
            </a:extLst>
          </p:cNvPr>
          <p:cNvSpPr>
            <a:spLocks noGrp="1"/>
          </p:cNvSpPr>
          <p:nvPr>
            <p:ph type="sldNum" sz="quarter" idx="12"/>
          </p:nvPr>
        </p:nvSpPr>
        <p:spPr/>
        <p:txBody>
          <a:bodyPr/>
          <a:lstStyle/>
          <a:p>
            <a:fld id="{D74DC2E0-E28C-44A5-89B3-2B91385C7BB1}" type="slidenum">
              <a:rPr lang="en-US" smtClean="0"/>
              <a:t>49</a:t>
            </a:fld>
            <a:endParaRPr lang="en-US" dirty="0"/>
          </a:p>
        </p:txBody>
      </p:sp>
    </p:spTree>
    <p:extLst>
      <p:ext uri="{BB962C8B-B14F-4D97-AF65-F5344CB8AC3E}">
        <p14:creationId xmlns:p14="http://schemas.microsoft.com/office/powerpoint/2010/main" val="1432483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BCA10-302B-4F28-B672-B502CE3F991A}"/>
              </a:ext>
            </a:extLst>
          </p:cNvPr>
          <p:cNvSpPr>
            <a:spLocks noGrp="1"/>
          </p:cNvSpPr>
          <p:nvPr>
            <p:ph type="title"/>
          </p:nvPr>
        </p:nvSpPr>
        <p:spPr/>
        <p:txBody>
          <a:bodyPr/>
          <a:lstStyle/>
          <a:p>
            <a:r>
              <a:rPr lang="en-US" b="1" dirty="0"/>
              <a:t>NASBA CPE Credit Guidelines</a:t>
            </a:r>
            <a:endParaRPr lang="en-US" dirty="0"/>
          </a:p>
        </p:txBody>
      </p:sp>
      <p:sp>
        <p:nvSpPr>
          <p:cNvPr id="7" name="TextBox 6" descr="Gunnar Sandine's Bio">
            <a:extLst>
              <a:ext uri="{FF2B5EF4-FFF2-40B4-BE49-F238E27FC236}">
                <a16:creationId xmlns:a16="http://schemas.microsoft.com/office/drawing/2014/main" id="{F322A9C7-65EE-4660-8863-AED45E582259}"/>
              </a:ext>
            </a:extLst>
          </p:cNvPr>
          <p:cNvSpPr txBox="1"/>
          <p:nvPr/>
        </p:nvSpPr>
        <p:spPr>
          <a:xfrm>
            <a:off x="1231641" y="1419978"/>
            <a:ext cx="10122159" cy="4401205"/>
          </a:xfrm>
          <a:prstGeom prst="rect">
            <a:avLst/>
          </a:prstGeom>
          <a:noFill/>
        </p:spPr>
        <p:txBody>
          <a:bodyPr wrap="square" rtlCol="0">
            <a:spAutoFit/>
          </a:bodyPr>
          <a:lstStyle/>
          <a:p>
            <a:r>
              <a:rPr lang="en-US" sz="2800" dirty="0"/>
              <a:t>The Directives and Training Branch will be using MS Teams’ polling feature to capture engagement metrics during each training session. Four polls will be launched at random intervals within each hour of the class. Each poll will remain open for 60 seconds and, per NASBA requirements, attendees must respond to </a:t>
            </a:r>
            <a:r>
              <a:rPr lang="en-US" sz="2800" b="1" dirty="0"/>
              <a:t>at least three </a:t>
            </a:r>
            <a:r>
              <a:rPr lang="en-US" sz="2800" dirty="0"/>
              <a:t>of the four polls to receive CPE credit for that hour. Partial credit will not be issued. Two-hour training sessions are not designed to include breaks, therefore, please plan accordingly.</a:t>
            </a:r>
          </a:p>
          <a:p>
            <a:r>
              <a:rPr lang="en-US" sz="2800" dirty="0">
                <a:effectLst/>
                <a:highlight>
                  <a:srgbClr val="FFFF00"/>
                </a:highlight>
                <a:ea typeface="Times New Roman" panose="02020603050405020304" pitchFamily="18" charset="0"/>
                <a:cs typeface="Aptos" panose="020B0004020202020204" pitchFamily="34" charset="0"/>
              </a:rPr>
              <a:t>Polls will appear in either the Chat box or the main presentation area of your screen.</a:t>
            </a:r>
          </a:p>
        </p:txBody>
      </p:sp>
      <p:sp>
        <p:nvSpPr>
          <p:cNvPr id="4" name="Slide Number Placeholder 3">
            <a:extLst>
              <a:ext uri="{FF2B5EF4-FFF2-40B4-BE49-F238E27FC236}">
                <a16:creationId xmlns:a16="http://schemas.microsoft.com/office/drawing/2014/main" id="{B1BCC0EA-D08F-43C3-99FA-41F471FB36E4}"/>
              </a:ext>
            </a:extLst>
          </p:cNvPr>
          <p:cNvSpPr>
            <a:spLocks noGrp="1"/>
          </p:cNvSpPr>
          <p:nvPr>
            <p:ph type="sldNum" sz="quarter" idx="12"/>
          </p:nvPr>
        </p:nvSpPr>
        <p:spPr/>
        <p:txBody>
          <a:bodyPr/>
          <a:lstStyle/>
          <a:p>
            <a:fld id="{D74DC2E0-E28C-44A5-89B3-2B91385C7BB1}" type="slidenum">
              <a:rPr lang="en-US" smtClean="0"/>
              <a:t>5</a:t>
            </a:fld>
            <a:endParaRPr lang="en-US" dirty="0"/>
          </a:p>
        </p:txBody>
      </p:sp>
    </p:spTree>
    <p:extLst>
      <p:ext uri="{BB962C8B-B14F-4D97-AF65-F5344CB8AC3E}">
        <p14:creationId xmlns:p14="http://schemas.microsoft.com/office/powerpoint/2010/main" val="10988287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8D361-AE88-B1B2-E66E-5A306C59F5D7}"/>
              </a:ext>
            </a:extLst>
          </p:cNvPr>
          <p:cNvSpPr>
            <a:spLocks noGrp="1"/>
          </p:cNvSpPr>
          <p:nvPr>
            <p:ph type="title"/>
          </p:nvPr>
        </p:nvSpPr>
        <p:spPr/>
        <p:txBody>
          <a:bodyPr/>
          <a:lstStyle/>
          <a:p>
            <a:r>
              <a:rPr lang="en-US" dirty="0"/>
              <a:t>Display Funds Commitment</a:t>
            </a:r>
          </a:p>
        </p:txBody>
      </p:sp>
      <p:sp>
        <p:nvSpPr>
          <p:cNvPr id="11" name="TextBox 10">
            <a:extLst>
              <a:ext uri="{FF2B5EF4-FFF2-40B4-BE49-F238E27FC236}">
                <a16:creationId xmlns:a16="http://schemas.microsoft.com/office/drawing/2014/main" id="{51973EC8-8279-348F-A83C-287ABB5B9E31}"/>
              </a:ext>
            </a:extLst>
          </p:cNvPr>
          <p:cNvSpPr txBox="1"/>
          <p:nvPr/>
        </p:nvSpPr>
        <p:spPr>
          <a:xfrm>
            <a:off x="1446547" y="1072664"/>
            <a:ext cx="1346201" cy="584775"/>
          </a:xfrm>
          <a:prstGeom prst="rect">
            <a:avLst/>
          </a:prstGeom>
          <a:noFill/>
        </p:spPr>
        <p:txBody>
          <a:bodyPr wrap="square" rtlCol="0">
            <a:spAutoFit/>
          </a:bodyPr>
          <a:lstStyle/>
          <a:p>
            <a:r>
              <a:rPr lang="en-US" sz="3200" b="1" dirty="0">
                <a:solidFill>
                  <a:srgbClr val="7030A0"/>
                </a:solidFill>
                <a:highlight>
                  <a:srgbClr val="00FFFF"/>
                </a:highlight>
              </a:rPr>
              <a:t>Portal</a:t>
            </a:r>
            <a:endParaRPr lang="en-US" sz="3200" dirty="0">
              <a:solidFill>
                <a:srgbClr val="7030A0"/>
              </a:solidFill>
              <a:highlight>
                <a:srgbClr val="00FFFF"/>
              </a:highlight>
            </a:endParaRPr>
          </a:p>
        </p:txBody>
      </p:sp>
      <p:pic>
        <p:nvPicPr>
          <p:cNvPr id="10" name="Picture 9" descr="Portal screenshot">
            <a:extLst>
              <a:ext uri="{FF2B5EF4-FFF2-40B4-BE49-F238E27FC236}">
                <a16:creationId xmlns:a16="http://schemas.microsoft.com/office/drawing/2014/main" id="{B82844F1-0EC5-A428-7C20-7AE900BE8CDE}"/>
              </a:ext>
            </a:extLst>
          </p:cNvPr>
          <p:cNvPicPr>
            <a:picLocks noChangeAspect="1"/>
          </p:cNvPicPr>
          <p:nvPr/>
        </p:nvPicPr>
        <p:blipFill>
          <a:blip r:embed="rId2"/>
          <a:stretch>
            <a:fillRect/>
          </a:stretch>
        </p:blipFill>
        <p:spPr>
          <a:xfrm>
            <a:off x="458616" y="1760312"/>
            <a:ext cx="7081212" cy="1817469"/>
          </a:xfrm>
          <a:prstGeom prst="rect">
            <a:avLst/>
          </a:prstGeom>
          <a:solidFill>
            <a:srgbClr val="FFFFFF">
              <a:shade val="85000"/>
            </a:srgbClr>
          </a:solidFill>
          <a:ln w="3175" cap="sq">
            <a:solidFill>
              <a:schemeClr val="bg2">
                <a:lumMod val="75000"/>
              </a:schemeClr>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15" name="Content Placeholder 6">
            <a:extLst>
              <a:ext uri="{FF2B5EF4-FFF2-40B4-BE49-F238E27FC236}">
                <a16:creationId xmlns:a16="http://schemas.microsoft.com/office/drawing/2014/main" id="{7A2AB257-2C38-A974-F92A-666BFA52E6D6}"/>
              </a:ext>
            </a:extLst>
          </p:cNvPr>
          <p:cNvSpPr txBox="1">
            <a:spLocks/>
          </p:cNvSpPr>
          <p:nvPr/>
        </p:nvSpPr>
        <p:spPr>
          <a:xfrm>
            <a:off x="458616" y="4033954"/>
            <a:ext cx="5478888" cy="1751382"/>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cs typeface="Calibri"/>
              </a:rPr>
              <a:t>Funds commitment: Display </a:t>
            </a:r>
            <a:r>
              <a:rPr lang="en-US" dirty="0">
                <a:cs typeface="Calibri"/>
              </a:rPr>
              <a:t>screens are the same in Portal and Fiori</a:t>
            </a:r>
          </a:p>
          <a:p>
            <a:r>
              <a:rPr lang="en-US" dirty="0"/>
              <a:t>Menu can be expanded/collapsed</a:t>
            </a:r>
          </a:p>
          <a:p>
            <a:pPr marL="0" indent="0">
              <a:buNone/>
            </a:pPr>
            <a:endParaRPr lang="en-US" dirty="0">
              <a:cs typeface="Calibri"/>
            </a:endParaRPr>
          </a:p>
        </p:txBody>
      </p:sp>
      <p:sp>
        <p:nvSpPr>
          <p:cNvPr id="12" name="TextBox 11">
            <a:extLst>
              <a:ext uri="{FF2B5EF4-FFF2-40B4-BE49-F238E27FC236}">
                <a16:creationId xmlns:a16="http://schemas.microsoft.com/office/drawing/2014/main" id="{EFC940FB-048E-0696-F650-E287B15098AF}"/>
              </a:ext>
            </a:extLst>
          </p:cNvPr>
          <p:cNvSpPr txBox="1"/>
          <p:nvPr/>
        </p:nvSpPr>
        <p:spPr>
          <a:xfrm>
            <a:off x="5851418" y="3944740"/>
            <a:ext cx="934064" cy="584775"/>
          </a:xfrm>
          <a:prstGeom prst="rect">
            <a:avLst/>
          </a:prstGeom>
          <a:noFill/>
        </p:spPr>
        <p:txBody>
          <a:bodyPr wrap="square" lIns="91440" tIns="45720" rIns="91440" bIns="45720" rtlCol="0" anchor="t">
            <a:spAutoFit/>
          </a:bodyPr>
          <a:lstStyle/>
          <a:p>
            <a:r>
              <a:rPr lang="en-US" sz="3200" b="1" dirty="0">
                <a:solidFill>
                  <a:srgbClr val="7030A0"/>
                </a:solidFill>
                <a:highlight>
                  <a:srgbClr val="00FFFF"/>
                </a:highlight>
              </a:rPr>
              <a:t>Fiori</a:t>
            </a:r>
            <a:endParaRPr lang="en-US" dirty="0">
              <a:solidFill>
                <a:srgbClr val="00B0F0"/>
              </a:solidFill>
              <a:highlight>
                <a:srgbClr val="FFFF00"/>
              </a:highlight>
              <a:cs typeface="Calibri"/>
            </a:endParaRPr>
          </a:p>
        </p:txBody>
      </p:sp>
      <p:pic>
        <p:nvPicPr>
          <p:cNvPr id="6" name="Content Placeholder 5">
            <a:extLst>
              <a:ext uri="{FF2B5EF4-FFF2-40B4-BE49-F238E27FC236}">
                <a16:creationId xmlns:a16="http://schemas.microsoft.com/office/drawing/2014/main" id="{9CECD395-F5A7-A2D8-022A-3844F0EB69A5}"/>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6922333" y="3847204"/>
            <a:ext cx="4730993" cy="2330570"/>
          </a:xfrm>
          <a:prstGeom prst="rect">
            <a:avLst/>
          </a:prstGeom>
          <a:solidFill>
            <a:srgbClr val="FFFFFF">
              <a:shade val="85000"/>
            </a:srgbClr>
          </a:solidFill>
          <a:ln w="3175" cap="sq">
            <a:solidFill>
              <a:schemeClr val="bg2">
                <a:lumMod val="75000"/>
              </a:schemeClr>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CCDF9801-4A51-BE8B-9ABD-0A707BD2172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072352" y="4322471"/>
            <a:ext cx="1800225" cy="1057275"/>
          </a:xfrm>
          <a:prstGeom prst="rect">
            <a:avLst/>
          </a:prstGeom>
          <a:ln>
            <a:solidFill>
              <a:schemeClr val="bg2">
                <a:lumMod val="75000"/>
              </a:schemeClr>
            </a:solidFill>
          </a:ln>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4FB24DEC-17D6-E4BC-FD5C-734CE9D00A29}"/>
              </a:ext>
            </a:extLst>
          </p:cNvPr>
          <p:cNvSpPr>
            <a:spLocks noGrp="1"/>
          </p:cNvSpPr>
          <p:nvPr>
            <p:ph type="sldNum" sz="quarter" idx="12"/>
          </p:nvPr>
        </p:nvSpPr>
        <p:spPr/>
        <p:txBody>
          <a:bodyPr/>
          <a:lstStyle/>
          <a:p>
            <a:fld id="{D74DC2E0-E28C-44A5-89B3-2B91385C7BB1}" type="slidenum">
              <a:rPr lang="en-US" smtClean="0"/>
              <a:t>50</a:t>
            </a:fld>
            <a:endParaRPr lang="en-US" dirty="0"/>
          </a:p>
        </p:txBody>
      </p:sp>
    </p:spTree>
    <p:extLst>
      <p:ext uri="{BB962C8B-B14F-4D97-AF65-F5344CB8AC3E}">
        <p14:creationId xmlns:p14="http://schemas.microsoft.com/office/powerpoint/2010/main" val="38494500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Content Placeholder 19">
            <a:extLst>
              <a:ext uri="{FF2B5EF4-FFF2-40B4-BE49-F238E27FC236}">
                <a16:creationId xmlns:a16="http://schemas.microsoft.com/office/drawing/2014/main" id="{A6AB08A7-041C-9306-6161-F8F5ACAFE522}"/>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2364623" y="1819656"/>
            <a:ext cx="8603664" cy="4672870"/>
          </a:xfrm>
          <a:prstGeom prst="rect">
            <a:avLst/>
          </a:prstGeom>
          <a:solidFill>
            <a:srgbClr val="FFFFFF">
              <a:shade val="85000"/>
            </a:srgbClr>
          </a:solidFill>
          <a:ln w="3175" cap="sq">
            <a:solidFill>
              <a:schemeClr val="bg2">
                <a:lumMod val="75000"/>
              </a:schemeClr>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8C8B02FA-9B6A-8200-0F72-8C63049A5BDC}"/>
              </a:ext>
            </a:extLst>
          </p:cNvPr>
          <p:cNvSpPr>
            <a:spLocks noGrp="1"/>
          </p:cNvSpPr>
          <p:nvPr>
            <p:ph type="title"/>
          </p:nvPr>
        </p:nvSpPr>
        <p:spPr/>
        <p:txBody>
          <a:bodyPr/>
          <a:lstStyle/>
          <a:p>
            <a:r>
              <a:rPr lang="en-US" dirty="0"/>
              <a:t>Portal Funds Commitment Display</a:t>
            </a:r>
          </a:p>
        </p:txBody>
      </p:sp>
      <p:sp>
        <p:nvSpPr>
          <p:cNvPr id="4" name="Slide Number Placeholder 3">
            <a:extLst>
              <a:ext uri="{FF2B5EF4-FFF2-40B4-BE49-F238E27FC236}">
                <a16:creationId xmlns:a16="http://schemas.microsoft.com/office/drawing/2014/main" id="{BC7EFCAB-CA3B-9DF6-10DC-8F76A337A69B}"/>
              </a:ext>
            </a:extLst>
          </p:cNvPr>
          <p:cNvSpPr>
            <a:spLocks noGrp="1"/>
          </p:cNvSpPr>
          <p:nvPr>
            <p:ph type="sldNum" sz="quarter" idx="12"/>
          </p:nvPr>
        </p:nvSpPr>
        <p:spPr/>
        <p:txBody>
          <a:bodyPr/>
          <a:lstStyle/>
          <a:p>
            <a:fld id="{D74DC2E0-E28C-44A5-89B3-2B91385C7BB1}" type="slidenum">
              <a:rPr lang="en-US" smtClean="0"/>
              <a:t>51</a:t>
            </a:fld>
            <a:endParaRPr lang="en-US" dirty="0"/>
          </a:p>
        </p:txBody>
      </p:sp>
      <p:sp>
        <p:nvSpPr>
          <p:cNvPr id="5" name="Content Placeholder 6">
            <a:extLst>
              <a:ext uri="{FF2B5EF4-FFF2-40B4-BE49-F238E27FC236}">
                <a16:creationId xmlns:a16="http://schemas.microsoft.com/office/drawing/2014/main" id="{03364A8F-A486-0B1F-0C0F-E35D72BD3042}"/>
              </a:ext>
            </a:extLst>
          </p:cNvPr>
          <p:cNvSpPr txBox="1">
            <a:spLocks/>
          </p:cNvSpPr>
          <p:nvPr/>
        </p:nvSpPr>
        <p:spPr>
          <a:xfrm>
            <a:off x="944124" y="1056149"/>
            <a:ext cx="10772388" cy="731728"/>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300" b="1" dirty="0">
                <a:cs typeface="Calibri"/>
              </a:rPr>
              <a:t>Funds Commitment Display </a:t>
            </a:r>
            <a:r>
              <a:rPr lang="en-US" sz="3300" dirty="0">
                <a:cs typeface="Calibri"/>
              </a:rPr>
              <a:t>header and line items are the same in Portal and Fiori</a:t>
            </a:r>
          </a:p>
          <a:p>
            <a:pPr marL="0" indent="0">
              <a:buNone/>
            </a:pPr>
            <a:endParaRPr lang="en-US" dirty="0">
              <a:cs typeface="Calibri"/>
            </a:endParaRPr>
          </a:p>
        </p:txBody>
      </p:sp>
      <p:pic>
        <p:nvPicPr>
          <p:cNvPr id="3" name="Picture 2">
            <a:extLst>
              <a:ext uri="{FF2B5EF4-FFF2-40B4-BE49-F238E27FC236}">
                <a16:creationId xmlns:a16="http://schemas.microsoft.com/office/drawing/2014/main" id="{8BA47A71-96E3-A05B-7090-3306B9651A0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44124" y="1910810"/>
            <a:ext cx="1505843" cy="859611"/>
          </a:xfrm>
          <a:prstGeom prst="rect">
            <a:avLst/>
          </a:prstGeom>
        </p:spPr>
      </p:pic>
    </p:spTree>
    <p:extLst>
      <p:ext uri="{BB962C8B-B14F-4D97-AF65-F5344CB8AC3E}">
        <p14:creationId xmlns:p14="http://schemas.microsoft.com/office/powerpoint/2010/main" val="21174259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B02FA-9B6A-8200-0F72-8C63049A5BDC}"/>
              </a:ext>
            </a:extLst>
          </p:cNvPr>
          <p:cNvSpPr>
            <a:spLocks noGrp="1"/>
          </p:cNvSpPr>
          <p:nvPr>
            <p:ph type="title"/>
          </p:nvPr>
        </p:nvSpPr>
        <p:spPr/>
        <p:txBody>
          <a:bodyPr/>
          <a:lstStyle/>
          <a:p>
            <a:r>
              <a:rPr lang="en-US" dirty="0"/>
              <a:t>Fiori Funds Commitment Display</a:t>
            </a:r>
          </a:p>
        </p:txBody>
      </p:sp>
      <p:sp>
        <p:nvSpPr>
          <p:cNvPr id="4" name="Slide Number Placeholder 3">
            <a:extLst>
              <a:ext uri="{FF2B5EF4-FFF2-40B4-BE49-F238E27FC236}">
                <a16:creationId xmlns:a16="http://schemas.microsoft.com/office/drawing/2014/main" id="{BC7EFCAB-CA3B-9DF6-10DC-8F76A337A69B}"/>
              </a:ext>
            </a:extLst>
          </p:cNvPr>
          <p:cNvSpPr>
            <a:spLocks noGrp="1"/>
          </p:cNvSpPr>
          <p:nvPr>
            <p:ph type="sldNum" sz="quarter" idx="12"/>
          </p:nvPr>
        </p:nvSpPr>
        <p:spPr/>
        <p:txBody>
          <a:bodyPr/>
          <a:lstStyle/>
          <a:p>
            <a:fld id="{D74DC2E0-E28C-44A5-89B3-2B91385C7BB1}" type="slidenum">
              <a:rPr lang="en-US" smtClean="0"/>
              <a:t>52</a:t>
            </a:fld>
            <a:endParaRPr lang="en-US" dirty="0"/>
          </a:p>
        </p:txBody>
      </p:sp>
      <p:grpSp>
        <p:nvGrpSpPr>
          <p:cNvPr id="5" name="Group 4" descr="Screenshot of Fiori Funds Commitment Display screen">
            <a:extLst>
              <a:ext uri="{FF2B5EF4-FFF2-40B4-BE49-F238E27FC236}">
                <a16:creationId xmlns:a16="http://schemas.microsoft.com/office/drawing/2014/main" id="{26663A95-5BF1-1E13-8B9F-C22A2FE75FFF}"/>
              </a:ext>
            </a:extLst>
          </p:cNvPr>
          <p:cNvGrpSpPr/>
          <p:nvPr/>
        </p:nvGrpSpPr>
        <p:grpSpPr>
          <a:xfrm>
            <a:off x="2069617" y="2200417"/>
            <a:ext cx="9463373" cy="4484157"/>
            <a:chOff x="2069617" y="2200417"/>
            <a:chExt cx="9463373" cy="4484157"/>
          </a:xfrm>
        </p:grpSpPr>
        <p:grpSp>
          <p:nvGrpSpPr>
            <p:cNvPr id="3" name="Group 2" descr="Screenshot of Fiori Funds Commitment Display screen">
              <a:extLst>
                <a:ext uri="{FF2B5EF4-FFF2-40B4-BE49-F238E27FC236}">
                  <a16:creationId xmlns:a16="http://schemas.microsoft.com/office/drawing/2014/main" id="{B6ED1FA7-2C47-735B-C3B5-FC9248E23340}"/>
                </a:ext>
              </a:extLst>
            </p:cNvPr>
            <p:cNvGrpSpPr/>
            <p:nvPr/>
          </p:nvGrpSpPr>
          <p:grpSpPr>
            <a:xfrm>
              <a:off x="2069617" y="2200417"/>
              <a:ext cx="9463373" cy="4484157"/>
              <a:chOff x="1672087" y="1095424"/>
              <a:chExt cx="9463373" cy="4484157"/>
            </a:xfrm>
            <a:effectLst>
              <a:outerShdw blurRad="50800" dist="38100" dir="2700000" algn="tl" rotWithShape="0">
                <a:prstClr val="black">
                  <a:alpha val="40000"/>
                </a:prstClr>
              </a:outerShdw>
            </a:effectLst>
          </p:grpSpPr>
          <p:pic>
            <p:nvPicPr>
              <p:cNvPr id="15" name="Picture 14">
                <a:extLst>
                  <a:ext uri="{FF2B5EF4-FFF2-40B4-BE49-F238E27FC236}">
                    <a16:creationId xmlns:a16="http://schemas.microsoft.com/office/drawing/2014/main" id="{E4DC8B04-C6CB-6471-9FE7-0680AE16EE33}"/>
                  </a:ext>
                </a:extLst>
              </p:cNvPr>
              <p:cNvPicPr>
                <a:picLocks noChangeAspect="1"/>
              </p:cNvPicPr>
              <p:nvPr/>
            </p:nvPicPr>
            <p:blipFill>
              <a:blip r:embed="rId3"/>
              <a:stretch>
                <a:fillRect/>
              </a:stretch>
            </p:blipFill>
            <p:spPr>
              <a:xfrm>
                <a:off x="1672087" y="1101657"/>
                <a:ext cx="7535136" cy="4477924"/>
              </a:xfrm>
              <a:prstGeom prst="rect">
                <a:avLst/>
              </a:prstGeom>
              <a:solidFill>
                <a:srgbClr val="FFFFFF">
                  <a:shade val="85000"/>
                </a:srgbClr>
              </a:solidFill>
              <a:ln w="3175" cap="sq">
                <a:solidFill>
                  <a:schemeClr val="bg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C142AFF3-85F0-42B0-7385-E796CCCAB2B5}"/>
                  </a:ext>
                </a:extLst>
              </p:cNvPr>
              <p:cNvPicPr>
                <a:picLocks noChangeAspect="1"/>
              </p:cNvPicPr>
              <p:nvPr/>
            </p:nvPicPr>
            <p:blipFill rotWithShape="1">
              <a:blip r:embed="rId4"/>
              <a:srcRect l="76248" r="6412" b="11255"/>
              <a:stretch/>
            </p:blipFill>
            <p:spPr>
              <a:xfrm>
                <a:off x="9756240" y="1095424"/>
                <a:ext cx="1379220" cy="1623188"/>
              </a:xfrm>
              <a:prstGeom prst="rect">
                <a:avLst/>
              </a:prstGeom>
              <a:solidFill>
                <a:srgbClr val="FFFFFF">
                  <a:shade val="85000"/>
                </a:srgbClr>
              </a:solidFill>
              <a:ln w="3175" cap="sq">
                <a:solidFill>
                  <a:schemeClr val="bg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8" name="Rectangle 7">
              <a:extLst>
                <a:ext uri="{FF2B5EF4-FFF2-40B4-BE49-F238E27FC236}">
                  <a16:creationId xmlns:a16="http://schemas.microsoft.com/office/drawing/2014/main" id="{BA602036-CC6D-B696-E4A3-7B441CE088E7}"/>
                </a:ext>
              </a:extLst>
            </p:cNvPr>
            <p:cNvSpPr/>
            <p:nvPr/>
          </p:nvSpPr>
          <p:spPr>
            <a:xfrm>
              <a:off x="10180995" y="2884816"/>
              <a:ext cx="1323240" cy="368935"/>
            </a:xfrm>
            <a:prstGeom prst="rect">
              <a:avLst/>
            </a:prstGeom>
            <a:noFill/>
            <a:ln w="412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Content Placeholder 6">
            <a:extLst>
              <a:ext uri="{FF2B5EF4-FFF2-40B4-BE49-F238E27FC236}">
                <a16:creationId xmlns:a16="http://schemas.microsoft.com/office/drawing/2014/main" id="{79ADC19A-81DD-B572-F1CA-447DD87702B3}"/>
              </a:ext>
            </a:extLst>
          </p:cNvPr>
          <p:cNvSpPr txBox="1">
            <a:spLocks/>
          </p:cNvSpPr>
          <p:nvPr/>
        </p:nvSpPr>
        <p:spPr>
          <a:xfrm>
            <a:off x="1046144" y="1099487"/>
            <a:ext cx="10658176" cy="1100929"/>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cs typeface="Calibri"/>
              </a:rPr>
              <a:t>Funds Commitment Display </a:t>
            </a:r>
            <a:r>
              <a:rPr lang="en-US" dirty="0">
                <a:cs typeface="Calibri"/>
              </a:rPr>
              <a:t>header and line items are the same in Portal and Fiori</a:t>
            </a:r>
          </a:p>
          <a:p>
            <a:r>
              <a:rPr lang="en-US" dirty="0">
                <a:cs typeface="Calibri"/>
              </a:rPr>
              <a:t>Consumption History in drop-down menu</a:t>
            </a:r>
            <a:endParaRPr lang="en-US" dirty="0"/>
          </a:p>
        </p:txBody>
      </p:sp>
      <p:pic>
        <p:nvPicPr>
          <p:cNvPr id="6" name="Picture 5">
            <a:extLst>
              <a:ext uri="{FF2B5EF4-FFF2-40B4-BE49-F238E27FC236}">
                <a16:creationId xmlns:a16="http://schemas.microsoft.com/office/drawing/2014/main" id="{8533B108-4EC1-3489-1C5F-97DCB756D66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51417" y="2455010"/>
            <a:ext cx="1243692" cy="859611"/>
          </a:xfrm>
          <a:prstGeom prst="rect">
            <a:avLst/>
          </a:prstGeom>
        </p:spPr>
      </p:pic>
    </p:spTree>
    <p:extLst>
      <p:ext uri="{BB962C8B-B14F-4D97-AF65-F5344CB8AC3E}">
        <p14:creationId xmlns:p14="http://schemas.microsoft.com/office/powerpoint/2010/main" val="291153329"/>
      </p:ext>
    </p:extLst>
  </p:cSld>
  <p:clrMapOvr>
    <a:overrideClrMapping bg1="lt1" tx1="dk1" bg2="lt2" tx2="dk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B02FA-9B6A-8200-0F72-8C63049A5BDC}"/>
              </a:ext>
            </a:extLst>
          </p:cNvPr>
          <p:cNvSpPr>
            <a:spLocks noGrp="1"/>
          </p:cNvSpPr>
          <p:nvPr>
            <p:ph type="title"/>
          </p:nvPr>
        </p:nvSpPr>
        <p:spPr/>
        <p:txBody>
          <a:bodyPr/>
          <a:lstStyle/>
          <a:p>
            <a:r>
              <a:rPr lang="en-US" dirty="0"/>
              <a:t>Portal Funds Consumption History</a:t>
            </a:r>
          </a:p>
        </p:txBody>
      </p:sp>
      <p:sp>
        <p:nvSpPr>
          <p:cNvPr id="4" name="Slide Number Placeholder 3">
            <a:extLst>
              <a:ext uri="{FF2B5EF4-FFF2-40B4-BE49-F238E27FC236}">
                <a16:creationId xmlns:a16="http://schemas.microsoft.com/office/drawing/2014/main" id="{BC7EFCAB-CA3B-9DF6-10DC-8F76A337A69B}"/>
              </a:ext>
            </a:extLst>
          </p:cNvPr>
          <p:cNvSpPr>
            <a:spLocks noGrp="1"/>
          </p:cNvSpPr>
          <p:nvPr>
            <p:ph type="sldNum" sz="quarter" idx="12"/>
          </p:nvPr>
        </p:nvSpPr>
        <p:spPr/>
        <p:txBody>
          <a:bodyPr/>
          <a:lstStyle/>
          <a:p>
            <a:fld id="{D74DC2E0-E28C-44A5-89B3-2B91385C7BB1}" type="slidenum">
              <a:rPr lang="en-US" smtClean="0"/>
              <a:t>53</a:t>
            </a:fld>
            <a:endParaRPr lang="en-US" dirty="0"/>
          </a:p>
        </p:txBody>
      </p:sp>
      <p:pic>
        <p:nvPicPr>
          <p:cNvPr id="22" name="Picture 21" descr="Screenshot of FMMI Funds Consumption History screen">
            <a:extLst>
              <a:ext uri="{FF2B5EF4-FFF2-40B4-BE49-F238E27FC236}">
                <a16:creationId xmlns:a16="http://schemas.microsoft.com/office/drawing/2014/main" id="{8B076D18-9054-D301-6F4B-6925023CFD77}"/>
              </a:ext>
            </a:extLst>
          </p:cNvPr>
          <p:cNvPicPr>
            <a:picLocks noChangeAspect="1"/>
          </p:cNvPicPr>
          <p:nvPr/>
        </p:nvPicPr>
        <p:blipFill>
          <a:blip r:embed="rId2"/>
          <a:stretch>
            <a:fillRect/>
          </a:stretch>
        </p:blipFill>
        <p:spPr>
          <a:xfrm>
            <a:off x="742604" y="2316581"/>
            <a:ext cx="10972800" cy="3506064"/>
          </a:xfrm>
          <a:prstGeom prst="rect">
            <a:avLst/>
          </a:prstGeom>
          <a:solidFill>
            <a:srgbClr val="FFFFFF">
              <a:shade val="85000"/>
            </a:srgbClr>
          </a:solidFill>
          <a:ln w="3175" cap="sq">
            <a:solidFill>
              <a:schemeClr val="bg2">
                <a:lumMod val="75000"/>
              </a:schemeClr>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5" name="Content Placeholder 6">
            <a:extLst>
              <a:ext uri="{FF2B5EF4-FFF2-40B4-BE49-F238E27FC236}">
                <a16:creationId xmlns:a16="http://schemas.microsoft.com/office/drawing/2014/main" id="{89F61A52-3385-3C3F-D6EC-CD8281185E2D}"/>
              </a:ext>
            </a:extLst>
          </p:cNvPr>
          <p:cNvSpPr txBox="1">
            <a:spLocks/>
          </p:cNvSpPr>
          <p:nvPr/>
        </p:nvSpPr>
        <p:spPr>
          <a:xfrm>
            <a:off x="983186" y="1236860"/>
            <a:ext cx="10515600" cy="54822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cs typeface="Calibri"/>
              </a:rPr>
              <a:t>Funds Consumption History </a:t>
            </a:r>
            <a:r>
              <a:rPr lang="en-US" dirty="0">
                <a:cs typeface="Calibri"/>
              </a:rPr>
              <a:t>is the same in Portal and Fiori</a:t>
            </a:r>
          </a:p>
          <a:p>
            <a:endParaRPr lang="en-US" dirty="0">
              <a:cs typeface="Calibri"/>
            </a:endParaRPr>
          </a:p>
          <a:p>
            <a:pPr marL="0" indent="0">
              <a:buNone/>
            </a:pPr>
            <a:endParaRPr lang="en-US" dirty="0">
              <a:cs typeface="Calibri"/>
            </a:endParaRPr>
          </a:p>
        </p:txBody>
      </p:sp>
      <p:pic>
        <p:nvPicPr>
          <p:cNvPr id="3" name="Picture 2">
            <a:extLst>
              <a:ext uri="{FF2B5EF4-FFF2-40B4-BE49-F238E27FC236}">
                <a16:creationId xmlns:a16="http://schemas.microsoft.com/office/drawing/2014/main" id="{6C127D34-7363-E59D-E4D6-0D6EEAA3138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30264" y="1630985"/>
            <a:ext cx="1505843" cy="859611"/>
          </a:xfrm>
          <a:prstGeom prst="rect">
            <a:avLst/>
          </a:prstGeom>
        </p:spPr>
      </p:pic>
    </p:spTree>
    <p:extLst>
      <p:ext uri="{BB962C8B-B14F-4D97-AF65-F5344CB8AC3E}">
        <p14:creationId xmlns:p14="http://schemas.microsoft.com/office/powerpoint/2010/main" val="29563492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0A242-4DEF-68C6-0F16-9DD8FD29A3F6}"/>
              </a:ext>
            </a:extLst>
          </p:cNvPr>
          <p:cNvSpPr>
            <a:spLocks noGrp="1"/>
          </p:cNvSpPr>
          <p:nvPr>
            <p:ph type="title"/>
          </p:nvPr>
        </p:nvSpPr>
        <p:spPr/>
        <p:txBody>
          <a:bodyPr/>
          <a:lstStyle/>
          <a:p>
            <a:r>
              <a:rPr lang="en-US" dirty="0"/>
              <a:t>Fiori Funds Consumption History</a:t>
            </a:r>
          </a:p>
        </p:txBody>
      </p:sp>
      <p:sp>
        <p:nvSpPr>
          <p:cNvPr id="5" name="Content Placeholder 6">
            <a:extLst>
              <a:ext uri="{FF2B5EF4-FFF2-40B4-BE49-F238E27FC236}">
                <a16:creationId xmlns:a16="http://schemas.microsoft.com/office/drawing/2014/main" id="{B7D99F10-FBD8-ECEA-9761-346160E9C9AD}"/>
              </a:ext>
            </a:extLst>
          </p:cNvPr>
          <p:cNvSpPr txBox="1">
            <a:spLocks/>
          </p:cNvSpPr>
          <p:nvPr/>
        </p:nvSpPr>
        <p:spPr>
          <a:xfrm>
            <a:off x="1235730" y="1427254"/>
            <a:ext cx="9627342" cy="56659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cs typeface="Calibri"/>
              </a:rPr>
              <a:t>Funds Consumption History </a:t>
            </a:r>
            <a:r>
              <a:rPr lang="en-US" dirty="0">
                <a:cs typeface="Calibri"/>
              </a:rPr>
              <a:t>is the same in Portal and Fiori</a:t>
            </a:r>
          </a:p>
        </p:txBody>
      </p:sp>
      <p:pic>
        <p:nvPicPr>
          <p:cNvPr id="6" name="Content Placeholder 5" descr="Screenshot of Fiori Funds Consumption History screen">
            <a:extLst>
              <a:ext uri="{FF2B5EF4-FFF2-40B4-BE49-F238E27FC236}">
                <a16:creationId xmlns:a16="http://schemas.microsoft.com/office/drawing/2014/main" id="{4BB93BD2-3E6F-0880-76B3-FFD65B200419}"/>
              </a:ext>
            </a:extLst>
          </p:cNvPr>
          <p:cNvPicPr>
            <a:picLocks noGrp="1" noChangeAspect="1"/>
          </p:cNvPicPr>
          <p:nvPr>
            <p:ph idx="1"/>
          </p:nvPr>
        </p:nvPicPr>
        <p:blipFill>
          <a:blip r:embed="rId2"/>
          <a:stretch>
            <a:fillRect/>
          </a:stretch>
        </p:blipFill>
        <p:spPr>
          <a:xfrm>
            <a:off x="1235730" y="2296517"/>
            <a:ext cx="10445602" cy="3134229"/>
          </a:xfrm>
          <a:prstGeom prst="rect">
            <a:avLst/>
          </a:prstGeom>
          <a:solidFill>
            <a:srgbClr val="FFFFFF">
              <a:shade val="85000"/>
            </a:srgbClr>
          </a:solidFill>
          <a:ln w="3175" cap="sq">
            <a:solidFill>
              <a:schemeClr val="bg2">
                <a:lumMod val="75000"/>
              </a:schemeClr>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id="{D2B76386-18D2-7D61-8F72-2AB7D53BA97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962" y="2569389"/>
            <a:ext cx="1243692" cy="859611"/>
          </a:xfrm>
          <a:prstGeom prst="rect">
            <a:avLst/>
          </a:prstGeom>
        </p:spPr>
      </p:pic>
      <p:sp>
        <p:nvSpPr>
          <p:cNvPr id="4" name="Slide Number Placeholder 3">
            <a:extLst>
              <a:ext uri="{FF2B5EF4-FFF2-40B4-BE49-F238E27FC236}">
                <a16:creationId xmlns:a16="http://schemas.microsoft.com/office/drawing/2014/main" id="{1CA18861-1A73-9754-801E-1E57500B973F}"/>
              </a:ext>
            </a:extLst>
          </p:cNvPr>
          <p:cNvSpPr>
            <a:spLocks noGrp="1"/>
          </p:cNvSpPr>
          <p:nvPr>
            <p:ph type="sldNum" sz="quarter" idx="12"/>
          </p:nvPr>
        </p:nvSpPr>
        <p:spPr/>
        <p:txBody>
          <a:bodyPr/>
          <a:lstStyle/>
          <a:p>
            <a:fld id="{D74DC2E0-E28C-44A5-89B3-2B91385C7BB1}" type="slidenum">
              <a:rPr lang="en-US" smtClean="0"/>
              <a:t>54</a:t>
            </a:fld>
            <a:endParaRPr lang="en-US" dirty="0"/>
          </a:p>
        </p:txBody>
      </p:sp>
    </p:spTree>
    <p:extLst>
      <p:ext uri="{BB962C8B-B14F-4D97-AF65-F5344CB8AC3E}">
        <p14:creationId xmlns:p14="http://schemas.microsoft.com/office/powerpoint/2010/main" val="25734856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603AD-CD53-D083-A714-319B585A8EFA}"/>
              </a:ext>
            </a:extLst>
          </p:cNvPr>
          <p:cNvSpPr>
            <a:spLocks noGrp="1"/>
          </p:cNvSpPr>
          <p:nvPr>
            <p:ph type="title" idx="4294967295"/>
          </p:nvPr>
        </p:nvSpPr>
        <p:spPr>
          <a:xfrm>
            <a:off x="1514764" y="-1325563"/>
            <a:ext cx="8762578" cy="1325563"/>
          </a:xfrm>
        </p:spPr>
        <p:txBody>
          <a:bodyPr vert="horz" lIns="91440" tIns="45720" rIns="91440" bIns="45720" rtlCol="0" anchor="b">
            <a:normAutofit/>
          </a:bodyPr>
          <a:lstStyle/>
          <a:p>
            <a:r>
              <a:rPr lang="en-US" dirty="0"/>
              <a:t>Questions</a:t>
            </a:r>
          </a:p>
        </p:txBody>
      </p:sp>
      <p:sp>
        <p:nvSpPr>
          <p:cNvPr id="6" name="Rectangle 5">
            <a:extLst>
              <a:ext uri="{FF2B5EF4-FFF2-40B4-BE49-F238E27FC236}">
                <a16:creationId xmlns:a16="http://schemas.microsoft.com/office/drawing/2014/main" id="{F52F3752-DE56-AC19-EA72-CB0AD15129D9}"/>
              </a:ext>
              <a:ext uri="{C183D7F6-B498-43B3-948B-1728B52AA6E4}">
                <adec:decorative xmlns:adec="http://schemas.microsoft.com/office/drawing/2017/decorative" val="1"/>
              </a:ext>
            </a:extLst>
          </p:cNvPr>
          <p:cNvSpPr/>
          <p:nvPr/>
        </p:nvSpPr>
        <p:spPr>
          <a:xfrm>
            <a:off x="0" y="6356350"/>
            <a:ext cx="12192000" cy="492711"/>
          </a:xfrm>
          <a:prstGeom prst="rect">
            <a:avLst/>
          </a:prstGeom>
          <a:solidFill>
            <a:srgbClr val="00C0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latin typeface="Bahnschrift Light" panose="020B0502040204020203" pitchFamily="34" charset="0"/>
              </a:rPr>
              <a:t>FINANCIAL TRAINING FORUM                                                          JULY 2024</a:t>
            </a:r>
          </a:p>
        </p:txBody>
      </p:sp>
      <p:pic>
        <p:nvPicPr>
          <p:cNvPr id="7" name="Picture 6" descr="Questions">
            <a:extLst>
              <a:ext uri="{FF2B5EF4-FFF2-40B4-BE49-F238E27FC236}">
                <a16:creationId xmlns:a16="http://schemas.microsoft.com/office/drawing/2014/main" id="{BC83F432-4E1C-21A9-F431-C859EC9AD923}"/>
              </a:ext>
            </a:extLst>
          </p:cNvPr>
          <p:cNvPicPr>
            <a:picLocks noChangeAspect="1"/>
          </p:cNvPicPr>
          <p:nvPr/>
        </p:nvPicPr>
        <p:blipFill>
          <a:blip r:embed="rId2"/>
          <a:stretch>
            <a:fillRect/>
          </a:stretch>
        </p:blipFill>
        <p:spPr>
          <a:xfrm>
            <a:off x="1828799" y="1295399"/>
            <a:ext cx="8534402" cy="4267201"/>
          </a:xfrm>
          <a:prstGeom prst="rect">
            <a:avLst/>
          </a:prstGeom>
        </p:spPr>
      </p:pic>
    </p:spTree>
    <p:extLst>
      <p:ext uri="{BB962C8B-B14F-4D97-AF65-F5344CB8AC3E}">
        <p14:creationId xmlns:p14="http://schemas.microsoft.com/office/powerpoint/2010/main" val="855602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E889B-D7F0-09E1-BFF2-B3EE5B81BE10}"/>
              </a:ext>
            </a:extLst>
          </p:cNvPr>
          <p:cNvSpPr>
            <a:spLocks noGrp="1"/>
          </p:cNvSpPr>
          <p:nvPr>
            <p:ph type="title"/>
          </p:nvPr>
        </p:nvSpPr>
        <p:spPr/>
        <p:txBody>
          <a:bodyPr/>
          <a:lstStyle/>
          <a:p>
            <a:r>
              <a:rPr lang="en-US" dirty="0"/>
              <a:t>Presenters</a:t>
            </a:r>
          </a:p>
        </p:txBody>
      </p:sp>
      <p:sp>
        <p:nvSpPr>
          <p:cNvPr id="3" name="Content Placeholder 2">
            <a:extLst>
              <a:ext uri="{FF2B5EF4-FFF2-40B4-BE49-F238E27FC236}">
                <a16:creationId xmlns:a16="http://schemas.microsoft.com/office/drawing/2014/main" id="{E74FB7BE-B44A-7FFE-3B75-D590CF583FC5}"/>
              </a:ext>
            </a:extLst>
          </p:cNvPr>
          <p:cNvSpPr>
            <a:spLocks noGrp="1"/>
          </p:cNvSpPr>
          <p:nvPr>
            <p:ph idx="1"/>
          </p:nvPr>
        </p:nvSpPr>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Barbara Frye, CPA, CGFM</a:t>
            </a:r>
            <a:endParaRPr kumimoji="0" lang="en-US" sz="2800" b="1" i="0" u="none" strike="sngStrike" kern="1200" cap="none" spc="0" normalizeH="0" baseline="0" noProof="0" dirty="0">
              <a:ln>
                <a:noFill/>
              </a:ln>
              <a:solidFill>
                <a:prstClr val="black"/>
              </a:solidFill>
              <a:effectLst/>
              <a:uLnTx/>
              <a:uFillTx/>
              <a:latin typeface="Calibri" panose="020F0502020204030204"/>
              <a:ea typeface="+mn-ea"/>
              <a:cs typeface="+mn-cs"/>
            </a:endParaRPr>
          </a:p>
          <a:p>
            <a:pPr marL="0" indent="0">
              <a:lnSpc>
                <a:spcPct val="100000"/>
              </a:lnSpc>
              <a:spcBef>
                <a:spcPts val="0"/>
              </a:spcBef>
              <a:buNone/>
              <a:defRPr/>
            </a:pPr>
            <a:endParaRPr lang="en-US" dirty="0">
              <a:solidFill>
                <a:prstClr val="black"/>
              </a:solidFill>
              <a:highlight>
                <a:srgbClr val="FFFF00"/>
              </a:highlight>
              <a:latin typeface="Calibri" panose="020F0502020204030204"/>
            </a:endParaRPr>
          </a:p>
          <a:p>
            <a:pPr marL="0" indent="0">
              <a:lnSpc>
                <a:spcPct val="100000"/>
              </a:lnSpc>
              <a:spcBef>
                <a:spcPts val="0"/>
              </a:spcBef>
              <a:buNone/>
              <a:defRPr/>
            </a:pPr>
            <a:r>
              <a:rPr lang="en-US" dirty="0">
                <a:solidFill>
                  <a:prstClr val="black"/>
                </a:solidFill>
                <a:latin typeface="Calibri" panose="020F0502020204030204"/>
              </a:rPr>
              <a:t>Barbara is the USDA Functional Lead for the FIET project.  She is a Certified Public Accountant and Certified Governmental Financial Manager with 27 years of experience in a public accounting firm, the banking industry and with USDA.  Barbara’s 16 years with USDA has been in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 Cash Reconciliation Branch and the FMS Customer Support Branch.   </a:t>
            </a:r>
          </a:p>
          <a:p>
            <a:pPr marL="0" indent="0">
              <a:buNone/>
            </a:pPr>
            <a:endParaRPr lang="en-US" dirty="0"/>
          </a:p>
        </p:txBody>
      </p:sp>
      <p:sp>
        <p:nvSpPr>
          <p:cNvPr id="4" name="Slide Number Placeholder 3">
            <a:extLst>
              <a:ext uri="{FF2B5EF4-FFF2-40B4-BE49-F238E27FC236}">
                <a16:creationId xmlns:a16="http://schemas.microsoft.com/office/drawing/2014/main" id="{CB8D656C-8D40-A588-1E54-6C875766F0F1}"/>
              </a:ext>
            </a:extLst>
          </p:cNvPr>
          <p:cNvSpPr>
            <a:spLocks noGrp="1"/>
          </p:cNvSpPr>
          <p:nvPr>
            <p:ph type="sldNum" sz="quarter" idx="12"/>
          </p:nvPr>
        </p:nvSpPr>
        <p:spPr/>
        <p:txBody>
          <a:bodyPr/>
          <a:lstStyle/>
          <a:p>
            <a:fld id="{D74DC2E0-E28C-44A5-89B3-2B91385C7BB1}" type="slidenum">
              <a:rPr lang="en-US" smtClean="0"/>
              <a:t>6</a:t>
            </a:fld>
            <a:endParaRPr lang="en-US" dirty="0"/>
          </a:p>
        </p:txBody>
      </p:sp>
    </p:spTree>
    <p:extLst>
      <p:ext uri="{BB962C8B-B14F-4D97-AF65-F5344CB8AC3E}">
        <p14:creationId xmlns:p14="http://schemas.microsoft.com/office/powerpoint/2010/main" val="1746574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lstStyle/>
          <a:p>
            <a:r>
              <a:rPr lang="en-US" dirty="0"/>
              <a:t>Training Objectives</a:t>
            </a:r>
          </a:p>
        </p:txBody>
      </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7</a:t>
            </a:fld>
            <a:endParaRPr lang="en-US" dirty="0"/>
          </a:p>
        </p:txBody>
      </p:sp>
      <p:sp>
        <p:nvSpPr>
          <p:cNvPr id="5" name="Content Placeholder 1">
            <a:extLst>
              <a:ext uri="{FF2B5EF4-FFF2-40B4-BE49-F238E27FC236}">
                <a16:creationId xmlns:a16="http://schemas.microsoft.com/office/drawing/2014/main" id="{2D8A927C-4D0A-1089-F9DE-91AA536B9120}"/>
              </a:ext>
            </a:extLst>
          </p:cNvPr>
          <p:cNvSpPr>
            <a:spLocks noGrp="1"/>
          </p:cNvSpPr>
          <p:nvPr>
            <p:ph idx="1"/>
          </p:nvPr>
        </p:nvSpPr>
        <p:spPr>
          <a:xfrm>
            <a:off x="838200" y="1099488"/>
            <a:ext cx="10515600" cy="5077475"/>
          </a:xfrm>
        </p:spPr>
        <p:txBody>
          <a:bodyPr vert="horz" lIns="91440" tIns="45720" rIns="91440" bIns="45720" rtlCol="0" anchor="t">
            <a:normAutofit/>
          </a:bodyPr>
          <a:lstStyle/>
          <a:p>
            <a:pPr marL="0" indent="0">
              <a:buNone/>
            </a:pPr>
            <a:r>
              <a:rPr lang="en-US" sz="2800" dirty="0"/>
              <a:t>After completing this training session, you will be able to:</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Define Fiori</a:t>
            </a:r>
            <a:endParaRPr lang="en-US" dirty="0">
              <a:cs typeface="Calibri"/>
            </a:endParaRPr>
          </a:p>
          <a:p>
            <a:pPr marL="342900" indent="-342900">
              <a:buFont typeface="Arial" panose="020B0604020202020204" pitchFamily="34" charset="0"/>
              <a:buChar char="•"/>
            </a:pPr>
            <a:r>
              <a:rPr lang="en-US" dirty="0"/>
              <a:t>Navigate to the Fiori Launchpad</a:t>
            </a:r>
            <a:endParaRPr lang="en-US" dirty="0">
              <a:cs typeface="Calibri"/>
            </a:endParaRPr>
          </a:p>
          <a:p>
            <a:pPr marL="342900" indent="-342900"/>
            <a:r>
              <a:rPr lang="en-US" dirty="0"/>
              <a:t>Understand the mapping of business processes and transactions</a:t>
            </a:r>
            <a:endParaRPr lang="en-US" dirty="0">
              <a:cs typeface="Calibri"/>
            </a:endParaRPr>
          </a:p>
          <a:p>
            <a:pPr marL="342900" indent="-342900"/>
            <a:r>
              <a:rPr lang="en-US" dirty="0"/>
              <a:t>Understand how Fiori is organized</a:t>
            </a:r>
            <a:endParaRPr lang="en-US" dirty="0">
              <a:cs typeface="Calibri"/>
            </a:endParaRPr>
          </a:p>
          <a:p>
            <a:pPr marL="342900" indent="-342900"/>
            <a:r>
              <a:rPr lang="en-US" dirty="0"/>
              <a:t>Fiori functionality – high level navigation</a:t>
            </a:r>
            <a:endParaRPr lang="en-US" dirty="0">
              <a:cs typeface="Calibri"/>
            </a:endParaRPr>
          </a:p>
          <a:p>
            <a:pPr marL="342900" indent="-342900"/>
            <a:r>
              <a:rPr lang="en-US" dirty="0"/>
              <a:t>Navigate to a transaction</a:t>
            </a:r>
            <a:endParaRPr lang="en-US" dirty="0">
              <a:cs typeface="Calibri"/>
            </a:endParaRPr>
          </a:p>
          <a:p>
            <a:pPr marL="342900" indent="-342900">
              <a:buFont typeface="Arial" panose="020B0604020202020204" pitchFamily="34" charset="0"/>
              <a:buChar char="•"/>
            </a:pPr>
            <a:r>
              <a:rPr lang="en-US" dirty="0"/>
              <a:t>Learn how to personalize your Fiori Launchpad</a:t>
            </a:r>
            <a:endParaRPr lang="en-US" dirty="0">
              <a:cs typeface="Calibri"/>
            </a:endParaRPr>
          </a:p>
        </p:txBody>
      </p:sp>
    </p:spTree>
    <p:extLst>
      <p:ext uri="{BB962C8B-B14F-4D97-AF65-F5344CB8AC3E}">
        <p14:creationId xmlns:p14="http://schemas.microsoft.com/office/powerpoint/2010/main" val="2226937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2AB05-4719-4813-AF8B-EAAB7C23CBA7}"/>
              </a:ext>
            </a:extLst>
          </p:cNvPr>
          <p:cNvSpPr>
            <a:spLocks noGrp="1"/>
          </p:cNvSpPr>
          <p:nvPr>
            <p:ph type="title"/>
          </p:nvPr>
        </p:nvSpPr>
        <p:spPr/>
        <p:txBody>
          <a:bodyPr/>
          <a:lstStyle/>
          <a:p>
            <a:r>
              <a:rPr lang="en-US" dirty="0"/>
              <a:t>Define Fiori</a:t>
            </a:r>
          </a:p>
        </p:txBody>
      </p:sp>
      <p:pic>
        <p:nvPicPr>
          <p:cNvPr id="6" name="Content Placeholder 5">
            <a:extLst>
              <a:ext uri="{FF2B5EF4-FFF2-40B4-BE49-F238E27FC236}">
                <a16:creationId xmlns:a16="http://schemas.microsoft.com/office/drawing/2014/main" id="{2E070A27-ACC9-131D-8D72-6AFCA0B9A778}"/>
              </a:ext>
              <a:ext uri="{C183D7F6-B498-43B3-948B-1728B52AA6E4}">
                <adec:decorative xmlns:adec="http://schemas.microsoft.com/office/drawing/2017/decorative" val="1"/>
              </a:ext>
            </a:extLst>
          </p:cNvPr>
          <p:cNvPicPr>
            <a:picLocks noGrp="1" noChangeAspect="1"/>
          </p:cNvPicPr>
          <p:nvPr>
            <p:ph idx="1"/>
          </p:nvPr>
        </p:nvPicPr>
        <p:blipFill>
          <a:blip r:embed="rId2">
            <a:alphaModFix amt="5000"/>
          </a:blip>
          <a:stretch>
            <a:fillRect/>
          </a:stretch>
        </p:blipFill>
        <p:spPr>
          <a:xfrm>
            <a:off x="114300" y="190500"/>
            <a:ext cx="11963400" cy="6530975"/>
          </a:xfrm>
        </p:spPr>
      </p:pic>
      <p:sp>
        <p:nvSpPr>
          <p:cNvPr id="4" name="Slide Number Placeholder 3">
            <a:extLst>
              <a:ext uri="{FF2B5EF4-FFF2-40B4-BE49-F238E27FC236}">
                <a16:creationId xmlns:a16="http://schemas.microsoft.com/office/drawing/2014/main" id="{C279AB5D-4E88-299D-0F22-B990BEF5C786}"/>
              </a:ext>
            </a:extLst>
          </p:cNvPr>
          <p:cNvSpPr>
            <a:spLocks noGrp="1"/>
          </p:cNvSpPr>
          <p:nvPr>
            <p:ph type="sldNum" sz="quarter" idx="12"/>
          </p:nvPr>
        </p:nvSpPr>
        <p:spPr/>
        <p:txBody>
          <a:bodyPr/>
          <a:lstStyle/>
          <a:p>
            <a:fld id="{D74DC2E0-E28C-44A5-89B3-2B91385C7BB1}" type="slidenum">
              <a:rPr lang="en-US" smtClean="0"/>
              <a:t>8</a:t>
            </a:fld>
            <a:endParaRPr lang="en-US" dirty="0"/>
          </a:p>
        </p:txBody>
      </p:sp>
      <p:sp>
        <p:nvSpPr>
          <p:cNvPr id="5" name="TextBox 4">
            <a:extLst>
              <a:ext uri="{FF2B5EF4-FFF2-40B4-BE49-F238E27FC236}">
                <a16:creationId xmlns:a16="http://schemas.microsoft.com/office/drawing/2014/main" id="{CB1417A6-E68B-119F-B956-EAF95D57CAA9}"/>
              </a:ext>
            </a:extLst>
          </p:cNvPr>
          <p:cNvSpPr txBox="1"/>
          <p:nvPr/>
        </p:nvSpPr>
        <p:spPr>
          <a:xfrm>
            <a:off x="1352550" y="2890764"/>
            <a:ext cx="9731972" cy="1384995"/>
          </a:xfrm>
          <a:prstGeom prst="rect">
            <a:avLst/>
          </a:prstGeom>
          <a:noFill/>
        </p:spPr>
        <p:txBody>
          <a:bodyPr wrap="square">
            <a:spAutoFit/>
          </a:bodyPr>
          <a:lstStyle/>
          <a:p>
            <a:r>
              <a:rPr lang="en-US" sz="2800" b="0" i="0" dirty="0">
                <a:solidFill>
                  <a:srgbClr val="4D5156"/>
                </a:solidFill>
                <a:effectLst/>
                <a:highlight>
                  <a:srgbClr val="FFFFFF"/>
                </a:highlight>
                <a:latin typeface="Google Sans"/>
              </a:rPr>
              <a:t>SAP Fiori is the new user experience (UX) for SAP software and applications.  It is a web-based user interface with a </a:t>
            </a:r>
            <a:r>
              <a:rPr lang="en-US" sz="2800" dirty="0">
                <a:solidFill>
                  <a:srgbClr val="4D5156"/>
                </a:solidFill>
                <a:highlight>
                  <a:srgbClr val="FFFFFF"/>
                </a:highlight>
                <a:latin typeface="Google Sans"/>
              </a:rPr>
              <a:t>Launchpad where users will access business processes and transactions.</a:t>
            </a:r>
            <a:endParaRPr lang="en-US" sz="2800" dirty="0"/>
          </a:p>
        </p:txBody>
      </p:sp>
    </p:spTree>
    <p:extLst>
      <p:ext uri="{BB962C8B-B14F-4D97-AF65-F5344CB8AC3E}">
        <p14:creationId xmlns:p14="http://schemas.microsoft.com/office/powerpoint/2010/main" val="1028970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lstStyle/>
          <a:p>
            <a:r>
              <a:rPr lang="en-US" dirty="0"/>
              <a:t>FMMI Portal and Fiori Launchpad</a:t>
            </a:r>
          </a:p>
        </p:txBody>
      </p:sp>
      <p:sp>
        <p:nvSpPr>
          <p:cNvPr id="3" name="Content Placeholder 1">
            <a:extLst>
              <a:ext uri="{FF2B5EF4-FFF2-40B4-BE49-F238E27FC236}">
                <a16:creationId xmlns:a16="http://schemas.microsoft.com/office/drawing/2014/main" id="{5A99CFDC-CE79-2F2B-3CBC-1FCC4D44F56E}"/>
              </a:ext>
            </a:extLst>
          </p:cNvPr>
          <p:cNvSpPr txBox="1">
            <a:spLocks/>
          </p:cNvSpPr>
          <p:nvPr/>
        </p:nvSpPr>
        <p:spPr>
          <a:xfrm>
            <a:off x="838201" y="1099487"/>
            <a:ext cx="10794492" cy="16463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Users will log into the </a:t>
            </a:r>
            <a:r>
              <a:rPr lang="en-US" b="1" dirty="0"/>
              <a:t>FMMI Portal </a:t>
            </a:r>
            <a:r>
              <a:rPr lang="en-US" dirty="0"/>
              <a:t>with Single Sign-On (SSO)</a:t>
            </a:r>
          </a:p>
          <a:p>
            <a:r>
              <a:rPr lang="en-US" dirty="0"/>
              <a:t>Navigate to the Launchpad by clicking the </a:t>
            </a:r>
            <a:r>
              <a:rPr lang="en-US" b="1" dirty="0"/>
              <a:t>Fiori button </a:t>
            </a:r>
          </a:p>
          <a:p>
            <a:r>
              <a:rPr lang="en-US" dirty="0"/>
              <a:t>BOBJ, Grantor and GRC access remains on the FMMI Portal</a:t>
            </a:r>
          </a:p>
        </p:txBody>
      </p:sp>
      <p:grpSp>
        <p:nvGrpSpPr>
          <p:cNvPr id="10" name="Group 9" descr="Screenshot of FMMI Portal">
            <a:extLst>
              <a:ext uri="{FF2B5EF4-FFF2-40B4-BE49-F238E27FC236}">
                <a16:creationId xmlns:a16="http://schemas.microsoft.com/office/drawing/2014/main" id="{27E143CF-9853-24DA-0989-11F9E191AF79}"/>
              </a:ext>
            </a:extLst>
          </p:cNvPr>
          <p:cNvGrpSpPr/>
          <p:nvPr/>
        </p:nvGrpSpPr>
        <p:grpSpPr>
          <a:xfrm>
            <a:off x="559307" y="2745872"/>
            <a:ext cx="11279125" cy="3292771"/>
            <a:chOff x="279573" y="3494881"/>
            <a:chExt cx="10969124" cy="2490393"/>
          </a:xfrm>
        </p:grpSpPr>
        <p:pic>
          <p:nvPicPr>
            <p:cNvPr id="11" name="Picture 2">
              <a:extLst>
                <a:ext uri="{FF2B5EF4-FFF2-40B4-BE49-F238E27FC236}">
                  <a16:creationId xmlns:a16="http://schemas.microsoft.com/office/drawing/2014/main" id="{83015AB9-C15F-F6C7-BACB-9D558706B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392" y="3494881"/>
              <a:ext cx="10954305" cy="2490393"/>
            </a:xfrm>
            <a:prstGeom prst="rect">
              <a:avLst/>
            </a:prstGeom>
            <a:solidFill>
              <a:schemeClr val="bg2">
                <a:lumMod val="50000"/>
              </a:schemeClr>
            </a:solidFill>
            <a:ln>
              <a:solidFill>
                <a:schemeClr val="bg2">
                  <a:lumMod val="75000"/>
                </a:schemeClr>
              </a:solidFill>
            </a:ln>
            <a:effectLst>
              <a:outerShdw blurRad="50800" dist="38100" dir="2700000" algn="tl" rotWithShape="0">
                <a:prstClr val="black">
                  <a:alpha val="40000"/>
                </a:prstClr>
              </a:outerShdw>
            </a:effectLst>
          </p:spPr>
        </p:pic>
        <p:sp>
          <p:nvSpPr>
            <p:cNvPr id="12" name="Rectangle 11">
              <a:extLst>
                <a:ext uri="{FF2B5EF4-FFF2-40B4-BE49-F238E27FC236}">
                  <a16:creationId xmlns:a16="http://schemas.microsoft.com/office/drawing/2014/main" id="{B020435A-3A70-0C40-4DA6-5F362E7820FA}"/>
                </a:ext>
              </a:extLst>
            </p:cNvPr>
            <p:cNvSpPr/>
            <p:nvPr/>
          </p:nvSpPr>
          <p:spPr>
            <a:xfrm>
              <a:off x="279573" y="5292229"/>
              <a:ext cx="699111" cy="67349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9</a:t>
            </a:fld>
            <a:endParaRPr lang="en-US" dirty="0"/>
          </a:p>
        </p:txBody>
      </p:sp>
    </p:spTree>
    <p:extLst>
      <p:ext uri="{BB962C8B-B14F-4D97-AF65-F5344CB8AC3E}">
        <p14:creationId xmlns:p14="http://schemas.microsoft.com/office/powerpoint/2010/main" val="39645904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TF 2024 Presentation Template.potx" id="{4EE3E16B-2B01-466A-91D6-14E581747BAC}" vid="{6B8A8BD8-E183-4337-BEDD-417180EEB8B6}"/>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TF 2024 Presentation Template.potx" id="{79555038-5D6F-425F-99A2-1F99784FED4A}" vid="{B049FE1B-C38B-45CD-8EEA-9509BF32A14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36b317d-4a66-454c-9b3c-0dd9d8697183">
      <UserInfo>
        <DisplayName>Martino, Rae Ann - OCFO-FMS, New Orleans, LA</DisplayName>
        <AccountId>14</AccountId>
        <AccountType/>
      </UserInfo>
      <UserInfo>
        <DisplayName>Wimberly, Tiffany - OCFO-FMS, New Orleans, LA</DisplayName>
        <AccountId>29</AccountId>
        <AccountType/>
      </UserInfo>
      <UserInfo>
        <DisplayName>Raymond, Donna - OCFO-FMS, New Orleans, LA</DisplayName>
        <AccountId>43</AccountId>
        <AccountType/>
      </UserInfo>
      <UserInfo>
        <DisplayName>Frye, Barbara - OCFO-FMS, New Orleans, LA</DisplayName>
        <AccountId>40</AccountId>
        <AccountType/>
      </UserInfo>
      <UserInfo>
        <DisplayName>Ross, Timothy - OCFO-FMS, New Orleans, LA</DisplayName>
        <AccountId>41</AccountId>
        <AccountType/>
      </UserInfo>
      <UserInfo>
        <DisplayName>Ingraham, Charles - OCFO-FMS, New Orleans, LA</DisplayName>
        <AccountId>42</AccountId>
        <AccountType/>
      </UserInfo>
      <UserInfo>
        <DisplayName>Edward, Arianne - OCFO-OCFO</DisplayName>
        <AccountId>38</AccountId>
        <AccountType/>
      </UserInfo>
      <UserInfo>
        <DisplayName>Brashear, Mike - OCFO-FMS, New Orleans, LA</DisplayName>
        <AccountId>39</AccountId>
        <AccountType/>
      </UserInfo>
      <UserInfo>
        <DisplayName>Hodo, Frank - OCFO-FMS, Washington, DC</DisplayName>
        <AccountId>30</AccountId>
        <AccountType/>
      </UserInfo>
      <UserInfo>
        <DisplayName>Wallace, Yolanda - OCFO-FMS, New Orleans, LA</DisplayName>
        <AccountId>53</AccountId>
        <AccountType/>
      </UserInfo>
    </SharedWithUsers>
    <TaxCatchAll xmlns="836b317d-4a66-454c-9b3c-0dd9d8697183" xsi:nil="true"/>
    <lcf76f155ced4ddcb4097134ff3c332f xmlns="696920a8-8206-4670-b766-55ac0f68597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C5943295BEA1D469587225D134965E7" ma:contentTypeVersion="14" ma:contentTypeDescription="Create a new document." ma:contentTypeScope="" ma:versionID="8cbe383aebd6442003684c43df10dbc3">
  <xsd:schema xmlns:xsd="http://www.w3.org/2001/XMLSchema" xmlns:xs="http://www.w3.org/2001/XMLSchema" xmlns:p="http://schemas.microsoft.com/office/2006/metadata/properties" xmlns:ns2="696920a8-8206-4670-b766-55ac0f68597f" xmlns:ns3="836b317d-4a66-454c-9b3c-0dd9d8697183" targetNamespace="http://schemas.microsoft.com/office/2006/metadata/properties" ma:root="true" ma:fieldsID="7b53f3cb76569cef04b6ba5c3508124c" ns2:_="" ns3:_="">
    <xsd:import namespace="696920a8-8206-4670-b766-55ac0f68597f"/>
    <xsd:import namespace="836b317d-4a66-454c-9b3c-0dd9d869718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6920a8-8206-4670-b766-55ac0f6859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ff62593-b918-4deb-ac08-0d74ac0cc7e6"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36b317d-4a66-454c-9b3c-0dd9d869718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97848241-b0b4-4256-8d39-790f86a79c4c}" ma:internalName="TaxCatchAll" ma:showField="CatchAllData" ma:web="836b317d-4a66-454c-9b3c-0dd9d86971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1B1BB7-5A55-42E5-B331-00ABF2E230B5}">
  <ds:schemaRefs>
    <ds:schemaRef ds:uri="696920a8-8206-4670-b766-55ac0f68597f"/>
    <ds:schemaRef ds:uri="http://schemas.openxmlformats.org/package/2006/metadata/core-properties"/>
    <ds:schemaRef ds:uri="http://purl.org/dc/terms/"/>
    <ds:schemaRef ds:uri="http://www.w3.org/XML/1998/namespace"/>
    <ds:schemaRef ds:uri="http://purl.org/dc/dcmitype/"/>
    <ds:schemaRef ds:uri="http://schemas.microsoft.com/office/infopath/2007/PartnerControls"/>
    <ds:schemaRef ds:uri="http://schemas.microsoft.com/office/2006/documentManagement/types"/>
    <ds:schemaRef ds:uri="836b317d-4a66-454c-9b3c-0dd9d8697183"/>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4F315F24-C37E-486E-8FC6-580197914745}">
  <ds:schemaRefs>
    <ds:schemaRef ds:uri="http://schemas.microsoft.com/sharepoint/v3/contenttype/forms"/>
  </ds:schemaRefs>
</ds:datastoreItem>
</file>

<file path=customXml/itemProps3.xml><?xml version="1.0" encoding="utf-8"?>
<ds:datastoreItem xmlns:ds="http://schemas.openxmlformats.org/officeDocument/2006/customXml" ds:itemID="{AA964774-39CE-48EE-93CF-953596BF85ED}">
  <ds:schemaRefs>
    <ds:schemaRef ds:uri="696920a8-8206-4670-b766-55ac0f68597f"/>
    <ds:schemaRef ds:uri="836b317d-4a66-454c-9b3c-0dd9d869718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FTF FIET 2024 Presentation Template(1)</Template>
  <TotalTime>268</TotalTime>
  <Words>2396</Words>
  <Application>Microsoft Office PowerPoint</Application>
  <PresentationFormat>Widescreen</PresentationFormat>
  <Paragraphs>321</Paragraphs>
  <Slides>55</Slides>
  <Notes>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55</vt:i4>
      </vt:variant>
    </vt:vector>
  </HeadingPairs>
  <TitlesOfParts>
    <vt:vector size="66" baseType="lpstr">
      <vt:lpstr>Arial</vt:lpstr>
      <vt:lpstr>Bahnschrift Light</vt:lpstr>
      <vt:lpstr>Calibri</vt:lpstr>
      <vt:lpstr>Calibri Light</vt:lpstr>
      <vt:lpstr>Courier New</vt:lpstr>
      <vt:lpstr>Google Sans</vt:lpstr>
      <vt:lpstr>Symbol</vt:lpstr>
      <vt:lpstr>Times New Roman</vt:lpstr>
      <vt:lpstr>Wingdings</vt:lpstr>
      <vt:lpstr>Office Theme</vt:lpstr>
      <vt:lpstr>1_Office Theme</vt:lpstr>
      <vt:lpstr>FINANCIAL TRAINING FORUM JULY 2024</vt:lpstr>
      <vt:lpstr>Welcome from the FMS Deputy Director</vt:lpstr>
      <vt:lpstr>Introduction to Fiori Launchpad</vt:lpstr>
      <vt:lpstr>Housekeeping</vt:lpstr>
      <vt:lpstr>NASBA CPE Credit Guidelines</vt:lpstr>
      <vt:lpstr>Presenters</vt:lpstr>
      <vt:lpstr>Training Objectives</vt:lpstr>
      <vt:lpstr>Define Fiori</vt:lpstr>
      <vt:lpstr>FMMI Portal and Fiori Launchpad</vt:lpstr>
      <vt:lpstr>Fiori Launchpad</vt:lpstr>
      <vt:lpstr>My Home Edit Page</vt:lpstr>
      <vt:lpstr>USDA vs SAP Terminology</vt:lpstr>
      <vt:lpstr>Business Process &amp; Transaction Mapping</vt:lpstr>
      <vt:lpstr>Business Subprocess &amp; Transaction Mapping</vt:lpstr>
      <vt:lpstr>Launchpad Shell/Header Bar</vt:lpstr>
      <vt:lpstr>Launchpad Shell Bar: Global Fiori Search</vt:lpstr>
      <vt:lpstr>Help Topics: Find Help</vt:lpstr>
      <vt:lpstr>Help Topics: Home</vt:lpstr>
      <vt:lpstr>Home Functionality</vt:lpstr>
      <vt:lpstr>App Title &amp; Hierarchical Navigation Menu</vt:lpstr>
      <vt:lpstr>Help Topics: Notifications</vt:lpstr>
      <vt:lpstr>Help Topics: User Actions Menu</vt:lpstr>
      <vt:lpstr>Help Topics: My Home</vt:lpstr>
      <vt:lpstr>Help Topics: Quick Access</vt:lpstr>
      <vt:lpstr>User Actions Menu and Quick Access</vt:lpstr>
      <vt:lpstr>User Actions: App Finder</vt:lpstr>
      <vt:lpstr>User Actions: Settings</vt:lpstr>
      <vt:lpstr>Settings: Personalized Search</vt:lpstr>
      <vt:lpstr>Personalize a Page</vt:lpstr>
      <vt:lpstr>User Actions: Edit Current Page</vt:lpstr>
      <vt:lpstr>Edit Current Page: Customizing</vt:lpstr>
      <vt:lpstr>Edit Current Page: Exit and Close</vt:lpstr>
      <vt:lpstr>Edit Current Page: Customized Results</vt:lpstr>
      <vt:lpstr>Edit Current Page: Drop and Drag</vt:lpstr>
      <vt:lpstr>Edit Current Page: Tile Size</vt:lpstr>
      <vt:lpstr>User Actions: Contact Support</vt:lpstr>
      <vt:lpstr>About</vt:lpstr>
      <vt:lpstr>FMMI Help Tile</vt:lpstr>
      <vt:lpstr>Help Topics – Quick Tour</vt:lpstr>
      <vt:lpstr>My Inbox Space</vt:lpstr>
      <vt:lpstr>My Inbox Tiles</vt:lpstr>
      <vt:lpstr>My Inbox: Manage My Substitutes</vt:lpstr>
      <vt:lpstr>My Inbox: Sort, Filter, Group</vt:lpstr>
      <vt:lpstr>Navigating to a Transaction: Breadcrumbs</vt:lpstr>
      <vt:lpstr>Navigating to a Transaction – Global Search</vt:lpstr>
      <vt:lpstr>Navigating to a Transaction: App Finder</vt:lpstr>
      <vt:lpstr>Display Document</vt:lpstr>
      <vt:lpstr>Display Document: Menu</vt:lpstr>
      <vt:lpstr>Display Document: Header &amp; Line</vt:lpstr>
      <vt:lpstr>Display Funds Commitment</vt:lpstr>
      <vt:lpstr>Portal Funds Commitment Display</vt:lpstr>
      <vt:lpstr>Fiori Funds Commitment Display</vt:lpstr>
      <vt:lpstr>Portal Funds Consumption History</vt:lpstr>
      <vt:lpstr>Fiori Funds Consumption History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Fiori Launchpad</dc:title>
  <dc:creator>Financial Management Services</dc:creator>
  <cp:lastModifiedBy>Erminger, Wyatt - OCFO-NFC</cp:lastModifiedBy>
  <cp:revision>11</cp:revision>
  <dcterms:created xsi:type="dcterms:W3CDTF">2024-07-05T16:33:45Z</dcterms:created>
  <dcterms:modified xsi:type="dcterms:W3CDTF">2024-08-27T19:39:58Z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0x010100AC5943295BEA1D469587225D134965E7</vt:lpwstr>
  </property>
  <property fmtid="{D5CDD505-2E9C-101B-9397-08002B2CF9AE}" pid="3" name="MediaServiceImageTags">
    <vt:lpwstr/>
  </property>
</Properties>
</file>