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32"/>
  </p:notesMasterIdLst>
  <p:sldIdLst>
    <p:sldId id="262" r:id="rId6"/>
    <p:sldId id="266" r:id="rId7"/>
    <p:sldId id="260" r:id="rId8"/>
    <p:sldId id="2322" r:id="rId9"/>
    <p:sldId id="2323" r:id="rId10"/>
    <p:sldId id="263" r:id="rId11"/>
    <p:sldId id="265" r:id="rId12"/>
    <p:sldId id="290" r:id="rId13"/>
    <p:sldId id="291" r:id="rId14"/>
    <p:sldId id="293" r:id="rId15"/>
    <p:sldId id="294" r:id="rId16"/>
    <p:sldId id="295" r:id="rId17"/>
    <p:sldId id="296" r:id="rId18"/>
    <p:sldId id="300" r:id="rId19"/>
    <p:sldId id="297" r:id="rId20"/>
    <p:sldId id="304" r:id="rId21"/>
    <p:sldId id="302" r:id="rId22"/>
    <p:sldId id="301" r:id="rId23"/>
    <p:sldId id="305" r:id="rId24"/>
    <p:sldId id="303" r:id="rId25"/>
    <p:sldId id="306" r:id="rId26"/>
    <p:sldId id="308" r:id="rId27"/>
    <p:sldId id="309" r:id="rId28"/>
    <p:sldId id="307" r:id="rId29"/>
    <p:sldId id="299" r:id="rId30"/>
    <p:sldId id="26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903B9F-0C04-7C82-A314-27A5FF7DFADD}" name="Peters, Kourtney - OCFO-FMS, New Orleans, LA" initials="KP" userId="S::kourtney.peters@usda.gov::5991cb82-c45c-4515-b937-8db88a1a2e4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D51C6D-7690-47D1-8553-486DBAE25EA3}" v="6" dt="2024-07-31T20:31:01.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8" d="100"/>
          <a:sy n="148" d="100"/>
        </p:scale>
        <p:origin x="9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436B5-4592-4836-9549-257F0DC08EE7}" type="datetimeFigureOut">
              <a:rPr lang="en-US" smtClean="0"/>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6A438-CDA4-48A5-B2EE-AA3E04398BE5}" type="slidenum">
              <a:rPr lang="en-US" smtClean="0"/>
              <a:t>‹#›</a:t>
            </a:fld>
            <a:endParaRPr lang="en-US"/>
          </a:p>
        </p:txBody>
      </p:sp>
    </p:spTree>
    <p:extLst>
      <p:ext uri="{BB962C8B-B14F-4D97-AF65-F5344CB8AC3E}">
        <p14:creationId xmlns:p14="http://schemas.microsoft.com/office/powerpoint/2010/main" val="1794643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56A438-CDA4-48A5-B2EE-AA3E04398BE5}" type="slidenum">
              <a:rPr lang="en-US" smtClean="0"/>
              <a:t>18</a:t>
            </a:fld>
            <a:endParaRPr lang="en-US"/>
          </a:p>
        </p:txBody>
      </p:sp>
    </p:spTree>
    <p:extLst>
      <p:ext uri="{BB962C8B-B14F-4D97-AF65-F5344CB8AC3E}">
        <p14:creationId xmlns:p14="http://schemas.microsoft.com/office/powerpoint/2010/main" val="2377395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56A438-CDA4-48A5-B2EE-AA3E04398BE5}" type="slidenum">
              <a:rPr lang="en-US" smtClean="0"/>
              <a:t>19</a:t>
            </a:fld>
            <a:endParaRPr lang="en-US"/>
          </a:p>
        </p:txBody>
      </p:sp>
    </p:spTree>
    <p:extLst>
      <p:ext uri="{BB962C8B-B14F-4D97-AF65-F5344CB8AC3E}">
        <p14:creationId xmlns:p14="http://schemas.microsoft.com/office/powerpoint/2010/main" val="220613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56A438-CDA4-48A5-B2EE-AA3E04398BE5}" type="slidenum">
              <a:rPr lang="en-US" smtClean="0"/>
              <a:t>20</a:t>
            </a:fld>
            <a:endParaRPr lang="en-US"/>
          </a:p>
        </p:txBody>
      </p:sp>
    </p:spTree>
    <p:extLst>
      <p:ext uri="{BB962C8B-B14F-4D97-AF65-F5344CB8AC3E}">
        <p14:creationId xmlns:p14="http://schemas.microsoft.com/office/powerpoint/2010/main" val="2355614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56A438-CDA4-48A5-B2EE-AA3E04398BE5}" type="slidenum">
              <a:rPr lang="en-US" smtClean="0"/>
              <a:t>21</a:t>
            </a:fld>
            <a:endParaRPr lang="en-US"/>
          </a:p>
        </p:txBody>
      </p:sp>
    </p:spTree>
    <p:extLst>
      <p:ext uri="{BB962C8B-B14F-4D97-AF65-F5344CB8AC3E}">
        <p14:creationId xmlns:p14="http://schemas.microsoft.com/office/powerpoint/2010/main" val="2860162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56A438-CDA4-48A5-B2EE-AA3E04398BE5}" type="slidenum">
              <a:rPr lang="en-US" smtClean="0"/>
              <a:t>22</a:t>
            </a:fld>
            <a:endParaRPr lang="en-US"/>
          </a:p>
        </p:txBody>
      </p:sp>
    </p:spTree>
    <p:extLst>
      <p:ext uri="{BB962C8B-B14F-4D97-AF65-F5344CB8AC3E}">
        <p14:creationId xmlns:p14="http://schemas.microsoft.com/office/powerpoint/2010/main" val="165496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56A438-CDA4-48A5-B2EE-AA3E04398BE5}" type="slidenum">
              <a:rPr lang="en-US" smtClean="0"/>
              <a:t>23</a:t>
            </a:fld>
            <a:endParaRPr lang="en-US"/>
          </a:p>
        </p:txBody>
      </p:sp>
    </p:spTree>
    <p:extLst>
      <p:ext uri="{BB962C8B-B14F-4D97-AF65-F5344CB8AC3E}">
        <p14:creationId xmlns:p14="http://schemas.microsoft.com/office/powerpoint/2010/main" val="2724048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56A438-CDA4-48A5-B2EE-AA3E04398BE5}" type="slidenum">
              <a:rPr lang="en-US" smtClean="0"/>
              <a:t>24</a:t>
            </a:fld>
            <a:endParaRPr lang="en-US"/>
          </a:p>
        </p:txBody>
      </p:sp>
    </p:spTree>
    <p:extLst>
      <p:ext uri="{BB962C8B-B14F-4D97-AF65-F5344CB8AC3E}">
        <p14:creationId xmlns:p14="http://schemas.microsoft.com/office/powerpoint/2010/main" val="3709211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B286-D353-403D-8BA9-85BDE5F12F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E9CC64-0CDC-439F-A7D7-E51E7CA453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667599-9504-44E7-9A6F-D659B1128C18}"/>
              </a:ext>
            </a:extLst>
          </p:cNvPr>
          <p:cNvSpPr>
            <a:spLocks noGrp="1"/>
          </p:cNvSpPr>
          <p:nvPr>
            <p:ph type="dt" sz="half" idx="10"/>
          </p:nvPr>
        </p:nvSpPr>
        <p:spPr/>
        <p:txBody>
          <a:bodyPr/>
          <a:lstStyle/>
          <a:p>
            <a:fld id="{97221682-F8FD-4983-93C1-3FF5292DE4B0}" type="datetime1">
              <a:rPr lang="en-US" smtClean="0"/>
              <a:t>8/27/2024</a:t>
            </a:fld>
            <a:endParaRPr lang="en-US"/>
          </a:p>
        </p:txBody>
      </p:sp>
      <p:sp>
        <p:nvSpPr>
          <p:cNvPr id="5" name="Footer Placeholder 4">
            <a:extLst>
              <a:ext uri="{FF2B5EF4-FFF2-40B4-BE49-F238E27FC236}">
                <a16:creationId xmlns:a16="http://schemas.microsoft.com/office/drawing/2014/main" id="{657BE136-EC31-4720-9F63-4AC42B53F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EE71A-D3CF-4E81-BDB2-37DFB6FF569B}"/>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250288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D8623-6925-4F9E-AB71-AEFB03A11A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6251A-37BF-4402-9EB8-F15BAA81C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33C42-8829-40BC-BEE3-00D3C1FD0899}"/>
              </a:ext>
            </a:extLst>
          </p:cNvPr>
          <p:cNvSpPr>
            <a:spLocks noGrp="1"/>
          </p:cNvSpPr>
          <p:nvPr>
            <p:ph type="dt" sz="half" idx="10"/>
          </p:nvPr>
        </p:nvSpPr>
        <p:spPr/>
        <p:txBody>
          <a:bodyPr/>
          <a:lstStyle/>
          <a:p>
            <a:fld id="{C2F663C2-901F-4348-8D98-4A137BC5F427}" type="datetime1">
              <a:rPr lang="en-US" smtClean="0"/>
              <a:t>8/27/2024</a:t>
            </a:fld>
            <a:endParaRPr lang="en-US"/>
          </a:p>
        </p:txBody>
      </p:sp>
      <p:sp>
        <p:nvSpPr>
          <p:cNvPr id="5" name="Footer Placeholder 4">
            <a:extLst>
              <a:ext uri="{FF2B5EF4-FFF2-40B4-BE49-F238E27FC236}">
                <a16:creationId xmlns:a16="http://schemas.microsoft.com/office/drawing/2014/main" id="{2222E71E-5B6D-4A1F-9950-283372A10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DACAB4-5EF4-4372-99A8-3B6F3D4E6290}"/>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3244286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FF1D6-BB9A-471E-A117-D6F93C8531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D33A76-F6C2-45A7-AE19-60D8DDB510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07F8F-B474-4ECE-BCE7-1E612752DB60}"/>
              </a:ext>
            </a:extLst>
          </p:cNvPr>
          <p:cNvSpPr>
            <a:spLocks noGrp="1"/>
          </p:cNvSpPr>
          <p:nvPr>
            <p:ph type="dt" sz="half" idx="10"/>
          </p:nvPr>
        </p:nvSpPr>
        <p:spPr/>
        <p:txBody>
          <a:bodyPr/>
          <a:lstStyle/>
          <a:p>
            <a:fld id="{3E58398E-A066-42CE-A400-B9092F1209F8}" type="datetime1">
              <a:rPr lang="en-US" smtClean="0"/>
              <a:t>8/27/2024</a:t>
            </a:fld>
            <a:endParaRPr lang="en-US"/>
          </a:p>
        </p:txBody>
      </p:sp>
      <p:sp>
        <p:nvSpPr>
          <p:cNvPr id="5" name="Footer Placeholder 4">
            <a:extLst>
              <a:ext uri="{FF2B5EF4-FFF2-40B4-BE49-F238E27FC236}">
                <a16:creationId xmlns:a16="http://schemas.microsoft.com/office/drawing/2014/main" id="{E9250CE5-B54C-43FB-A9EE-669D60C9B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CCE33-A8F0-4B98-B1B4-08EE6852523C}"/>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510929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B286-D353-403D-8BA9-85BDE5F12F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E9CC64-0CDC-439F-A7D7-E51E7CA453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667599-9504-44E7-9A6F-D659B1128C18}"/>
              </a:ext>
            </a:extLst>
          </p:cNvPr>
          <p:cNvSpPr>
            <a:spLocks noGrp="1"/>
          </p:cNvSpPr>
          <p:nvPr>
            <p:ph type="dt" sz="half" idx="10"/>
          </p:nvPr>
        </p:nvSpPr>
        <p:spPr/>
        <p:txBody>
          <a:bodyPr/>
          <a:lstStyle/>
          <a:p>
            <a:fld id="{97221682-F8FD-4983-93C1-3FF5292DE4B0}" type="datetime1">
              <a:rPr lang="en-US" smtClean="0"/>
              <a:t>8/27/2024</a:t>
            </a:fld>
            <a:endParaRPr lang="en-US"/>
          </a:p>
        </p:txBody>
      </p:sp>
      <p:sp>
        <p:nvSpPr>
          <p:cNvPr id="5" name="Footer Placeholder 4">
            <a:extLst>
              <a:ext uri="{FF2B5EF4-FFF2-40B4-BE49-F238E27FC236}">
                <a16:creationId xmlns:a16="http://schemas.microsoft.com/office/drawing/2014/main" id="{657BE136-EC31-4720-9F63-4AC42B53F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EE71A-D3CF-4E81-BDB2-37DFB6FF569B}"/>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3015920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2A1A3-465C-42D4-B13E-8BB298ED4071}"/>
              </a:ext>
            </a:extLst>
          </p:cNvPr>
          <p:cNvSpPr>
            <a:spLocks noGrp="1"/>
          </p:cNvSpPr>
          <p:nvPr>
            <p:ph type="title"/>
          </p:nvPr>
        </p:nvSpPr>
        <p:spPr>
          <a:xfrm>
            <a:off x="1243504" y="224366"/>
            <a:ext cx="10228234" cy="913342"/>
          </a:xfrm>
        </p:spPr>
        <p:txBody>
          <a:bodyPr/>
          <a:lstStyle>
            <a:lvl1pPr>
              <a:defRPr u="none"/>
            </a:lvl1pPr>
          </a:lstStyle>
          <a:p>
            <a:r>
              <a:rPr lang="en-US"/>
              <a:t>Click to edit Master title style</a:t>
            </a:r>
          </a:p>
        </p:txBody>
      </p:sp>
      <p:sp>
        <p:nvSpPr>
          <p:cNvPr id="3" name="Content Placeholder 2">
            <a:extLst>
              <a:ext uri="{FF2B5EF4-FFF2-40B4-BE49-F238E27FC236}">
                <a16:creationId xmlns:a16="http://schemas.microsoft.com/office/drawing/2014/main" id="{77145539-23EB-4E15-9D51-6EDB4D78E6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D82C6-030C-4224-B250-AED365290082}"/>
              </a:ext>
            </a:extLst>
          </p:cNvPr>
          <p:cNvSpPr>
            <a:spLocks noGrp="1"/>
          </p:cNvSpPr>
          <p:nvPr>
            <p:ph type="dt" sz="half" idx="10"/>
          </p:nvPr>
        </p:nvSpPr>
        <p:spPr/>
        <p:txBody>
          <a:bodyPr/>
          <a:lstStyle/>
          <a:p>
            <a:fld id="{6EB74A25-9F27-46B6-82FB-A5E6B9C65663}" type="datetime1">
              <a:rPr lang="en-US" smtClean="0"/>
              <a:t>8/27/2024</a:t>
            </a:fld>
            <a:endParaRPr lang="en-US"/>
          </a:p>
        </p:txBody>
      </p:sp>
      <p:sp>
        <p:nvSpPr>
          <p:cNvPr id="5" name="Footer Placeholder 4">
            <a:extLst>
              <a:ext uri="{FF2B5EF4-FFF2-40B4-BE49-F238E27FC236}">
                <a16:creationId xmlns:a16="http://schemas.microsoft.com/office/drawing/2014/main" id="{FDB9DF8F-5D48-4EA4-A0F8-CA1E50433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66EC9-9458-4263-A1B8-7EA789F464FB}"/>
              </a:ext>
            </a:extLst>
          </p:cNvPr>
          <p:cNvSpPr>
            <a:spLocks noGrp="1"/>
          </p:cNvSpPr>
          <p:nvPr>
            <p:ph type="sldNum" sz="quarter" idx="12"/>
          </p:nvPr>
        </p:nvSpPr>
        <p:spPr/>
        <p:txBody>
          <a:bodyPr/>
          <a:lstStyle/>
          <a:p>
            <a:fld id="{D74DC2E0-E28C-44A5-89B3-2B91385C7BB1}" type="slidenum">
              <a:rPr lang="en-US" smtClean="0"/>
              <a:t>‹#›</a:t>
            </a:fld>
            <a:endParaRPr lang="en-US"/>
          </a:p>
        </p:txBody>
      </p:sp>
      <p:cxnSp>
        <p:nvCxnSpPr>
          <p:cNvPr id="8" name="Straight Connector 7">
            <a:extLst>
              <a:ext uri="{FF2B5EF4-FFF2-40B4-BE49-F238E27FC236}">
                <a16:creationId xmlns:a16="http://schemas.microsoft.com/office/drawing/2014/main" id="{F02B2E03-D5A5-C7AB-9CF6-45B787B2BBFE}"/>
              </a:ext>
            </a:extLst>
          </p:cNvPr>
          <p:cNvCxnSpPr/>
          <p:nvPr userDrawn="1"/>
        </p:nvCxnSpPr>
        <p:spPr>
          <a:xfrm>
            <a:off x="1243504" y="1197094"/>
            <a:ext cx="1022823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195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BD63-46EC-4587-97A9-931EA362C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570C4B-4951-4FF7-9D50-304ECA3502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48C49-9FA7-488B-A4DA-4E8BC770BFAA}"/>
              </a:ext>
            </a:extLst>
          </p:cNvPr>
          <p:cNvSpPr>
            <a:spLocks noGrp="1"/>
          </p:cNvSpPr>
          <p:nvPr>
            <p:ph type="dt" sz="half" idx="10"/>
          </p:nvPr>
        </p:nvSpPr>
        <p:spPr/>
        <p:txBody>
          <a:bodyPr/>
          <a:lstStyle/>
          <a:p>
            <a:fld id="{D093BD3C-F968-4A2B-967A-868E2E855A7D}" type="datetime1">
              <a:rPr lang="en-US" smtClean="0"/>
              <a:t>8/27/2024</a:t>
            </a:fld>
            <a:endParaRPr lang="en-US"/>
          </a:p>
        </p:txBody>
      </p:sp>
      <p:sp>
        <p:nvSpPr>
          <p:cNvPr id="5" name="Footer Placeholder 4">
            <a:extLst>
              <a:ext uri="{FF2B5EF4-FFF2-40B4-BE49-F238E27FC236}">
                <a16:creationId xmlns:a16="http://schemas.microsoft.com/office/drawing/2014/main" id="{40B20545-985A-4D6C-99D7-77D101556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6850C-579A-49C3-99BD-F71212FBD467}"/>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680926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952A-7526-4EB4-BD69-205D09EBAB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0B570F-61B4-4FC2-B326-8A4D69367E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D1E9DF-EB37-4D6B-ABA4-576B2590D1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4B6079-97A1-4A8C-A0C4-AA1EDC94C283}"/>
              </a:ext>
            </a:extLst>
          </p:cNvPr>
          <p:cNvSpPr>
            <a:spLocks noGrp="1"/>
          </p:cNvSpPr>
          <p:nvPr>
            <p:ph type="dt" sz="half" idx="10"/>
          </p:nvPr>
        </p:nvSpPr>
        <p:spPr/>
        <p:txBody>
          <a:bodyPr/>
          <a:lstStyle/>
          <a:p>
            <a:fld id="{B2FF3F3E-8D52-4B58-888B-70116D499E4D}" type="datetime1">
              <a:rPr lang="en-US" smtClean="0"/>
              <a:t>8/27/2024</a:t>
            </a:fld>
            <a:endParaRPr lang="en-US"/>
          </a:p>
        </p:txBody>
      </p:sp>
      <p:sp>
        <p:nvSpPr>
          <p:cNvPr id="6" name="Footer Placeholder 5">
            <a:extLst>
              <a:ext uri="{FF2B5EF4-FFF2-40B4-BE49-F238E27FC236}">
                <a16:creationId xmlns:a16="http://schemas.microsoft.com/office/drawing/2014/main" id="{62AEF456-1DBF-4B18-93CC-D2954E78A8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6BE3D-B33D-485E-B102-9EF416F182CD}"/>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1477334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A839-D16C-408C-B17F-C5EEFC8E9E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4A83DA-C156-4882-BAA8-72913D4751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6C1E7-4067-4FCC-ADDD-9A0D91FFCA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1BD14F-48AC-4A90-AC71-A139F5AAF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8243A-412D-4A29-AA1B-E7243C48E5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17E0C5-6924-4788-BDE6-7531F047E0D9}"/>
              </a:ext>
            </a:extLst>
          </p:cNvPr>
          <p:cNvSpPr>
            <a:spLocks noGrp="1"/>
          </p:cNvSpPr>
          <p:nvPr>
            <p:ph type="dt" sz="half" idx="10"/>
          </p:nvPr>
        </p:nvSpPr>
        <p:spPr/>
        <p:txBody>
          <a:bodyPr/>
          <a:lstStyle/>
          <a:p>
            <a:fld id="{BAF05536-232D-40A2-9BD9-B0B5CB1B24AD}" type="datetime1">
              <a:rPr lang="en-US" smtClean="0"/>
              <a:t>8/27/2024</a:t>
            </a:fld>
            <a:endParaRPr lang="en-US"/>
          </a:p>
        </p:txBody>
      </p:sp>
      <p:sp>
        <p:nvSpPr>
          <p:cNvPr id="8" name="Footer Placeholder 7">
            <a:extLst>
              <a:ext uri="{FF2B5EF4-FFF2-40B4-BE49-F238E27FC236}">
                <a16:creationId xmlns:a16="http://schemas.microsoft.com/office/drawing/2014/main" id="{83CA2B5B-EE72-4BC4-B792-0786643E9F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1C064D-829B-4E31-B05E-7CAD7999AAF8}"/>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3695070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CB86-C5C4-428F-A431-BA6A4E69C8CB}"/>
              </a:ext>
            </a:extLst>
          </p:cNvPr>
          <p:cNvSpPr>
            <a:spLocks noGrp="1"/>
          </p:cNvSpPr>
          <p:nvPr>
            <p:ph type="title"/>
          </p:nvPr>
        </p:nvSpPr>
        <p:spPr>
          <a:xfrm>
            <a:off x="1990725" y="365125"/>
            <a:ext cx="9048750" cy="1325563"/>
          </a:xfrm>
        </p:spPr>
        <p:txBody>
          <a:bodyPr/>
          <a:lstStyle>
            <a:lvl1pPr>
              <a:defRPr b="1" u="sng"/>
            </a:lvl1pPr>
          </a:lstStyle>
          <a:p>
            <a:r>
              <a:rPr lang="en-US"/>
              <a:t>Click to edit Master title style</a:t>
            </a:r>
          </a:p>
        </p:txBody>
      </p:sp>
      <p:sp>
        <p:nvSpPr>
          <p:cNvPr id="3" name="Date Placeholder 2">
            <a:extLst>
              <a:ext uri="{FF2B5EF4-FFF2-40B4-BE49-F238E27FC236}">
                <a16:creationId xmlns:a16="http://schemas.microsoft.com/office/drawing/2014/main" id="{D415FAC4-AA69-4B10-B06A-5E80A2F95C05}"/>
              </a:ext>
            </a:extLst>
          </p:cNvPr>
          <p:cNvSpPr>
            <a:spLocks noGrp="1"/>
          </p:cNvSpPr>
          <p:nvPr>
            <p:ph type="dt" sz="half" idx="10"/>
          </p:nvPr>
        </p:nvSpPr>
        <p:spPr/>
        <p:txBody>
          <a:bodyPr/>
          <a:lstStyle/>
          <a:p>
            <a:fld id="{82149BD8-A6FB-46A1-AB27-AB6256193784}" type="datetime1">
              <a:rPr lang="en-US" smtClean="0"/>
              <a:t>8/27/2024</a:t>
            </a:fld>
            <a:endParaRPr lang="en-US"/>
          </a:p>
        </p:txBody>
      </p:sp>
      <p:sp>
        <p:nvSpPr>
          <p:cNvPr id="4" name="Footer Placeholder 3">
            <a:extLst>
              <a:ext uri="{FF2B5EF4-FFF2-40B4-BE49-F238E27FC236}">
                <a16:creationId xmlns:a16="http://schemas.microsoft.com/office/drawing/2014/main" id="{894CCC1E-3754-4773-B7CB-4DDB70DFE7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0AED67-F5F6-4722-A845-2A9D143806AE}"/>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905825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FA7D45-B251-4902-B265-5D614E486F6D}"/>
              </a:ext>
            </a:extLst>
          </p:cNvPr>
          <p:cNvSpPr>
            <a:spLocks noGrp="1"/>
          </p:cNvSpPr>
          <p:nvPr>
            <p:ph type="dt" sz="half" idx="10"/>
          </p:nvPr>
        </p:nvSpPr>
        <p:spPr/>
        <p:txBody>
          <a:bodyPr/>
          <a:lstStyle/>
          <a:p>
            <a:fld id="{00F8C4A6-69B5-43B7-AB3F-7178C229FAE0}" type="datetime1">
              <a:rPr lang="en-US" smtClean="0"/>
              <a:t>8/27/2024</a:t>
            </a:fld>
            <a:endParaRPr lang="en-US"/>
          </a:p>
        </p:txBody>
      </p:sp>
      <p:sp>
        <p:nvSpPr>
          <p:cNvPr id="3" name="Footer Placeholder 2">
            <a:extLst>
              <a:ext uri="{FF2B5EF4-FFF2-40B4-BE49-F238E27FC236}">
                <a16:creationId xmlns:a16="http://schemas.microsoft.com/office/drawing/2014/main" id="{BDC1E2A7-079A-4B64-A1F1-9FD2E25A51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ED6008-CB78-4281-9C3B-1AEABBDC855A}"/>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1076238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69D84-307F-4CA9-9254-79DF2D529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CC80ED-E19D-4D11-B185-8100D8158C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457C94-4A1E-4596-ADA4-6B7034AED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B48C2C-12CE-4998-99C9-535359DD428F}"/>
              </a:ext>
            </a:extLst>
          </p:cNvPr>
          <p:cNvSpPr>
            <a:spLocks noGrp="1"/>
          </p:cNvSpPr>
          <p:nvPr>
            <p:ph type="dt" sz="half" idx="10"/>
          </p:nvPr>
        </p:nvSpPr>
        <p:spPr/>
        <p:txBody>
          <a:bodyPr/>
          <a:lstStyle/>
          <a:p>
            <a:fld id="{87414BC0-A72B-4265-A222-206FC35EA606}" type="datetime1">
              <a:rPr lang="en-US" smtClean="0"/>
              <a:t>8/27/2024</a:t>
            </a:fld>
            <a:endParaRPr lang="en-US"/>
          </a:p>
        </p:txBody>
      </p:sp>
      <p:sp>
        <p:nvSpPr>
          <p:cNvPr id="6" name="Footer Placeholder 5">
            <a:extLst>
              <a:ext uri="{FF2B5EF4-FFF2-40B4-BE49-F238E27FC236}">
                <a16:creationId xmlns:a16="http://schemas.microsoft.com/office/drawing/2014/main" id="{64121F1B-A392-4124-9726-E268312BF7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E507F0-E20C-4B79-BA6E-FA6B3EB520F5}"/>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97065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2A1A3-465C-42D4-B13E-8BB298ED4071}"/>
              </a:ext>
            </a:extLst>
          </p:cNvPr>
          <p:cNvSpPr>
            <a:spLocks noGrp="1"/>
          </p:cNvSpPr>
          <p:nvPr>
            <p:ph type="title"/>
          </p:nvPr>
        </p:nvSpPr>
        <p:spPr>
          <a:xfrm>
            <a:off x="1235730" y="186146"/>
            <a:ext cx="8836622" cy="913342"/>
          </a:xfrm>
        </p:spPr>
        <p:txBody>
          <a:bodyPr/>
          <a:lstStyle>
            <a:lvl1pPr>
              <a:defRPr u="none"/>
            </a:lvl1pPr>
          </a:lstStyle>
          <a:p>
            <a:r>
              <a:rPr lang="en-US"/>
              <a:t>Click to edit Master title style</a:t>
            </a:r>
          </a:p>
        </p:txBody>
      </p:sp>
      <p:sp>
        <p:nvSpPr>
          <p:cNvPr id="3" name="Content Placeholder 2">
            <a:extLst>
              <a:ext uri="{FF2B5EF4-FFF2-40B4-BE49-F238E27FC236}">
                <a16:creationId xmlns:a16="http://schemas.microsoft.com/office/drawing/2014/main" id="{77145539-23EB-4E15-9D51-6EDB4D78E6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D82C6-030C-4224-B250-AED365290082}"/>
              </a:ext>
            </a:extLst>
          </p:cNvPr>
          <p:cNvSpPr>
            <a:spLocks noGrp="1"/>
          </p:cNvSpPr>
          <p:nvPr>
            <p:ph type="dt" sz="half" idx="10"/>
          </p:nvPr>
        </p:nvSpPr>
        <p:spPr/>
        <p:txBody>
          <a:bodyPr/>
          <a:lstStyle/>
          <a:p>
            <a:fld id="{6EB74A25-9F27-46B6-82FB-A5E6B9C65663}" type="datetime1">
              <a:rPr lang="en-US" smtClean="0"/>
              <a:t>8/27/2024</a:t>
            </a:fld>
            <a:endParaRPr lang="en-US"/>
          </a:p>
        </p:txBody>
      </p:sp>
      <p:sp>
        <p:nvSpPr>
          <p:cNvPr id="5" name="Footer Placeholder 4">
            <a:extLst>
              <a:ext uri="{FF2B5EF4-FFF2-40B4-BE49-F238E27FC236}">
                <a16:creationId xmlns:a16="http://schemas.microsoft.com/office/drawing/2014/main" id="{FDB9DF8F-5D48-4EA4-A0F8-CA1E50433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66EC9-9458-4263-A1B8-7EA789F464FB}"/>
              </a:ext>
            </a:extLst>
          </p:cNvPr>
          <p:cNvSpPr>
            <a:spLocks noGrp="1"/>
          </p:cNvSpPr>
          <p:nvPr>
            <p:ph type="sldNum" sz="quarter" idx="12"/>
          </p:nvPr>
        </p:nvSpPr>
        <p:spPr/>
        <p:txBody>
          <a:bodyPr/>
          <a:lstStyle/>
          <a:p>
            <a:fld id="{D74DC2E0-E28C-44A5-89B3-2B91385C7BB1}" type="slidenum">
              <a:rPr lang="en-US" smtClean="0"/>
              <a:t>‹#›</a:t>
            </a:fld>
            <a:endParaRPr lang="en-US"/>
          </a:p>
        </p:txBody>
      </p:sp>
      <p:cxnSp>
        <p:nvCxnSpPr>
          <p:cNvPr id="8" name="Straight Connector 7">
            <a:extLst>
              <a:ext uri="{FF2B5EF4-FFF2-40B4-BE49-F238E27FC236}">
                <a16:creationId xmlns:a16="http://schemas.microsoft.com/office/drawing/2014/main" id="{F02B2E03-D5A5-C7AB-9CF6-45B787B2BBFE}"/>
              </a:ext>
            </a:extLst>
          </p:cNvPr>
          <p:cNvCxnSpPr>
            <a:cxnSpLocks/>
          </p:cNvCxnSpPr>
          <p:nvPr userDrawn="1"/>
        </p:nvCxnSpPr>
        <p:spPr>
          <a:xfrm flipV="1">
            <a:off x="1235730" y="957820"/>
            <a:ext cx="10741622" cy="122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09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0959-CD1E-4524-ACA4-BB5D1FB97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6738A7-65AF-4E70-87DD-817CF72F2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8184384-D36D-4CED-9B01-733798F7C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0CB16-F195-4DD8-86EE-8072014A2AA3}"/>
              </a:ext>
            </a:extLst>
          </p:cNvPr>
          <p:cNvSpPr>
            <a:spLocks noGrp="1"/>
          </p:cNvSpPr>
          <p:nvPr>
            <p:ph type="dt" sz="half" idx="10"/>
          </p:nvPr>
        </p:nvSpPr>
        <p:spPr/>
        <p:txBody>
          <a:bodyPr/>
          <a:lstStyle/>
          <a:p>
            <a:fld id="{274D894D-3BB0-4475-BB7D-292297BC08FD}" type="datetime1">
              <a:rPr lang="en-US" smtClean="0"/>
              <a:t>8/27/2024</a:t>
            </a:fld>
            <a:endParaRPr lang="en-US"/>
          </a:p>
        </p:txBody>
      </p:sp>
      <p:sp>
        <p:nvSpPr>
          <p:cNvPr id="6" name="Footer Placeholder 5">
            <a:extLst>
              <a:ext uri="{FF2B5EF4-FFF2-40B4-BE49-F238E27FC236}">
                <a16:creationId xmlns:a16="http://schemas.microsoft.com/office/drawing/2014/main" id="{76057EE4-1878-4061-96D0-975F2C610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B45AC4-0EEA-4A09-BD83-DE8954844890}"/>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2347185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D8623-6925-4F9E-AB71-AEFB03A11A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6251A-37BF-4402-9EB8-F15BAA81C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33C42-8829-40BC-BEE3-00D3C1FD0899}"/>
              </a:ext>
            </a:extLst>
          </p:cNvPr>
          <p:cNvSpPr>
            <a:spLocks noGrp="1"/>
          </p:cNvSpPr>
          <p:nvPr>
            <p:ph type="dt" sz="half" idx="10"/>
          </p:nvPr>
        </p:nvSpPr>
        <p:spPr/>
        <p:txBody>
          <a:bodyPr/>
          <a:lstStyle/>
          <a:p>
            <a:fld id="{C2F663C2-901F-4348-8D98-4A137BC5F427}" type="datetime1">
              <a:rPr lang="en-US" smtClean="0"/>
              <a:t>8/27/2024</a:t>
            </a:fld>
            <a:endParaRPr lang="en-US"/>
          </a:p>
        </p:txBody>
      </p:sp>
      <p:sp>
        <p:nvSpPr>
          <p:cNvPr id="5" name="Footer Placeholder 4">
            <a:extLst>
              <a:ext uri="{FF2B5EF4-FFF2-40B4-BE49-F238E27FC236}">
                <a16:creationId xmlns:a16="http://schemas.microsoft.com/office/drawing/2014/main" id="{2222E71E-5B6D-4A1F-9950-283372A10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DACAB4-5EF4-4372-99A8-3B6F3D4E6290}"/>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1322012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FF1D6-BB9A-471E-A117-D6F93C8531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D33A76-F6C2-45A7-AE19-60D8DDB510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07F8F-B474-4ECE-BCE7-1E612752DB60}"/>
              </a:ext>
            </a:extLst>
          </p:cNvPr>
          <p:cNvSpPr>
            <a:spLocks noGrp="1"/>
          </p:cNvSpPr>
          <p:nvPr>
            <p:ph type="dt" sz="half" idx="10"/>
          </p:nvPr>
        </p:nvSpPr>
        <p:spPr/>
        <p:txBody>
          <a:bodyPr/>
          <a:lstStyle/>
          <a:p>
            <a:fld id="{3E58398E-A066-42CE-A400-B9092F1209F8}" type="datetime1">
              <a:rPr lang="en-US" smtClean="0"/>
              <a:t>8/27/2024</a:t>
            </a:fld>
            <a:endParaRPr lang="en-US"/>
          </a:p>
        </p:txBody>
      </p:sp>
      <p:sp>
        <p:nvSpPr>
          <p:cNvPr id="5" name="Footer Placeholder 4">
            <a:extLst>
              <a:ext uri="{FF2B5EF4-FFF2-40B4-BE49-F238E27FC236}">
                <a16:creationId xmlns:a16="http://schemas.microsoft.com/office/drawing/2014/main" id="{E9250CE5-B54C-43FB-A9EE-669D60C9B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CCE33-A8F0-4B98-B1B4-08EE6852523C}"/>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1656650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BD63-46EC-4587-97A9-931EA362C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570C4B-4951-4FF7-9D50-304ECA3502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48C49-9FA7-488B-A4DA-4E8BC770BFAA}"/>
              </a:ext>
            </a:extLst>
          </p:cNvPr>
          <p:cNvSpPr>
            <a:spLocks noGrp="1"/>
          </p:cNvSpPr>
          <p:nvPr>
            <p:ph type="dt" sz="half" idx="10"/>
          </p:nvPr>
        </p:nvSpPr>
        <p:spPr/>
        <p:txBody>
          <a:bodyPr/>
          <a:lstStyle/>
          <a:p>
            <a:fld id="{D093BD3C-F968-4A2B-967A-868E2E855A7D}" type="datetime1">
              <a:rPr lang="en-US" smtClean="0"/>
              <a:t>8/27/2024</a:t>
            </a:fld>
            <a:endParaRPr lang="en-US"/>
          </a:p>
        </p:txBody>
      </p:sp>
      <p:sp>
        <p:nvSpPr>
          <p:cNvPr id="5" name="Footer Placeholder 4">
            <a:extLst>
              <a:ext uri="{FF2B5EF4-FFF2-40B4-BE49-F238E27FC236}">
                <a16:creationId xmlns:a16="http://schemas.microsoft.com/office/drawing/2014/main" id="{40B20545-985A-4D6C-99D7-77D101556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6850C-579A-49C3-99BD-F71212FBD467}"/>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148582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952A-7526-4EB4-BD69-205D09EBAB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0B570F-61B4-4FC2-B326-8A4D69367E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D1E9DF-EB37-4D6B-ABA4-576B2590D1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4B6079-97A1-4A8C-A0C4-AA1EDC94C283}"/>
              </a:ext>
            </a:extLst>
          </p:cNvPr>
          <p:cNvSpPr>
            <a:spLocks noGrp="1"/>
          </p:cNvSpPr>
          <p:nvPr>
            <p:ph type="dt" sz="half" idx="10"/>
          </p:nvPr>
        </p:nvSpPr>
        <p:spPr/>
        <p:txBody>
          <a:bodyPr/>
          <a:lstStyle/>
          <a:p>
            <a:fld id="{B2FF3F3E-8D52-4B58-888B-70116D499E4D}" type="datetime1">
              <a:rPr lang="en-US" smtClean="0"/>
              <a:t>8/27/2024</a:t>
            </a:fld>
            <a:endParaRPr lang="en-US"/>
          </a:p>
        </p:txBody>
      </p:sp>
      <p:sp>
        <p:nvSpPr>
          <p:cNvPr id="6" name="Footer Placeholder 5">
            <a:extLst>
              <a:ext uri="{FF2B5EF4-FFF2-40B4-BE49-F238E27FC236}">
                <a16:creationId xmlns:a16="http://schemas.microsoft.com/office/drawing/2014/main" id="{62AEF456-1DBF-4B18-93CC-D2954E78A8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6BE3D-B33D-485E-B102-9EF416F182CD}"/>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191623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A839-D16C-408C-B17F-C5EEFC8E9E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4A83DA-C156-4882-BAA8-72913D4751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6C1E7-4067-4FCC-ADDD-9A0D91FFCA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1BD14F-48AC-4A90-AC71-A139F5AAF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8243A-412D-4A29-AA1B-E7243C48E5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17E0C5-6924-4788-BDE6-7531F047E0D9}"/>
              </a:ext>
            </a:extLst>
          </p:cNvPr>
          <p:cNvSpPr>
            <a:spLocks noGrp="1"/>
          </p:cNvSpPr>
          <p:nvPr>
            <p:ph type="dt" sz="half" idx="10"/>
          </p:nvPr>
        </p:nvSpPr>
        <p:spPr/>
        <p:txBody>
          <a:bodyPr/>
          <a:lstStyle/>
          <a:p>
            <a:fld id="{BAF05536-232D-40A2-9BD9-B0B5CB1B24AD}" type="datetime1">
              <a:rPr lang="en-US" smtClean="0"/>
              <a:t>8/27/2024</a:t>
            </a:fld>
            <a:endParaRPr lang="en-US"/>
          </a:p>
        </p:txBody>
      </p:sp>
      <p:sp>
        <p:nvSpPr>
          <p:cNvPr id="8" name="Footer Placeholder 7">
            <a:extLst>
              <a:ext uri="{FF2B5EF4-FFF2-40B4-BE49-F238E27FC236}">
                <a16:creationId xmlns:a16="http://schemas.microsoft.com/office/drawing/2014/main" id="{83CA2B5B-EE72-4BC4-B792-0786643E9F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1C064D-829B-4E31-B05E-7CAD7999AAF8}"/>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246148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CB86-C5C4-428F-A431-BA6A4E69C8CB}"/>
              </a:ext>
            </a:extLst>
          </p:cNvPr>
          <p:cNvSpPr>
            <a:spLocks noGrp="1"/>
          </p:cNvSpPr>
          <p:nvPr>
            <p:ph type="title"/>
          </p:nvPr>
        </p:nvSpPr>
        <p:spPr>
          <a:xfrm>
            <a:off x="1990725" y="365125"/>
            <a:ext cx="9048750" cy="1325563"/>
          </a:xfrm>
        </p:spPr>
        <p:txBody>
          <a:bodyPr/>
          <a:lstStyle>
            <a:lvl1pPr>
              <a:defRPr b="1" u="sng"/>
            </a:lvl1pPr>
          </a:lstStyle>
          <a:p>
            <a:r>
              <a:rPr lang="en-US"/>
              <a:t>Click to edit Master title style</a:t>
            </a:r>
          </a:p>
        </p:txBody>
      </p:sp>
      <p:sp>
        <p:nvSpPr>
          <p:cNvPr id="3" name="Date Placeholder 2">
            <a:extLst>
              <a:ext uri="{FF2B5EF4-FFF2-40B4-BE49-F238E27FC236}">
                <a16:creationId xmlns:a16="http://schemas.microsoft.com/office/drawing/2014/main" id="{D415FAC4-AA69-4B10-B06A-5E80A2F95C05}"/>
              </a:ext>
            </a:extLst>
          </p:cNvPr>
          <p:cNvSpPr>
            <a:spLocks noGrp="1"/>
          </p:cNvSpPr>
          <p:nvPr>
            <p:ph type="dt" sz="half" idx="10"/>
          </p:nvPr>
        </p:nvSpPr>
        <p:spPr/>
        <p:txBody>
          <a:bodyPr/>
          <a:lstStyle/>
          <a:p>
            <a:fld id="{82149BD8-A6FB-46A1-AB27-AB6256193784}" type="datetime1">
              <a:rPr lang="en-US" smtClean="0"/>
              <a:t>8/27/2024</a:t>
            </a:fld>
            <a:endParaRPr lang="en-US"/>
          </a:p>
        </p:txBody>
      </p:sp>
      <p:sp>
        <p:nvSpPr>
          <p:cNvPr id="4" name="Footer Placeholder 3">
            <a:extLst>
              <a:ext uri="{FF2B5EF4-FFF2-40B4-BE49-F238E27FC236}">
                <a16:creationId xmlns:a16="http://schemas.microsoft.com/office/drawing/2014/main" id="{894CCC1E-3754-4773-B7CB-4DDB70DFE7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0AED67-F5F6-4722-A845-2A9D143806AE}"/>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390924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FA7D45-B251-4902-B265-5D614E486F6D}"/>
              </a:ext>
            </a:extLst>
          </p:cNvPr>
          <p:cNvSpPr>
            <a:spLocks noGrp="1"/>
          </p:cNvSpPr>
          <p:nvPr>
            <p:ph type="dt" sz="half" idx="10"/>
          </p:nvPr>
        </p:nvSpPr>
        <p:spPr/>
        <p:txBody>
          <a:bodyPr/>
          <a:lstStyle/>
          <a:p>
            <a:fld id="{00F8C4A6-69B5-43B7-AB3F-7178C229FAE0}" type="datetime1">
              <a:rPr lang="en-US" smtClean="0"/>
              <a:t>8/27/2024</a:t>
            </a:fld>
            <a:endParaRPr lang="en-US"/>
          </a:p>
        </p:txBody>
      </p:sp>
      <p:sp>
        <p:nvSpPr>
          <p:cNvPr id="3" name="Footer Placeholder 2">
            <a:extLst>
              <a:ext uri="{FF2B5EF4-FFF2-40B4-BE49-F238E27FC236}">
                <a16:creationId xmlns:a16="http://schemas.microsoft.com/office/drawing/2014/main" id="{BDC1E2A7-079A-4B64-A1F1-9FD2E25A51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ED6008-CB78-4281-9C3B-1AEABBDC855A}"/>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292472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69D84-307F-4CA9-9254-79DF2D529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CC80ED-E19D-4D11-B185-8100D8158C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457C94-4A1E-4596-ADA4-6B7034AED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B48C2C-12CE-4998-99C9-535359DD428F}"/>
              </a:ext>
            </a:extLst>
          </p:cNvPr>
          <p:cNvSpPr>
            <a:spLocks noGrp="1"/>
          </p:cNvSpPr>
          <p:nvPr>
            <p:ph type="dt" sz="half" idx="10"/>
          </p:nvPr>
        </p:nvSpPr>
        <p:spPr/>
        <p:txBody>
          <a:bodyPr/>
          <a:lstStyle/>
          <a:p>
            <a:fld id="{87414BC0-A72B-4265-A222-206FC35EA606}" type="datetime1">
              <a:rPr lang="en-US" smtClean="0"/>
              <a:t>8/27/2024</a:t>
            </a:fld>
            <a:endParaRPr lang="en-US"/>
          </a:p>
        </p:txBody>
      </p:sp>
      <p:sp>
        <p:nvSpPr>
          <p:cNvPr id="6" name="Footer Placeholder 5">
            <a:extLst>
              <a:ext uri="{FF2B5EF4-FFF2-40B4-BE49-F238E27FC236}">
                <a16:creationId xmlns:a16="http://schemas.microsoft.com/office/drawing/2014/main" id="{64121F1B-A392-4124-9726-E268312BF7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E507F0-E20C-4B79-BA6E-FA6B3EB520F5}"/>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145367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0959-CD1E-4524-ACA4-BB5D1FB97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6738A7-65AF-4E70-87DD-817CF72F2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8184384-D36D-4CED-9B01-733798F7C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0CB16-F195-4DD8-86EE-8072014A2AA3}"/>
              </a:ext>
            </a:extLst>
          </p:cNvPr>
          <p:cNvSpPr>
            <a:spLocks noGrp="1"/>
          </p:cNvSpPr>
          <p:nvPr>
            <p:ph type="dt" sz="half" idx="10"/>
          </p:nvPr>
        </p:nvSpPr>
        <p:spPr/>
        <p:txBody>
          <a:bodyPr/>
          <a:lstStyle/>
          <a:p>
            <a:fld id="{274D894D-3BB0-4475-BB7D-292297BC08FD}" type="datetime1">
              <a:rPr lang="en-US" smtClean="0"/>
              <a:t>8/27/2024</a:t>
            </a:fld>
            <a:endParaRPr lang="en-US"/>
          </a:p>
        </p:txBody>
      </p:sp>
      <p:sp>
        <p:nvSpPr>
          <p:cNvPr id="6" name="Footer Placeholder 5">
            <a:extLst>
              <a:ext uri="{FF2B5EF4-FFF2-40B4-BE49-F238E27FC236}">
                <a16:creationId xmlns:a16="http://schemas.microsoft.com/office/drawing/2014/main" id="{76057EE4-1878-4061-96D0-975F2C610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B45AC4-0EEA-4A09-BD83-DE8954844890}"/>
              </a:ext>
            </a:extLst>
          </p:cNvPr>
          <p:cNvSpPr>
            <a:spLocks noGrp="1"/>
          </p:cNvSpPr>
          <p:nvPr>
            <p:ph type="sldNum" sz="quarter" idx="12"/>
          </p:nvPr>
        </p:nvSpPr>
        <p:spPr/>
        <p:txBody>
          <a:bodyPr/>
          <a:lstStyle/>
          <a:p>
            <a:fld id="{D74DC2E0-E28C-44A5-89B3-2B91385C7BB1}" type="slidenum">
              <a:rPr lang="en-US" smtClean="0"/>
              <a:t>‹#›</a:t>
            </a:fld>
            <a:endParaRPr lang="en-US"/>
          </a:p>
        </p:txBody>
      </p:sp>
    </p:spTree>
    <p:extLst>
      <p:ext uri="{BB962C8B-B14F-4D97-AF65-F5344CB8AC3E}">
        <p14:creationId xmlns:p14="http://schemas.microsoft.com/office/powerpoint/2010/main" val="305288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85957-39E0-42EB-A04C-6D9382397512}"/>
              </a:ext>
            </a:extLst>
          </p:cNvPr>
          <p:cNvSpPr>
            <a:spLocks noGrp="1"/>
          </p:cNvSpPr>
          <p:nvPr>
            <p:ph type="title"/>
          </p:nvPr>
        </p:nvSpPr>
        <p:spPr>
          <a:xfrm>
            <a:off x="1514764" y="136525"/>
            <a:ext cx="8762578"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584B76-F180-4EE3-9F12-D5E09420C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97235-C079-4D20-B09E-EAE6FE3F5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47887-B191-4A09-9F63-2AFED7D13B11}" type="datetime1">
              <a:rPr lang="en-US" smtClean="0"/>
              <a:t>8/27/2024</a:t>
            </a:fld>
            <a:endParaRPr lang="en-US"/>
          </a:p>
        </p:txBody>
      </p:sp>
      <p:sp>
        <p:nvSpPr>
          <p:cNvPr id="5" name="Footer Placeholder 4">
            <a:extLst>
              <a:ext uri="{FF2B5EF4-FFF2-40B4-BE49-F238E27FC236}">
                <a16:creationId xmlns:a16="http://schemas.microsoft.com/office/drawing/2014/main" id="{4A2ED38E-3CBA-4F59-A26E-DD4579701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D40D61-B533-4575-BD04-DEED51E3F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DC2E0-E28C-44A5-89B3-2B91385C7BB1}" type="slidenum">
              <a:rPr lang="en-US" smtClean="0"/>
              <a:t>‹#›</a:t>
            </a:fld>
            <a:endParaRPr lang="en-US"/>
          </a:p>
        </p:txBody>
      </p:sp>
      <p:pic>
        <p:nvPicPr>
          <p:cNvPr id="9" name="Picture 8" descr="A blue and white logo with arrows in a circle&#10;&#10;Description automatically generated">
            <a:extLst>
              <a:ext uri="{FF2B5EF4-FFF2-40B4-BE49-F238E27FC236}">
                <a16:creationId xmlns:a16="http://schemas.microsoft.com/office/drawing/2014/main" id="{048F1A11-F60F-1ADB-2AED-7E6D535B29A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4780" y="136526"/>
            <a:ext cx="1007944" cy="1009694"/>
          </a:xfrm>
          <a:prstGeom prst="rect">
            <a:avLst/>
          </a:prstGeom>
        </p:spPr>
      </p:pic>
      <p:pic>
        <p:nvPicPr>
          <p:cNvPr id="7" name="Picture 6">
            <a:extLst>
              <a:ext uri="{FF2B5EF4-FFF2-40B4-BE49-F238E27FC236}">
                <a16:creationId xmlns:a16="http://schemas.microsoft.com/office/drawing/2014/main" id="{84094B85-59C5-14F8-8C82-C60025CE20D6}"/>
              </a:ext>
            </a:extLst>
          </p:cNvPr>
          <p:cNvPicPr>
            <a:picLocks noChangeAspect="1"/>
          </p:cNvPicPr>
          <p:nvPr userDrawn="1"/>
        </p:nvPicPr>
        <p:blipFill>
          <a:blip r:embed="rId14"/>
          <a:stretch>
            <a:fillRect/>
          </a:stretch>
        </p:blipFill>
        <p:spPr>
          <a:xfrm>
            <a:off x="10449748" y="136525"/>
            <a:ext cx="1571716" cy="816377"/>
          </a:xfrm>
          <a:prstGeom prst="rect">
            <a:avLst/>
          </a:prstGeom>
        </p:spPr>
      </p:pic>
    </p:spTree>
    <p:extLst>
      <p:ext uri="{BB962C8B-B14F-4D97-AF65-F5344CB8AC3E}">
        <p14:creationId xmlns:p14="http://schemas.microsoft.com/office/powerpoint/2010/main" val="170290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85957-39E0-42EB-A04C-6D9382397512}"/>
              </a:ext>
            </a:extLst>
          </p:cNvPr>
          <p:cNvSpPr>
            <a:spLocks noGrp="1"/>
          </p:cNvSpPr>
          <p:nvPr>
            <p:ph type="title"/>
          </p:nvPr>
        </p:nvSpPr>
        <p:spPr>
          <a:xfrm>
            <a:off x="1608166" y="136525"/>
            <a:ext cx="942975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584B76-F180-4EE3-9F12-D5E09420C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97235-C079-4D20-B09E-EAE6FE3F5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47887-B191-4A09-9F63-2AFED7D13B11}" type="datetime1">
              <a:rPr lang="en-US" smtClean="0"/>
              <a:t>8/27/2024</a:t>
            </a:fld>
            <a:endParaRPr lang="en-US"/>
          </a:p>
        </p:txBody>
      </p:sp>
      <p:sp>
        <p:nvSpPr>
          <p:cNvPr id="5" name="Footer Placeholder 4">
            <a:extLst>
              <a:ext uri="{FF2B5EF4-FFF2-40B4-BE49-F238E27FC236}">
                <a16:creationId xmlns:a16="http://schemas.microsoft.com/office/drawing/2014/main" id="{4A2ED38E-3CBA-4F59-A26E-DD4579701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D40D61-B533-4575-BD04-DEED51E3F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DC2E0-E28C-44A5-89B3-2B91385C7BB1}" type="slidenum">
              <a:rPr lang="en-US" smtClean="0"/>
              <a:t>‹#›</a:t>
            </a:fld>
            <a:endParaRPr lang="en-US"/>
          </a:p>
        </p:txBody>
      </p:sp>
      <p:pic>
        <p:nvPicPr>
          <p:cNvPr id="9" name="Picture 8" descr="A blue and white logo with arrows in a circle&#10;&#10;Description automatically generated">
            <a:extLst>
              <a:ext uri="{FF2B5EF4-FFF2-40B4-BE49-F238E27FC236}">
                <a16:creationId xmlns:a16="http://schemas.microsoft.com/office/drawing/2014/main" id="{048F1A11-F60F-1ADB-2AED-7E6D535B29A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7658" y="136526"/>
            <a:ext cx="1033658" cy="1035452"/>
          </a:xfrm>
          <a:prstGeom prst="rect">
            <a:avLst/>
          </a:prstGeom>
        </p:spPr>
      </p:pic>
    </p:spTree>
    <p:extLst>
      <p:ext uri="{BB962C8B-B14F-4D97-AF65-F5344CB8AC3E}">
        <p14:creationId xmlns:p14="http://schemas.microsoft.com/office/powerpoint/2010/main" val="887419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hyperlink" Target="mailto:tiffany.wimberly@usda.go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6DD925-7CEC-48A0-B0E2-96971154CF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04" y="253225"/>
            <a:ext cx="5870298" cy="732196"/>
          </a:xfrm>
          <a:prstGeom prst="rect">
            <a:avLst/>
          </a:prstGeom>
        </p:spPr>
      </p:pic>
      <p:sp>
        <p:nvSpPr>
          <p:cNvPr id="3" name="Title 2">
            <a:extLst>
              <a:ext uri="{FF2B5EF4-FFF2-40B4-BE49-F238E27FC236}">
                <a16:creationId xmlns:a16="http://schemas.microsoft.com/office/drawing/2014/main" id="{ED7F50FE-20B9-4E61-87FD-A9252F536B88}"/>
              </a:ext>
            </a:extLst>
          </p:cNvPr>
          <p:cNvSpPr txBox="1">
            <a:spLocks noGrp="1"/>
          </p:cNvSpPr>
          <p:nvPr>
            <p:ph type="title" idx="4294967295"/>
          </p:nvPr>
        </p:nvSpPr>
        <p:spPr>
          <a:xfrm flipH="1">
            <a:off x="1081308" y="1982450"/>
            <a:ext cx="7297742"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a:ea typeface="+mn-ea"/>
                <a:cs typeface="+mn-cs"/>
              </a:rPr>
              <a:t>FINANCIAL TRAINING FORUM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a:ea typeface="+mn-ea"/>
                <a:cs typeface="+mn-cs"/>
              </a:rPr>
              <a:t>JULY 2024</a:t>
            </a:r>
          </a:p>
        </p:txBody>
      </p:sp>
      <p:pic>
        <p:nvPicPr>
          <p:cNvPr id="4" name="Picture 3">
            <a:extLst>
              <a:ext uri="{FF2B5EF4-FFF2-40B4-BE49-F238E27FC236}">
                <a16:creationId xmlns:a16="http://schemas.microsoft.com/office/drawing/2014/main" id="{6626D17E-1460-7231-EC18-89C8A67440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117" y="985421"/>
            <a:ext cx="5000883" cy="5870448"/>
          </a:xfrm>
          <a:prstGeom prst="rect">
            <a:avLst/>
          </a:prstGeom>
        </p:spPr>
      </p:pic>
    </p:spTree>
    <p:extLst>
      <p:ext uri="{BB962C8B-B14F-4D97-AF65-F5344CB8AC3E}">
        <p14:creationId xmlns:p14="http://schemas.microsoft.com/office/powerpoint/2010/main" val="4261819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a:t>Searching for Analytics Data</a:t>
            </a:r>
          </a:p>
        </p:txBody>
      </p:sp>
      <p:sp>
        <p:nvSpPr>
          <p:cNvPr id="3" name="Content Placeholder 2">
            <a:extLst>
              <a:ext uri="{FF2B5EF4-FFF2-40B4-BE49-F238E27FC236}">
                <a16:creationId xmlns:a16="http://schemas.microsoft.com/office/drawing/2014/main" id="{9DCF52A4-620F-8A8D-9CC5-02A2FF588E9B}"/>
              </a:ext>
            </a:extLst>
          </p:cNvPr>
          <p:cNvSpPr>
            <a:spLocks noGrp="1"/>
          </p:cNvSpPr>
          <p:nvPr>
            <p:ph idx="1"/>
          </p:nvPr>
        </p:nvSpPr>
        <p:spPr>
          <a:xfrm>
            <a:off x="1008182" y="1161776"/>
            <a:ext cx="10515600" cy="1663833"/>
          </a:xfrm>
        </p:spPr>
        <p:txBody>
          <a:bodyPr/>
          <a:lstStyle/>
          <a:p>
            <a:pPr marR="0" lvl="0">
              <a:spcBef>
                <a:spcPts val="0"/>
              </a:spcBef>
              <a:spcAft>
                <a:spcPts val="0"/>
              </a:spcAft>
              <a:buSzPct val="100000"/>
              <a:tabLst>
                <a:tab pos="457200" algn="l"/>
              </a:tabLst>
            </a:pPr>
            <a:r>
              <a:rPr lang="en-US" b="1"/>
              <a:t>Step-by-step guide: </a:t>
            </a:r>
          </a:p>
          <a:p>
            <a:pPr marR="0" lvl="1">
              <a:spcBef>
                <a:spcPts val="0"/>
              </a:spcBef>
              <a:spcAft>
                <a:spcPts val="0"/>
              </a:spcAft>
              <a:buSzPct val="100000"/>
              <a:tabLst>
                <a:tab pos="914400" algn="l"/>
              </a:tabLst>
            </a:pPr>
            <a:r>
              <a:rPr lang="en-US" sz="2800"/>
              <a:t>Accessing the S/4HANA system</a:t>
            </a:r>
          </a:p>
          <a:p>
            <a:pPr marR="0" lvl="1">
              <a:spcBef>
                <a:spcPts val="0"/>
              </a:spcBef>
              <a:spcAft>
                <a:spcPts val="0"/>
              </a:spcAft>
              <a:buSzPct val="100000"/>
              <a:tabLst>
                <a:tab pos="914400" algn="l"/>
              </a:tabLst>
            </a:pPr>
            <a:r>
              <a:rPr lang="en-US" sz="2800"/>
              <a:t>Using the search bar to find specific analytics reports</a:t>
            </a:r>
          </a:p>
          <a:p>
            <a:pPr marR="0" lvl="1">
              <a:spcBef>
                <a:spcPts val="0"/>
              </a:spcBef>
              <a:spcAft>
                <a:spcPts val="0"/>
              </a:spcAft>
              <a:buSzPct val="100000"/>
              <a:tabLst>
                <a:tab pos="914400" algn="l"/>
              </a:tabLst>
            </a:pPr>
            <a:r>
              <a:rPr lang="en-US" sz="2800"/>
              <a:t>Filtering search results for relevant data</a:t>
            </a:r>
          </a:p>
          <a:p>
            <a:endParaRPr lang="en-US"/>
          </a:p>
        </p:txBody>
      </p:sp>
      <p:pic>
        <p:nvPicPr>
          <p:cNvPr id="6" name="Picture 5" descr="Screenshot of the recently added apps section in FMMI">
            <a:extLst>
              <a:ext uri="{FF2B5EF4-FFF2-40B4-BE49-F238E27FC236}">
                <a16:creationId xmlns:a16="http://schemas.microsoft.com/office/drawing/2014/main" id="{FD434ECE-0C6E-BD48-44DE-993CAAE1794C}"/>
              </a:ext>
            </a:extLst>
          </p:cNvPr>
          <p:cNvPicPr>
            <a:picLocks noChangeAspect="1"/>
          </p:cNvPicPr>
          <p:nvPr/>
        </p:nvPicPr>
        <p:blipFill rotWithShape="1">
          <a:blip r:embed="rId2"/>
          <a:srcRect t="2223"/>
          <a:stretch/>
        </p:blipFill>
        <p:spPr>
          <a:xfrm>
            <a:off x="702678" y="3122095"/>
            <a:ext cx="11126608" cy="2641283"/>
          </a:xfrm>
          <a:prstGeom prst="rect">
            <a:avLst/>
          </a:prstGeom>
          <a:ln>
            <a:solidFill>
              <a:schemeClr val="tx1"/>
            </a:solidFill>
          </a:ln>
        </p:spPr>
      </p:pic>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10</a:t>
            </a:fld>
            <a:endParaRPr lang="en-US"/>
          </a:p>
        </p:txBody>
      </p:sp>
    </p:spTree>
    <p:extLst>
      <p:ext uri="{BB962C8B-B14F-4D97-AF65-F5344CB8AC3E}">
        <p14:creationId xmlns:p14="http://schemas.microsoft.com/office/powerpoint/2010/main" val="825904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a:t>Launching Analytics Applications</a:t>
            </a:r>
          </a:p>
        </p:txBody>
      </p:sp>
      <p:sp>
        <p:nvSpPr>
          <p:cNvPr id="3" name="Content Placeholder 2">
            <a:extLst>
              <a:ext uri="{FF2B5EF4-FFF2-40B4-BE49-F238E27FC236}">
                <a16:creationId xmlns:a16="http://schemas.microsoft.com/office/drawing/2014/main" id="{9DCF52A4-620F-8A8D-9CC5-02A2FF588E9B}"/>
              </a:ext>
            </a:extLst>
          </p:cNvPr>
          <p:cNvSpPr>
            <a:spLocks noGrp="1"/>
          </p:cNvSpPr>
          <p:nvPr>
            <p:ph idx="1"/>
          </p:nvPr>
        </p:nvSpPr>
        <p:spPr>
          <a:xfrm>
            <a:off x="838199" y="1278876"/>
            <a:ext cx="10515600" cy="1603375"/>
          </a:xfrm>
        </p:spPr>
        <p:txBody>
          <a:bodyPr>
            <a:normAutofit lnSpcReduction="10000"/>
          </a:bodyPr>
          <a:lstStyle/>
          <a:p>
            <a:pPr lvl="1">
              <a:spcBef>
                <a:spcPts val="0"/>
              </a:spcBef>
              <a:buSzPct val="100000"/>
              <a:tabLst>
                <a:tab pos="914400" algn="l"/>
              </a:tabLst>
            </a:pPr>
            <a:r>
              <a:rPr lang="en-US" sz="2800" b="1"/>
              <a:t>Step-by-step guide: </a:t>
            </a:r>
          </a:p>
          <a:p>
            <a:pPr lvl="2">
              <a:spcBef>
                <a:spcPts val="0"/>
              </a:spcBef>
              <a:buSzPct val="100000"/>
              <a:tabLst>
                <a:tab pos="914400" algn="l"/>
              </a:tabLst>
            </a:pPr>
            <a:r>
              <a:rPr lang="en-US" sz="2800"/>
              <a:t>Navigating to the Analytics Launchpad</a:t>
            </a:r>
          </a:p>
          <a:p>
            <a:pPr lvl="2">
              <a:spcBef>
                <a:spcPts val="0"/>
              </a:spcBef>
              <a:buSzPct val="100000"/>
              <a:tabLst>
                <a:tab pos="914400" algn="l"/>
              </a:tabLst>
            </a:pPr>
            <a:r>
              <a:rPr lang="en-US" sz="2800"/>
              <a:t>Selecting and launching predefined analytics applications</a:t>
            </a:r>
          </a:p>
          <a:p>
            <a:pPr lvl="2">
              <a:spcBef>
                <a:spcPts val="0"/>
              </a:spcBef>
              <a:buSzPct val="100000"/>
              <a:tabLst>
                <a:tab pos="914400" algn="l"/>
              </a:tabLst>
            </a:pPr>
            <a:r>
              <a:rPr lang="en-US" sz="2800"/>
              <a:t>Accessing relevant financial data for USDA</a:t>
            </a:r>
          </a:p>
          <a:p>
            <a:endParaRPr lang="en-US"/>
          </a:p>
        </p:txBody>
      </p:sp>
      <p:pic>
        <p:nvPicPr>
          <p:cNvPr id="5" name="Picture 4" descr="Screenshot of the recently added apps section in FMMI">
            <a:extLst>
              <a:ext uri="{FF2B5EF4-FFF2-40B4-BE49-F238E27FC236}">
                <a16:creationId xmlns:a16="http://schemas.microsoft.com/office/drawing/2014/main" id="{41C9755D-2F91-98FB-5A51-D116ADD9D2DC}"/>
              </a:ext>
            </a:extLst>
          </p:cNvPr>
          <p:cNvPicPr>
            <a:picLocks noChangeAspect="1"/>
          </p:cNvPicPr>
          <p:nvPr/>
        </p:nvPicPr>
        <p:blipFill rotWithShape="1">
          <a:blip r:embed="rId2"/>
          <a:srcRect t="2943"/>
          <a:stretch/>
        </p:blipFill>
        <p:spPr>
          <a:xfrm>
            <a:off x="265053" y="3063876"/>
            <a:ext cx="11661893" cy="2747962"/>
          </a:xfrm>
          <a:prstGeom prst="rect">
            <a:avLst/>
          </a:prstGeom>
          <a:ln>
            <a:solidFill>
              <a:schemeClr val="tx1"/>
            </a:solidFill>
          </a:ln>
        </p:spPr>
      </p:pic>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11</a:t>
            </a:fld>
            <a:endParaRPr lang="en-US"/>
          </a:p>
        </p:txBody>
      </p:sp>
    </p:spTree>
    <p:extLst>
      <p:ext uri="{BB962C8B-B14F-4D97-AF65-F5344CB8AC3E}">
        <p14:creationId xmlns:p14="http://schemas.microsoft.com/office/powerpoint/2010/main" val="2465935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a:t>Navigating Embedded Analytics</a:t>
            </a:r>
          </a:p>
        </p:txBody>
      </p:sp>
      <p:sp>
        <p:nvSpPr>
          <p:cNvPr id="3" name="Content Placeholder 2">
            <a:extLst>
              <a:ext uri="{FF2B5EF4-FFF2-40B4-BE49-F238E27FC236}">
                <a16:creationId xmlns:a16="http://schemas.microsoft.com/office/drawing/2014/main" id="{9DCF52A4-620F-8A8D-9CC5-02A2FF588E9B}"/>
              </a:ext>
            </a:extLst>
          </p:cNvPr>
          <p:cNvSpPr>
            <a:spLocks noGrp="1"/>
          </p:cNvSpPr>
          <p:nvPr>
            <p:ph idx="1"/>
          </p:nvPr>
        </p:nvSpPr>
        <p:spPr>
          <a:xfrm>
            <a:off x="1235730" y="2358037"/>
            <a:ext cx="9090894" cy="2141926"/>
          </a:xfrm>
        </p:spPr>
        <p:txBody>
          <a:bodyPr/>
          <a:lstStyle/>
          <a:p>
            <a:pPr marR="0" lvl="0">
              <a:spcBef>
                <a:spcPts val="0"/>
              </a:spcBef>
              <a:spcAft>
                <a:spcPts val="0"/>
              </a:spcAft>
              <a:buSzPct val="100000"/>
              <a:tabLst>
                <a:tab pos="457200" algn="l"/>
              </a:tabLst>
            </a:pPr>
            <a:r>
              <a:rPr lang="en-US" b="1">
                <a:effectLst/>
                <a:latin typeface="Calibri Body"/>
                <a:ea typeface="Times New Roman" panose="02020603050405020304" pitchFamily="18" charset="0"/>
                <a:cs typeface="Calibri" panose="020F0502020204030204" pitchFamily="34" charset="0"/>
              </a:rPr>
              <a:t>Step-by-step guide:</a:t>
            </a:r>
            <a:r>
              <a:rPr lang="en-US">
                <a:effectLst/>
                <a:latin typeface="Calibri Body"/>
                <a:ea typeface="Times New Roman" panose="02020603050405020304" pitchFamily="18" charset="0"/>
                <a:cs typeface="Calibri" panose="020F0502020204030204" pitchFamily="34" charset="0"/>
              </a:rPr>
              <a:t> </a:t>
            </a:r>
            <a:endParaRPr lang="en-US">
              <a:effectLst/>
              <a:latin typeface="Calibri Body"/>
              <a:ea typeface="Aptos" panose="020B0004020202020204" pitchFamily="34" charset="0"/>
              <a:cs typeface="Calibri" panose="020F0502020204030204" pitchFamily="34" charset="0"/>
            </a:endParaRPr>
          </a:p>
          <a:p>
            <a:pPr marR="0" lvl="1">
              <a:spcBef>
                <a:spcPts val="0"/>
              </a:spcBef>
              <a:spcAft>
                <a:spcPts val="0"/>
              </a:spcAft>
              <a:buSzPct val="100000"/>
              <a:tabLst>
                <a:tab pos="914400" algn="l"/>
              </a:tabLst>
            </a:pPr>
            <a:r>
              <a:rPr lang="en-US" sz="2800">
                <a:effectLst/>
                <a:latin typeface="Calibri Body"/>
                <a:ea typeface="Times New Roman" panose="02020603050405020304" pitchFamily="18" charset="0"/>
                <a:cs typeface="Calibri" panose="020F0502020204030204" pitchFamily="34" charset="0"/>
              </a:rPr>
              <a:t>Understanding the user interface</a:t>
            </a:r>
            <a:endParaRPr lang="en-US" sz="2800">
              <a:effectLst/>
              <a:latin typeface="Calibri Body"/>
              <a:ea typeface="Aptos" panose="020B0004020202020204" pitchFamily="34" charset="0"/>
              <a:cs typeface="Calibri" panose="020F0502020204030204" pitchFamily="34" charset="0"/>
            </a:endParaRPr>
          </a:p>
          <a:p>
            <a:pPr marR="0" lvl="1">
              <a:spcBef>
                <a:spcPts val="0"/>
              </a:spcBef>
              <a:spcAft>
                <a:spcPts val="0"/>
              </a:spcAft>
              <a:buSzPct val="100000"/>
              <a:tabLst>
                <a:tab pos="914400" algn="l"/>
              </a:tabLst>
            </a:pPr>
            <a:r>
              <a:rPr lang="en-US" sz="2800">
                <a:effectLst/>
                <a:latin typeface="Calibri Body"/>
                <a:ea typeface="Times New Roman" panose="02020603050405020304" pitchFamily="18" charset="0"/>
                <a:cs typeface="Calibri" panose="020F0502020204030204" pitchFamily="34" charset="0"/>
              </a:rPr>
              <a:t>Exploring different views and charts</a:t>
            </a:r>
            <a:endParaRPr lang="en-US" sz="2800">
              <a:effectLst/>
              <a:latin typeface="Calibri Body"/>
              <a:ea typeface="Aptos" panose="020B0004020202020204" pitchFamily="34" charset="0"/>
              <a:cs typeface="Calibri" panose="020F0502020204030204" pitchFamily="34" charset="0"/>
            </a:endParaRPr>
          </a:p>
          <a:p>
            <a:pPr marR="0" lvl="1">
              <a:spcBef>
                <a:spcPts val="0"/>
              </a:spcBef>
              <a:spcAft>
                <a:spcPts val="0"/>
              </a:spcAft>
              <a:buSzPct val="100000"/>
              <a:tabLst>
                <a:tab pos="914400" algn="l"/>
              </a:tabLst>
            </a:pPr>
            <a:r>
              <a:rPr lang="en-US" sz="2800">
                <a:latin typeface="Calibri Body"/>
              </a:rPr>
              <a:t>Utilizing</a:t>
            </a:r>
            <a:r>
              <a:rPr lang="en-US" sz="2800">
                <a:effectLst/>
                <a:latin typeface="Calibri Body"/>
                <a:ea typeface="Times New Roman" panose="02020603050405020304" pitchFamily="18" charset="0"/>
                <a:cs typeface="Calibri" panose="020F0502020204030204" pitchFamily="34" charset="0"/>
              </a:rPr>
              <a:t> drill-down functionalities for deeper insights</a:t>
            </a:r>
            <a:endParaRPr lang="en-US" sz="2800">
              <a:effectLst/>
              <a:latin typeface="Calibri Body"/>
              <a:ea typeface="Aptos" panose="020B0004020202020204" pitchFamily="34" charset="0"/>
              <a:cs typeface="Calibri" panose="020F0502020204030204" pitchFamily="34" charset="0"/>
            </a:endParaRPr>
          </a:p>
          <a:p>
            <a:pPr>
              <a:buSzPct val="100000"/>
            </a:pPr>
            <a:endParaRPr lang="en-US"/>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12</a:t>
            </a:fld>
            <a:endParaRPr lang="en-US"/>
          </a:p>
        </p:txBody>
      </p:sp>
    </p:spTree>
    <p:extLst>
      <p:ext uri="{BB962C8B-B14F-4D97-AF65-F5344CB8AC3E}">
        <p14:creationId xmlns:p14="http://schemas.microsoft.com/office/powerpoint/2010/main" val="2232447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a:xfrm>
            <a:off x="1235730" y="186146"/>
            <a:ext cx="9205442" cy="913342"/>
          </a:xfrm>
        </p:spPr>
        <p:txBody>
          <a:bodyPr>
            <a:normAutofit fontScale="90000"/>
          </a:bodyPr>
          <a:lstStyle/>
          <a:p>
            <a:r>
              <a:rPr lang="en-US"/>
              <a:t>Customizing Analytics for USDA Financials</a:t>
            </a:r>
          </a:p>
        </p:txBody>
      </p:sp>
      <p:sp>
        <p:nvSpPr>
          <p:cNvPr id="3" name="Content Placeholder 2">
            <a:extLst>
              <a:ext uri="{FF2B5EF4-FFF2-40B4-BE49-F238E27FC236}">
                <a16:creationId xmlns:a16="http://schemas.microsoft.com/office/drawing/2014/main" id="{9DCF52A4-620F-8A8D-9CC5-02A2FF588E9B}"/>
              </a:ext>
            </a:extLst>
          </p:cNvPr>
          <p:cNvSpPr>
            <a:spLocks noGrp="1"/>
          </p:cNvSpPr>
          <p:nvPr>
            <p:ph idx="1"/>
          </p:nvPr>
        </p:nvSpPr>
        <p:spPr>
          <a:xfrm>
            <a:off x="1235729" y="2360612"/>
            <a:ext cx="9352059" cy="2136775"/>
          </a:xfrm>
        </p:spPr>
        <p:txBody>
          <a:bodyPr/>
          <a:lstStyle/>
          <a:p>
            <a:pPr marR="0" lvl="0">
              <a:spcBef>
                <a:spcPts val="0"/>
              </a:spcBef>
              <a:spcAft>
                <a:spcPts val="0"/>
              </a:spcAft>
              <a:buSzPct val="100000"/>
              <a:tabLst>
                <a:tab pos="457200" algn="l"/>
              </a:tabLst>
            </a:pPr>
            <a:r>
              <a:rPr lang="en-US" b="1">
                <a:effectLst/>
                <a:ea typeface="Times New Roman" panose="02020603050405020304" pitchFamily="18" charset="0"/>
                <a:cs typeface="Aptos" panose="020B0004020202020204" pitchFamily="34" charset="0"/>
              </a:rPr>
              <a:t>Step-by-step guide:</a:t>
            </a:r>
            <a:r>
              <a:rPr lang="en-US">
                <a:effectLst/>
                <a:ea typeface="Times New Roman" panose="02020603050405020304" pitchFamily="18" charset="0"/>
                <a:cs typeface="Aptos" panose="020B0004020202020204" pitchFamily="34" charset="0"/>
              </a:rPr>
              <a:t> </a:t>
            </a:r>
            <a:endParaRPr lang="en-US">
              <a:effectLst/>
              <a:ea typeface="Aptos" panose="020B0004020202020204" pitchFamily="34" charset="0"/>
              <a:cs typeface="Aptos" panose="020B0004020202020204" pitchFamily="34" charset="0"/>
            </a:endParaRPr>
          </a:p>
          <a:p>
            <a:pPr marR="0" lvl="1">
              <a:spcBef>
                <a:spcPts val="0"/>
              </a:spcBef>
              <a:spcAft>
                <a:spcPts val="0"/>
              </a:spcAft>
              <a:buSzPct val="100000"/>
              <a:tabLst>
                <a:tab pos="914400" algn="l"/>
              </a:tabLst>
            </a:pPr>
            <a:r>
              <a:rPr lang="en-US" sz="2800">
                <a:effectLst/>
                <a:ea typeface="Times New Roman" panose="02020603050405020304" pitchFamily="18" charset="0"/>
                <a:cs typeface="Times New Roman" panose="02020603050405020304" pitchFamily="18" charset="0"/>
              </a:rPr>
              <a:t>Customizing dashboards and reports</a:t>
            </a:r>
            <a:endParaRPr lang="en-US" sz="2800">
              <a:effectLst/>
              <a:ea typeface="Aptos" panose="020B0004020202020204" pitchFamily="34" charset="0"/>
              <a:cs typeface="Times New Roman" panose="02020603050405020304" pitchFamily="18" charset="0"/>
            </a:endParaRPr>
          </a:p>
          <a:p>
            <a:pPr marR="0" lvl="1">
              <a:spcBef>
                <a:spcPts val="0"/>
              </a:spcBef>
              <a:spcAft>
                <a:spcPts val="0"/>
              </a:spcAft>
              <a:buSzPct val="100000"/>
              <a:tabLst>
                <a:tab pos="914400" algn="l"/>
              </a:tabLst>
            </a:pPr>
            <a:r>
              <a:rPr lang="en-US" sz="2800">
                <a:effectLst/>
                <a:ea typeface="Times New Roman" panose="02020603050405020304" pitchFamily="18" charset="0"/>
                <a:cs typeface="Times New Roman" panose="02020603050405020304" pitchFamily="18" charset="0"/>
              </a:rPr>
              <a:t>Adding new Key Performance Indicators (KPIs) and metrics</a:t>
            </a:r>
            <a:endParaRPr lang="en-US" sz="2800">
              <a:effectLst/>
              <a:ea typeface="Aptos" panose="020B0004020202020204" pitchFamily="34" charset="0"/>
              <a:cs typeface="Times New Roman" panose="02020603050405020304" pitchFamily="18" charset="0"/>
            </a:endParaRPr>
          </a:p>
          <a:p>
            <a:pPr marR="0" lvl="1">
              <a:spcBef>
                <a:spcPts val="0"/>
              </a:spcBef>
              <a:spcAft>
                <a:spcPts val="0"/>
              </a:spcAft>
              <a:buSzPct val="100000"/>
              <a:tabLst>
                <a:tab pos="914400" algn="l"/>
              </a:tabLst>
            </a:pPr>
            <a:r>
              <a:rPr lang="en-US" sz="2800">
                <a:effectLst/>
                <a:ea typeface="Times New Roman" panose="02020603050405020304" pitchFamily="18" charset="0"/>
                <a:cs typeface="Times New Roman" panose="02020603050405020304" pitchFamily="18" charset="0"/>
              </a:rPr>
              <a:t>Setting up alerts and notifications</a:t>
            </a:r>
            <a:endParaRPr lang="en-US" sz="2800">
              <a:effectLst/>
              <a:ea typeface="Aptos" panose="020B0004020202020204" pitchFamily="34" charset="0"/>
              <a:cs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13</a:t>
            </a:fld>
            <a:endParaRPr lang="en-US"/>
          </a:p>
        </p:txBody>
      </p:sp>
    </p:spTree>
    <p:extLst>
      <p:ext uri="{BB962C8B-B14F-4D97-AF65-F5344CB8AC3E}">
        <p14:creationId xmlns:p14="http://schemas.microsoft.com/office/powerpoint/2010/main" val="2818709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a:bodyPr>
          <a:lstStyle/>
          <a:p>
            <a:r>
              <a:rPr lang="en-US"/>
              <a:t>Practical Examples: View Browser</a:t>
            </a:r>
          </a:p>
        </p:txBody>
      </p:sp>
      <p:sp>
        <p:nvSpPr>
          <p:cNvPr id="3" name="Content Placeholder 2">
            <a:extLst>
              <a:ext uri="{FF2B5EF4-FFF2-40B4-BE49-F238E27FC236}">
                <a16:creationId xmlns:a16="http://schemas.microsoft.com/office/drawing/2014/main" id="{9DCF52A4-620F-8A8D-9CC5-02A2FF588E9B}"/>
              </a:ext>
            </a:extLst>
          </p:cNvPr>
          <p:cNvSpPr>
            <a:spLocks noGrp="1"/>
          </p:cNvSpPr>
          <p:nvPr>
            <p:ph idx="1"/>
          </p:nvPr>
        </p:nvSpPr>
        <p:spPr>
          <a:xfrm>
            <a:off x="838200" y="1914504"/>
            <a:ext cx="10515600" cy="4351338"/>
          </a:xfrm>
        </p:spPr>
        <p:txBody>
          <a:bodyPr/>
          <a:lstStyle/>
          <a:p>
            <a:pPr marR="0" lvl="0">
              <a:spcBef>
                <a:spcPts val="0"/>
              </a:spcBef>
              <a:spcAft>
                <a:spcPts val="0"/>
              </a:spcAft>
              <a:buSzPct val="100000"/>
              <a:tabLst>
                <a:tab pos="457200" algn="l"/>
              </a:tabLst>
            </a:pPr>
            <a:r>
              <a:rPr lang="en-US" b="1">
                <a:effectLst/>
                <a:ea typeface="Times New Roman" panose="02020603050405020304" pitchFamily="18" charset="0"/>
                <a:cs typeface="Aptos" panose="020B0004020202020204" pitchFamily="34" charset="0"/>
              </a:rPr>
              <a:t>Step-by-step guide:</a:t>
            </a:r>
            <a:r>
              <a:rPr lang="en-US">
                <a:effectLst/>
                <a:ea typeface="Times New Roman" panose="02020603050405020304" pitchFamily="18" charset="0"/>
                <a:cs typeface="Aptos" panose="020B0004020202020204" pitchFamily="34" charset="0"/>
              </a:rPr>
              <a:t> </a:t>
            </a:r>
            <a:endParaRPr lang="en-US">
              <a:effectLst/>
              <a:ea typeface="Aptos" panose="020B0004020202020204" pitchFamily="34" charset="0"/>
              <a:cs typeface="Aptos" panose="020B0004020202020204" pitchFamily="34" charset="0"/>
            </a:endParaRPr>
          </a:p>
          <a:p>
            <a:pPr marR="0" lvl="1">
              <a:spcBef>
                <a:spcPts val="0"/>
              </a:spcBef>
              <a:spcAft>
                <a:spcPts val="0"/>
              </a:spcAft>
              <a:buSzPct val="100000"/>
              <a:tabLst>
                <a:tab pos="914400" algn="l"/>
              </a:tabLst>
            </a:pPr>
            <a:r>
              <a:rPr lang="en-US" sz="2800">
                <a:effectLst/>
                <a:ea typeface="Times New Roman" panose="02020603050405020304" pitchFamily="18" charset="0"/>
                <a:cs typeface="Times New Roman" panose="02020603050405020304" pitchFamily="18" charset="0"/>
              </a:rPr>
              <a:t>Analytics</a:t>
            </a:r>
            <a:endParaRPr lang="en-US" sz="2800">
              <a:effectLst/>
              <a:ea typeface="Aptos" panose="020B0004020202020204" pitchFamily="34" charset="0"/>
              <a:cs typeface="Times New Roman" panose="02020603050405020304" pitchFamily="18" charset="0"/>
            </a:endParaRPr>
          </a:p>
          <a:p>
            <a:pPr marR="0" lvl="1">
              <a:spcBef>
                <a:spcPts val="0"/>
              </a:spcBef>
              <a:spcAft>
                <a:spcPts val="0"/>
              </a:spcAft>
              <a:buSzPct val="100000"/>
              <a:tabLst>
                <a:tab pos="914400" algn="l"/>
              </a:tabLst>
            </a:pPr>
            <a:r>
              <a:rPr lang="en-US" sz="2800">
                <a:effectLst/>
                <a:ea typeface="Times New Roman" panose="02020603050405020304" pitchFamily="18" charset="0"/>
                <a:cs typeface="Times New Roman" panose="02020603050405020304" pitchFamily="18" charset="0"/>
              </a:rPr>
              <a:t>Query Desig</a:t>
            </a:r>
            <a:r>
              <a:rPr lang="en-US" sz="2800">
                <a:ea typeface="Times New Roman" panose="02020603050405020304" pitchFamily="18" charset="0"/>
                <a:cs typeface="Times New Roman" panose="02020603050405020304" pitchFamily="18" charset="0"/>
              </a:rPr>
              <a:t>n</a:t>
            </a:r>
            <a:endParaRPr lang="en-US" sz="2800">
              <a:effectLst/>
              <a:ea typeface="Aptos" panose="020B0004020202020204" pitchFamily="34" charset="0"/>
              <a:cs typeface="Times New Roman" panose="02020603050405020304" pitchFamily="18" charset="0"/>
            </a:endParaRPr>
          </a:p>
          <a:p>
            <a:pPr marR="0" lvl="1">
              <a:spcBef>
                <a:spcPts val="0"/>
              </a:spcBef>
              <a:spcAft>
                <a:spcPts val="0"/>
              </a:spcAft>
              <a:buSzPct val="100000"/>
              <a:tabLst>
                <a:tab pos="914400" algn="l"/>
              </a:tabLst>
            </a:pPr>
            <a:r>
              <a:rPr lang="en-US" sz="2800">
                <a:effectLst/>
                <a:ea typeface="Times New Roman" panose="02020603050405020304" pitchFamily="18" charset="0"/>
                <a:cs typeface="Times New Roman" panose="02020603050405020304" pitchFamily="18" charset="0"/>
              </a:rPr>
              <a:t>View Browser: </a:t>
            </a:r>
            <a:endParaRPr lang="en-US" sz="2800">
              <a:effectLst/>
              <a:ea typeface="Aptos" panose="020B0004020202020204" pitchFamily="34" charset="0"/>
              <a:cs typeface="Times New Roman" panose="02020603050405020304" pitchFamily="18" charset="0"/>
            </a:endParaRPr>
          </a:p>
          <a:p>
            <a:endParaRPr lang="en-US"/>
          </a:p>
        </p:txBody>
      </p:sp>
      <p:grpSp>
        <p:nvGrpSpPr>
          <p:cNvPr id="9" name="Group 8" descr="Screenshot of the View Browser app in FMMI">
            <a:extLst>
              <a:ext uri="{FF2B5EF4-FFF2-40B4-BE49-F238E27FC236}">
                <a16:creationId xmlns:a16="http://schemas.microsoft.com/office/drawing/2014/main" id="{672E9910-C620-12B0-4AA5-70FF738FD368}"/>
              </a:ext>
            </a:extLst>
          </p:cNvPr>
          <p:cNvGrpSpPr/>
          <p:nvPr/>
        </p:nvGrpSpPr>
        <p:grpSpPr>
          <a:xfrm>
            <a:off x="4623230" y="1155974"/>
            <a:ext cx="7033552" cy="5032174"/>
            <a:chOff x="4080970" y="1506848"/>
            <a:chExt cx="7033552" cy="5032174"/>
          </a:xfrm>
        </p:grpSpPr>
        <p:pic>
          <p:nvPicPr>
            <p:cNvPr id="6" name="Picture 5">
              <a:extLst>
                <a:ext uri="{FF2B5EF4-FFF2-40B4-BE49-F238E27FC236}">
                  <a16:creationId xmlns:a16="http://schemas.microsoft.com/office/drawing/2014/main" id="{3827FB3D-190A-2063-021C-4337391F2F6E}"/>
                </a:ext>
              </a:extLst>
            </p:cNvPr>
            <p:cNvPicPr>
              <a:picLocks noChangeAspect="1"/>
            </p:cNvPicPr>
            <p:nvPr/>
          </p:nvPicPr>
          <p:blipFill rotWithShape="1">
            <a:blip r:embed="rId2"/>
            <a:srcRect l="-1" t="744" r="42739"/>
            <a:stretch/>
          </p:blipFill>
          <p:spPr>
            <a:xfrm>
              <a:off x="4080970" y="1705143"/>
              <a:ext cx="7033552" cy="4833879"/>
            </a:xfrm>
            <a:prstGeom prst="rect">
              <a:avLst/>
            </a:prstGeom>
            <a:ln>
              <a:solidFill>
                <a:schemeClr val="tx1"/>
              </a:solidFill>
            </a:ln>
          </p:spPr>
        </p:pic>
        <p:cxnSp>
          <p:nvCxnSpPr>
            <p:cNvPr id="10" name="Straight Arrow Connector 9">
              <a:extLst>
                <a:ext uri="{FF2B5EF4-FFF2-40B4-BE49-F238E27FC236}">
                  <a16:creationId xmlns:a16="http://schemas.microsoft.com/office/drawing/2014/main" id="{816139F7-BD8C-DB85-C286-B391CAE97C20}"/>
                </a:ext>
              </a:extLst>
            </p:cNvPr>
            <p:cNvCxnSpPr/>
            <p:nvPr/>
          </p:nvCxnSpPr>
          <p:spPr>
            <a:xfrm flipH="1">
              <a:off x="5300581" y="4422090"/>
              <a:ext cx="457200" cy="2979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1C88377-531D-9C60-2287-1D6B5C932D95}"/>
                </a:ext>
              </a:extLst>
            </p:cNvPr>
            <p:cNvCxnSpPr>
              <a:cxnSpLocks/>
            </p:cNvCxnSpPr>
            <p:nvPr/>
          </p:nvCxnSpPr>
          <p:spPr>
            <a:xfrm flipH="1">
              <a:off x="8601084" y="1506848"/>
              <a:ext cx="425956" cy="4345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D6DBB24-500B-D71F-2BCA-9B598776B9EE}"/>
                </a:ext>
              </a:extLst>
            </p:cNvPr>
            <p:cNvSpPr/>
            <p:nvPr/>
          </p:nvSpPr>
          <p:spPr>
            <a:xfrm>
              <a:off x="8278716" y="2036505"/>
              <a:ext cx="548640" cy="27432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9BA4CD-D7FE-906B-7625-65D57E2F0E83}"/>
                </a:ext>
              </a:extLst>
            </p:cNvPr>
            <p:cNvSpPr/>
            <p:nvPr/>
          </p:nvSpPr>
          <p:spPr>
            <a:xfrm>
              <a:off x="4306537" y="4822445"/>
              <a:ext cx="1280160" cy="133380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14</a:t>
            </a:fld>
            <a:endParaRPr lang="en-US"/>
          </a:p>
        </p:txBody>
      </p:sp>
    </p:spTree>
    <p:extLst>
      <p:ext uri="{BB962C8B-B14F-4D97-AF65-F5344CB8AC3E}">
        <p14:creationId xmlns:p14="http://schemas.microsoft.com/office/powerpoint/2010/main" val="2788845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a:bodyPr>
          <a:lstStyle/>
          <a:p>
            <a:r>
              <a:rPr lang="en-US"/>
              <a:t>Overview Pages: Insight-to-Action</a:t>
            </a:r>
          </a:p>
        </p:txBody>
      </p:sp>
      <p:sp>
        <p:nvSpPr>
          <p:cNvPr id="3" name="Content Placeholder 2">
            <a:extLst>
              <a:ext uri="{FF2B5EF4-FFF2-40B4-BE49-F238E27FC236}">
                <a16:creationId xmlns:a16="http://schemas.microsoft.com/office/drawing/2014/main" id="{9DCF52A4-620F-8A8D-9CC5-02A2FF588E9B}"/>
              </a:ext>
            </a:extLst>
          </p:cNvPr>
          <p:cNvSpPr>
            <a:spLocks noGrp="1"/>
          </p:cNvSpPr>
          <p:nvPr>
            <p:ph idx="1"/>
          </p:nvPr>
        </p:nvSpPr>
        <p:spPr>
          <a:xfrm>
            <a:off x="960120" y="1642745"/>
            <a:ext cx="10515600" cy="4351338"/>
          </a:xfrm>
        </p:spPr>
        <p:txBody>
          <a:bodyPr>
            <a:normAutofit fontScale="92500" lnSpcReduction="10000"/>
          </a:bodyPr>
          <a:lstStyle/>
          <a:p>
            <a:pPr marL="0" indent="0">
              <a:buNone/>
            </a:pPr>
            <a:r>
              <a:rPr lang="en-US"/>
              <a:t>An </a:t>
            </a:r>
            <a:r>
              <a:rPr lang="en-US" b="1"/>
              <a:t>Overview Page </a:t>
            </a:r>
            <a:r>
              <a:rPr lang="en-US"/>
              <a:t>is a special type of SAP Fiori Application that provides an entry-level view of all the key information for a line of business, such as procurement or finance. The objective is to quickly provide USDA customers with the big picture relating to its performance.  There is enough information on this page to get an overview of performance without drowning in the details.</a:t>
            </a:r>
          </a:p>
          <a:p>
            <a:pPr marL="0" indent="0">
              <a:buNone/>
            </a:pPr>
            <a:endParaRPr lang="en-US"/>
          </a:p>
          <a:p>
            <a:pPr marL="0" indent="0">
              <a:buNone/>
            </a:pPr>
            <a:r>
              <a:rPr lang="en-US"/>
              <a:t>From each Overview Page, there is an option to drill down for deeper investigation and even the possibility to act on any individual issue found.  This is how Overview Pages support the insight-to-action approach of SAP S/4HANA embedded analytics.  SAP provides many ready-made Overview Pages.</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15</a:t>
            </a:fld>
            <a:endParaRPr lang="en-US"/>
          </a:p>
        </p:txBody>
      </p:sp>
    </p:spTree>
    <p:extLst>
      <p:ext uri="{BB962C8B-B14F-4D97-AF65-F5344CB8AC3E}">
        <p14:creationId xmlns:p14="http://schemas.microsoft.com/office/powerpoint/2010/main" val="3650795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a:xfrm>
            <a:off x="1235730" y="186146"/>
            <a:ext cx="8836622" cy="913342"/>
          </a:xfrm>
        </p:spPr>
        <p:txBody>
          <a:bodyPr anchor="ctr">
            <a:normAutofit fontScale="90000"/>
          </a:bodyPr>
          <a:lstStyle/>
          <a:p>
            <a:r>
              <a:rPr lang="en-US"/>
              <a:t>Overview Pages: Insight-to-Action (cont’d)</a:t>
            </a:r>
          </a:p>
        </p:txBody>
      </p:sp>
      <p:sp>
        <p:nvSpPr>
          <p:cNvPr id="3" name="TextBox 2">
            <a:extLst>
              <a:ext uri="{FF2B5EF4-FFF2-40B4-BE49-F238E27FC236}">
                <a16:creationId xmlns:a16="http://schemas.microsoft.com/office/drawing/2014/main" id="{CBDD60F8-E2EA-DDE1-DB0F-71BC0E18A86F}"/>
              </a:ext>
            </a:extLst>
          </p:cNvPr>
          <p:cNvSpPr txBox="1"/>
          <p:nvPr/>
        </p:nvSpPr>
        <p:spPr>
          <a:xfrm>
            <a:off x="2507286" y="1051218"/>
            <a:ext cx="6293510" cy="461665"/>
          </a:xfrm>
          <a:prstGeom prst="rect">
            <a:avLst/>
          </a:prstGeom>
          <a:noFill/>
        </p:spPr>
        <p:txBody>
          <a:bodyPr wrap="square" rtlCol="0">
            <a:spAutoFit/>
          </a:bodyPr>
          <a:lstStyle/>
          <a:p>
            <a:pPr algn="ctr"/>
            <a:r>
              <a:rPr lang="en-US" sz="2400"/>
              <a:t>Accounts Receivable Overview Page</a:t>
            </a:r>
          </a:p>
        </p:txBody>
      </p:sp>
      <p:pic>
        <p:nvPicPr>
          <p:cNvPr id="6" name="Picture 5" descr="Screenshot of an overview page in FMMI">
            <a:extLst>
              <a:ext uri="{FF2B5EF4-FFF2-40B4-BE49-F238E27FC236}">
                <a16:creationId xmlns:a16="http://schemas.microsoft.com/office/drawing/2014/main" id="{8A1765BE-C060-122B-3C00-CCCF990C9903}"/>
              </a:ext>
            </a:extLst>
          </p:cNvPr>
          <p:cNvPicPr>
            <a:picLocks noChangeAspect="1"/>
          </p:cNvPicPr>
          <p:nvPr/>
        </p:nvPicPr>
        <p:blipFill rotWithShape="1">
          <a:blip r:embed="rId2"/>
          <a:srcRect l="1235" t="490" r="693"/>
          <a:stretch/>
        </p:blipFill>
        <p:spPr>
          <a:xfrm>
            <a:off x="1235730" y="1512883"/>
            <a:ext cx="9643363" cy="4843467"/>
          </a:xfrm>
          <a:prstGeom prst="rect">
            <a:avLst/>
          </a:prstGeom>
          <a:noFill/>
          <a:ln>
            <a:solidFill>
              <a:schemeClr val="tx1"/>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74DC2E0-E28C-44A5-89B3-2B91385C7BB1}" type="slidenum">
              <a:rPr lang="en-US" smtClean="0"/>
              <a:pPr>
                <a:spcAft>
                  <a:spcPts val="600"/>
                </a:spcAft>
              </a:pPr>
              <a:t>16</a:t>
            </a:fld>
            <a:endParaRPr lang="en-US"/>
          </a:p>
        </p:txBody>
      </p:sp>
    </p:spTree>
    <p:extLst>
      <p:ext uri="{BB962C8B-B14F-4D97-AF65-F5344CB8AC3E}">
        <p14:creationId xmlns:p14="http://schemas.microsoft.com/office/powerpoint/2010/main" val="436943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chor="ctr">
            <a:normAutofit/>
          </a:bodyPr>
          <a:lstStyle/>
          <a:p>
            <a:r>
              <a:rPr lang="en-US"/>
              <a:t>Overview Page - Cards</a:t>
            </a:r>
          </a:p>
        </p:txBody>
      </p:sp>
      <p:sp>
        <p:nvSpPr>
          <p:cNvPr id="3" name="Content Placeholder 2">
            <a:extLst>
              <a:ext uri="{FF2B5EF4-FFF2-40B4-BE49-F238E27FC236}">
                <a16:creationId xmlns:a16="http://schemas.microsoft.com/office/drawing/2014/main" id="{9DCF52A4-620F-8A8D-9CC5-02A2FF588E9B}"/>
              </a:ext>
            </a:extLst>
          </p:cNvPr>
          <p:cNvSpPr>
            <a:spLocks noGrp="1"/>
          </p:cNvSpPr>
          <p:nvPr>
            <p:ph idx="1"/>
          </p:nvPr>
        </p:nvSpPr>
        <p:spPr>
          <a:xfrm>
            <a:off x="862584" y="1099488"/>
            <a:ext cx="10976490" cy="1739965"/>
          </a:xfrm>
        </p:spPr>
        <p:txBody>
          <a:bodyPr>
            <a:normAutofit/>
          </a:bodyPr>
          <a:lstStyle/>
          <a:p>
            <a:pPr marL="0" indent="0">
              <a:buNone/>
            </a:pPr>
            <a:r>
              <a:rPr lang="en-US" sz="2600"/>
              <a:t>An Overview Page presents the KPIs that relate to a line of business using </a:t>
            </a:r>
            <a:r>
              <a:rPr lang="en-US" sz="2600" b="1"/>
              <a:t>cards</a:t>
            </a:r>
            <a:r>
              <a:rPr lang="en-US" sz="2600"/>
              <a:t>. On each card, a KPI is presented using a chart or list. </a:t>
            </a:r>
          </a:p>
          <a:p>
            <a:pPr marL="0" indent="0">
              <a:buNone/>
            </a:pPr>
            <a:r>
              <a:rPr lang="en-US" sz="2600"/>
              <a:t>The business user can hide cards that are not applicable, adjust the position of the cards, or reset  the cards to the original view.</a:t>
            </a:r>
          </a:p>
        </p:txBody>
      </p:sp>
      <p:grpSp>
        <p:nvGrpSpPr>
          <p:cNvPr id="15" name="Group 14" descr="screenshot of Overview page cards&#10;">
            <a:extLst>
              <a:ext uri="{FF2B5EF4-FFF2-40B4-BE49-F238E27FC236}">
                <a16:creationId xmlns:a16="http://schemas.microsoft.com/office/drawing/2014/main" id="{4E643B48-2D7E-7CC3-2D34-9DB9F0C62BDD}"/>
              </a:ext>
            </a:extLst>
          </p:cNvPr>
          <p:cNvGrpSpPr/>
          <p:nvPr/>
        </p:nvGrpSpPr>
        <p:grpSpPr>
          <a:xfrm>
            <a:off x="1371705" y="2809123"/>
            <a:ext cx="9360463" cy="3729789"/>
            <a:chOff x="1371705" y="2809123"/>
            <a:chExt cx="9360463" cy="3729789"/>
          </a:xfrm>
          <a:effectLst>
            <a:outerShdw blurRad="50800" dist="38100" dir="2700000" algn="tl" rotWithShape="0">
              <a:prstClr val="black">
                <a:alpha val="40000"/>
              </a:prstClr>
            </a:outerShdw>
          </a:effectLst>
        </p:grpSpPr>
        <p:pic>
          <p:nvPicPr>
            <p:cNvPr id="6" name="Picture 5" descr="Screenshot of an overview page in FMMI">
              <a:extLst>
                <a:ext uri="{FF2B5EF4-FFF2-40B4-BE49-F238E27FC236}">
                  <a16:creationId xmlns:a16="http://schemas.microsoft.com/office/drawing/2014/main" id="{CF8D534A-F074-CA35-DEC9-0DAA4C355977}"/>
                </a:ext>
              </a:extLst>
            </p:cNvPr>
            <p:cNvPicPr>
              <a:picLocks noChangeAspect="1"/>
            </p:cNvPicPr>
            <p:nvPr/>
          </p:nvPicPr>
          <p:blipFill>
            <a:blip r:embed="rId2"/>
            <a:stretch>
              <a:fillRect/>
            </a:stretch>
          </p:blipFill>
          <p:spPr>
            <a:xfrm>
              <a:off x="1371705" y="2809123"/>
              <a:ext cx="8673932" cy="3729789"/>
            </a:xfrm>
            <a:prstGeom prst="rect">
              <a:avLst/>
            </a:prstGeom>
            <a:noFill/>
            <a:ln>
              <a:solidFill>
                <a:schemeClr val="tx1"/>
              </a:solidFill>
            </a:ln>
          </p:spPr>
        </p:pic>
        <p:sp>
          <p:nvSpPr>
            <p:cNvPr id="5" name="Rectangle 4">
              <a:extLst>
                <a:ext uri="{FF2B5EF4-FFF2-40B4-BE49-F238E27FC236}">
                  <a16:creationId xmlns:a16="http://schemas.microsoft.com/office/drawing/2014/main" id="{73C6BDE5-3A84-DE94-67EB-F81BCE68189A}"/>
                </a:ext>
              </a:extLst>
            </p:cNvPr>
            <p:cNvSpPr/>
            <p:nvPr/>
          </p:nvSpPr>
          <p:spPr>
            <a:xfrm>
              <a:off x="8224072" y="2857249"/>
              <a:ext cx="1804737" cy="351689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90C8C1E4-D118-EC95-A60F-8C1A254CFCE6}"/>
                </a:ext>
              </a:extLst>
            </p:cNvPr>
            <p:cNvCxnSpPr>
              <a:cxnSpLocks/>
            </p:cNvCxnSpPr>
            <p:nvPr/>
          </p:nvCxnSpPr>
          <p:spPr>
            <a:xfrm flipH="1">
              <a:off x="10072352" y="3272589"/>
              <a:ext cx="659816" cy="60025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nchor="ctr">
            <a:normAutofit/>
          </a:bodyPr>
          <a:lstStyle/>
          <a:p>
            <a:pPr>
              <a:spcAft>
                <a:spcPts val="600"/>
              </a:spcAft>
            </a:pPr>
            <a:fld id="{D74DC2E0-E28C-44A5-89B3-2B91385C7BB1}" type="slidenum">
              <a:rPr lang="en-US" smtClean="0"/>
              <a:pPr>
                <a:spcAft>
                  <a:spcPts val="600"/>
                </a:spcAft>
              </a:pPr>
              <a:t>17</a:t>
            </a:fld>
            <a:endParaRPr lang="en-US"/>
          </a:p>
        </p:txBody>
      </p:sp>
    </p:spTree>
    <p:extLst>
      <p:ext uri="{BB962C8B-B14F-4D97-AF65-F5344CB8AC3E}">
        <p14:creationId xmlns:p14="http://schemas.microsoft.com/office/powerpoint/2010/main" val="3192843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a:bodyPr>
          <a:lstStyle/>
          <a:p>
            <a:r>
              <a:rPr lang="en-US"/>
              <a:t>Overview Pages – Filtering</a:t>
            </a:r>
          </a:p>
        </p:txBody>
      </p:sp>
      <p:sp>
        <p:nvSpPr>
          <p:cNvPr id="3" name="Content Placeholder 2">
            <a:extLst>
              <a:ext uri="{FF2B5EF4-FFF2-40B4-BE49-F238E27FC236}">
                <a16:creationId xmlns:a16="http://schemas.microsoft.com/office/drawing/2014/main" id="{9DCF52A4-620F-8A8D-9CC5-02A2FF588E9B}"/>
              </a:ext>
            </a:extLst>
          </p:cNvPr>
          <p:cNvSpPr>
            <a:spLocks noGrp="1"/>
          </p:cNvSpPr>
          <p:nvPr>
            <p:ph idx="1"/>
          </p:nvPr>
        </p:nvSpPr>
        <p:spPr>
          <a:xfrm>
            <a:off x="1054768" y="1158338"/>
            <a:ext cx="10515600" cy="2320761"/>
          </a:xfrm>
        </p:spPr>
        <p:txBody>
          <a:bodyPr>
            <a:normAutofit/>
          </a:bodyPr>
          <a:lstStyle/>
          <a:p>
            <a:pPr marL="0" indent="0">
              <a:buNone/>
            </a:pPr>
            <a:r>
              <a:rPr lang="en-US"/>
              <a:t>Each Overview Page comes with a filter tool bar.</a:t>
            </a:r>
          </a:p>
          <a:p>
            <a:pPr lvl="1"/>
            <a:r>
              <a:rPr lang="en-US"/>
              <a:t>Each business user can have predefined filters set. </a:t>
            </a:r>
          </a:p>
          <a:p>
            <a:pPr lvl="1"/>
            <a:r>
              <a:rPr lang="en-US"/>
              <a:t>Filters are not applied until you click </a:t>
            </a:r>
            <a:r>
              <a:rPr lang="en-US" b="1"/>
              <a:t>Go</a:t>
            </a:r>
            <a:r>
              <a:rPr lang="en-US"/>
              <a:t>.</a:t>
            </a:r>
          </a:p>
          <a:p>
            <a:pPr lvl="1"/>
            <a:r>
              <a:rPr lang="en-US"/>
              <a:t>Filters are applied to all the cards in the </a:t>
            </a:r>
            <a:r>
              <a:rPr lang="en-US" b="1"/>
              <a:t>Overview Page</a:t>
            </a:r>
            <a:r>
              <a:rPr lang="en-US"/>
              <a:t>.</a:t>
            </a:r>
          </a:p>
          <a:p>
            <a:pPr lvl="1"/>
            <a:r>
              <a:rPr lang="en-US"/>
              <a:t>You can also save your filters as a variant.</a:t>
            </a:r>
          </a:p>
        </p:txBody>
      </p:sp>
      <p:grpSp>
        <p:nvGrpSpPr>
          <p:cNvPr id="5" name="Group 4" descr="Screenshot of the filter tool bar in FMMI">
            <a:extLst>
              <a:ext uri="{FF2B5EF4-FFF2-40B4-BE49-F238E27FC236}">
                <a16:creationId xmlns:a16="http://schemas.microsoft.com/office/drawing/2014/main" id="{F7451B4A-33DE-5570-40F2-37F06A6E9FF3}"/>
              </a:ext>
            </a:extLst>
          </p:cNvPr>
          <p:cNvGrpSpPr/>
          <p:nvPr/>
        </p:nvGrpSpPr>
        <p:grpSpPr>
          <a:xfrm>
            <a:off x="492641" y="3479099"/>
            <a:ext cx="11206717" cy="1302045"/>
            <a:chOff x="482009" y="5012777"/>
            <a:chExt cx="11206717" cy="1083223"/>
          </a:xfrm>
          <a:effectLst>
            <a:outerShdw blurRad="50800" dist="38100" dir="2700000" algn="tl" rotWithShape="0">
              <a:prstClr val="black">
                <a:alpha val="40000"/>
              </a:prstClr>
            </a:outerShdw>
          </a:effectLst>
        </p:grpSpPr>
        <p:pic>
          <p:nvPicPr>
            <p:cNvPr id="6" name="Picture 5">
              <a:extLst>
                <a:ext uri="{FF2B5EF4-FFF2-40B4-BE49-F238E27FC236}">
                  <a16:creationId xmlns:a16="http://schemas.microsoft.com/office/drawing/2014/main" id="{FDDB47E2-E664-4BBA-FCBC-C4D29B6036D6}"/>
                </a:ext>
              </a:extLst>
            </p:cNvPr>
            <p:cNvPicPr>
              <a:picLocks noChangeAspect="1"/>
            </p:cNvPicPr>
            <p:nvPr/>
          </p:nvPicPr>
          <p:blipFill rotWithShape="1">
            <a:blip r:embed="rId3"/>
            <a:srcRect l="362" t="3815" r="550" b="15533"/>
            <a:stretch/>
          </p:blipFill>
          <p:spPr>
            <a:xfrm>
              <a:off x="482009" y="5209953"/>
              <a:ext cx="11206717" cy="886047"/>
            </a:xfrm>
            <a:prstGeom prst="rect">
              <a:avLst/>
            </a:prstGeom>
            <a:ln>
              <a:solidFill>
                <a:schemeClr val="tx1"/>
              </a:solidFill>
            </a:ln>
          </p:spPr>
        </p:pic>
        <p:cxnSp>
          <p:nvCxnSpPr>
            <p:cNvPr id="10" name="Straight Arrow Connector 9">
              <a:extLst>
                <a:ext uri="{FF2B5EF4-FFF2-40B4-BE49-F238E27FC236}">
                  <a16:creationId xmlns:a16="http://schemas.microsoft.com/office/drawing/2014/main" id="{DC0D3B80-1941-E814-9639-63E7F861ACC9}"/>
                </a:ext>
              </a:extLst>
            </p:cNvPr>
            <p:cNvCxnSpPr>
              <a:cxnSpLocks/>
            </p:cNvCxnSpPr>
            <p:nvPr/>
          </p:nvCxnSpPr>
          <p:spPr>
            <a:xfrm flipH="1">
              <a:off x="10583691" y="5012777"/>
              <a:ext cx="542909" cy="81362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18</a:t>
            </a:fld>
            <a:endParaRPr lang="en-US"/>
          </a:p>
        </p:txBody>
      </p:sp>
    </p:spTree>
    <p:extLst>
      <p:ext uri="{BB962C8B-B14F-4D97-AF65-F5344CB8AC3E}">
        <p14:creationId xmlns:p14="http://schemas.microsoft.com/office/powerpoint/2010/main" val="217092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a:bodyPr>
          <a:lstStyle/>
          <a:p>
            <a:r>
              <a:rPr lang="en-US"/>
              <a:t>Overview Pages – Filtering (cont’d)</a:t>
            </a:r>
          </a:p>
        </p:txBody>
      </p:sp>
      <p:sp>
        <p:nvSpPr>
          <p:cNvPr id="12" name="TextBox 11">
            <a:extLst>
              <a:ext uri="{FF2B5EF4-FFF2-40B4-BE49-F238E27FC236}">
                <a16:creationId xmlns:a16="http://schemas.microsoft.com/office/drawing/2014/main" id="{576903AF-1E58-0815-7CEE-CCA1BAB5BB1A}"/>
              </a:ext>
            </a:extLst>
          </p:cNvPr>
          <p:cNvSpPr txBox="1"/>
          <p:nvPr/>
        </p:nvSpPr>
        <p:spPr>
          <a:xfrm>
            <a:off x="1162559" y="1194754"/>
            <a:ext cx="11000385" cy="400110"/>
          </a:xfrm>
          <a:prstGeom prst="rect">
            <a:avLst/>
          </a:prstGeom>
          <a:noFill/>
        </p:spPr>
        <p:txBody>
          <a:bodyPr wrap="square" rtlCol="0">
            <a:spAutoFit/>
          </a:bodyPr>
          <a:lstStyle/>
          <a:p>
            <a:r>
              <a:rPr lang="en-US" sz="2000"/>
              <a:t>The </a:t>
            </a:r>
            <a:r>
              <a:rPr lang="en-US" sz="2000" b="1"/>
              <a:t>Adapt Filters </a:t>
            </a:r>
            <a:r>
              <a:rPr lang="en-US" sz="2000"/>
              <a:t>option is used to remove unnecessary filters, providing for a cleaner workspace.</a:t>
            </a:r>
          </a:p>
        </p:txBody>
      </p:sp>
      <p:grpSp>
        <p:nvGrpSpPr>
          <p:cNvPr id="3" name="Group 2" descr="Screenshot of the filter tool bar in FMMI">
            <a:extLst>
              <a:ext uri="{FF2B5EF4-FFF2-40B4-BE49-F238E27FC236}">
                <a16:creationId xmlns:a16="http://schemas.microsoft.com/office/drawing/2014/main" id="{B26A1FD0-D508-E407-553D-8E78979560F0}"/>
              </a:ext>
            </a:extLst>
          </p:cNvPr>
          <p:cNvGrpSpPr/>
          <p:nvPr/>
        </p:nvGrpSpPr>
        <p:grpSpPr>
          <a:xfrm>
            <a:off x="699650" y="1639027"/>
            <a:ext cx="11160242" cy="922857"/>
            <a:chOff x="675588" y="1572096"/>
            <a:chExt cx="11160242" cy="922857"/>
          </a:xfrm>
          <a:effectLst>
            <a:outerShdw blurRad="50800" dist="38100" dir="2700000" algn="tl" rotWithShape="0">
              <a:prstClr val="black">
                <a:alpha val="40000"/>
              </a:prstClr>
            </a:outerShdw>
          </a:effectLst>
        </p:grpSpPr>
        <p:pic>
          <p:nvPicPr>
            <p:cNvPr id="6" name="Picture 5">
              <a:extLst>
                <a:ext uri="{FF2B5EF4-FFF2-40B4-BE49-F238E27FC236}">
                  <a16:creationId xmlns:a16="http://schemas.microsoft.com/office/drawing/2014/main" id="{FDDB47E2-E664-4BBA-FCBC-C4D29B6036D6}"/>
                </a:ext>
              </a:extLst>
            </p:cNvPr>
            <p:cNvPicPr>
              <a:picLocks noChangeAspect="1"/>
            </p:cNvPicPr>
            <p:nvPr/>
          </p:nvPicPr>
          <p:blipFill rotWithShape="1">
            <a:blip r:embed="rId3"/>
            <a:srcRect l="439" r="885" b="16863"/>
            <a:stretch/>
          </p:blipFill>
          <p:spPr>
            <a:xfrm>
              <a:off x="675588" y="1572096"/>
              <a:ext cx="11160242" cy="913342"/>
            </a:xfrm>
            <a:prstGeom prst="rect">
              <a:avLst/>
            </a:prstGeom>
            <a:ln>
              <a:solidFill>
                <a:schemeClr val="tx1"/>
              </a:solidFill>
            </a:ln>
          </p:spPr>
        </p:pic>
        <p:sp>
          <p:nvSpPr>
            <p:cNvPr id="8" name="Rectangle 7">
              <a:extLst>
                <a:ext uri="{FF2B5EF4-FFF2-40B4-BE49-F238E27FC236}">
                  <a16:creationId xmlns:a16="http://schemas.microsoft.com/office/drawing/2014/main" id="{D29F063E-95F3-7C47-9B58-6741BC5A710C}"/>
                </a:ext>
              </a:extLst>
            </p:cNvPr>
            <p:cNvSpPr/>
            <p:nvPr/>
          </p:nvSpPr>
          <p:spPr>
            <a:xfrm>
              <a:off x="10823305" y="2220633"/>
              <a:ext cx="822960" cy="27432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cxnSp>
          <p:nvCxnSpPr>
            <p:cNvPr id="10" name="Straight Arrow Connector 9">
              <a:extLst>
                <a:ext uri="{FF2B5EF4-FFF2-40B4-BE49-F238E27FC236}">
                  <a16:creationId xmlns:a16="http://schemas.microsoft.com/office/drawing/2014/main" id="{C2627BF7-51B4-03E6-6FAF-5A6F287D398E}"/>
                </a:ext>
              </a:extLst>
            </p:cNvPr>
            <p:cNvCxnSpPr>
              <a:cxnSpLocks/>
            </p:cNvCxnSpPr>
            <p:nvPr/>
          </p:nvCxnSpPr>
          <p:spPr>
            <a:xfrm>
              <a:off x="10503570" y="1572096"/>
              <a:ext cx="489778" cy="5366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0CBA056D-B3EA-C846-AC11-2290E7D209BE}"/>
              </a:ext>
            </a:extLst>
          </p:cNvPr>
          <p:cNvSpPr txBox="1"/>
          <p:nvPr/>
        </p:nvSpPr>
        <p:spPr>
          <a:xfrm>
            <a:off x="1335506" y="3487625"/>
            <a:ext cx="3982451" cy="923330"/>
          </a:xfrm>
          <a:prstGeom prst="rect">
            <a:avLst/>
          </a:prstGeom>
          <a:noFill/>
        </p:spPr>
        <p:txBody>
          <a:bodyPr wrap="square" rtlCol="0">
            <a:spAutoFit/>
          </a:bodyPr>
          <a:lstStyle/>
          <a:p>
            <a:r>
              <a:rPr lang="en-US"/>
              <a:t>Clicking the </a:t>
            </a:r>
            <a:r>
              <a:rPr lang="en-US" b="1"/>
              <a:t>Adapt Filters </a:t>
            </a:r>
            <a:r>
              <a:rPr lang="en-US"/>
              <a:t>link opens a separate menu where business users may choose which filters to remove.</a:t>
            </a:r>
          </a:p>
        </p:txBody>
      </p:sp>
      <p:pic>
        <p:nvPicPr>
          <p:cNvPr id="7" name="Content Placeholder 6" descr="Screenshot of the adapt filters feature in FMMI">
            <a:extLst>
              <a:ext uri="{FF2B5EF4-FFF2-40B4-BE49-F238E27FC236}">
                <a16:creationId xmlns:a16="http://schemas.microsoft.com/office/drawing/2014/main" id="{975E5753-DB85-FFE4-26CA-1D376A3A0CC7}"/>
              </a:ext>
            </a:extLst>
          </p:cNvPr>
          <p:cNvPicPr>
            <a:picLocks noGrp="1" noChangeAspect="1"/>
          </p:cNvPicPr>
          <p:nvPr>
            <p:ph idx="1"/>
          </p:nvPr>
        </p:nvPicPr>
        <p:blipFill rotWithShape="1">
          <a:blip r:embed="rId4"/>
          <a:srcRect l="31443" t="3594" r="28815" b="2934"/>
          <a:stretch/>
        </p:blipFill>
        <p:spPr>
          <a:xfrm>
            <a:off x="5594683" y="2620726"/>
            <a:ext cx="3403545" cy="4100749"/>
          </a:xfrm>
          <a:ln>
            <a:solidFill>
              <a:schemeClr val="tx1"/>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19</a:t>
            </a:fld>
            <a:endParaRPr lang="en-US"/>
          </a:p>
        </p:txBody>
      </p:sp>
    </p:spTree>
    <p:extLst>
      <p:ext uri="{BB962C8B-B14F-4D97-AF65-F5344CB8AC3E}">
        <p14:creationId xmlns:p14="http://schemas.microsoft.com/office/powerpoint/2010/main" val="1109608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6DD925-7CEC-48A0-B0E2-96971154CF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04" y="253225"/>
            <a:ext cx="5870298" cy="732196"/>
          </a:xfrm>
          <a:prstGeom prst="rect">
            <a:avLst/>
          </a:prstGeom>
        </p:spPr>
      </p:pic>
      <p:sp>
        <p:nvSpPr>
          <p:cNvPr id="6" name="Title 5">
            <a:extLst>
              <a:ext uri="{FF2B5EF4-FFF2-40B4-BE49-F238E27FC236}">
                <a16:creationId xmlns:a16="http://schemas.microsoft.com/office/drawing/2014/main" id="{C53914E9-071F-4434-B7DE-E276F68C2433}"/>
              </a:ext>
            </a:extLst>
          </p:cNvPr>
          <p:cNvSpPr txBox="1">
            <a:spLocks noGrp="1"/>
          </p:cNvSpPr>
          <p:nvPr>
            <p:ph type="title" idx="4294967295"/>
          </p:nvPr>
        </p:nvSpPr>
        <p:spPr>
          <a:xfrm>
            <a:off x="786864" y="1304665"/>
            <a:ext cx="764879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Welcome from the FMS Deputy Director</a:t>
            </a:r>
          </a:p>
        </p:txBody>
      </p:sp>
      <p:sp>
        <p:nvSpPr>
          <p:cNvPr id="4" name="TextBox 3">
            <a:extLst>
              <a:ext uri="{FF2B5EF4-FFF2-40B4-BE49-F238E27FC236}">
                <a16:creationId xmlns:a16="http://schemas.microsoft.com/office/drawing/2014/main" id="{DDA895D7-0221-4E19-9DD0-8D3C98B77DEE}"/>
              </a:ext>
            </a:extLst>
          </p:cNvPr>
          <p:cNvSpPr txBox="1"/>
          <p:nvPr/>
        </p:nvSpPr>
        <p:spPr>
          <a:xfrm flipH="1">
            <a:off x="786864" y="2181961"/>
            <a:ext cx="7104729"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Welcome to the Financial Management Services’ 2024 Financial Training Forum (FTF).  We are excited to offer another training opportunity, continuing to meet our customers’ needs while leveraging the flexibilities associated with virtual training.  The trainers are subject matter experts in various areas of financial management-related processes and FMMI Intelligent Enterprise Transformation (FIET).  We look forward to your interaction and feedback throughout the next two weeks so we can continue to serve you in achieving the USDA 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Linda Connolly, Deputy Director</a:t>
            </a:r>
          </a:p>
        </p:txBody>
      </p:sp>
      <p:sp>
        <p:nvSpPr>
          <p:cNvPr id="2" name="Rectangle 1">
            <a:extLst>
              <a:ext uri="{FF2B5EF4-FFF2-40B4-BE49-F238E27FC236}">
                <a16:creationId xmlns:a16="http://schemas.microsoft.com/office/drawing/2014/main" id="{4823B3A7-D41D-43F4-9BBF-1779A3DE4482}"/>
              </a:ext>
            </a:extLst>
          </p:cNvPr>
          <p:cNvSpPr/>
          <p:nvPr/>
        </p:nvSpPr>
        <p:spPr>
          <a:xfrm>
            <a:off x="0" y="6365289"/>
            <a:ext cx="12192000" cy="492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4472C4">
                    <a:lumMod val="75000"/>
                  </a:srgbClr>
                </a:solidFill>
                <a:effectLst/>
                <a:uLnTx/>
                <a:uFillTx/>
                <a:latin typeface="Bahnschrift Light" panose="020B0502040204020203" pitchFamily="34" charset="0"/>
                <a:ea typeface="+mn-ea"/>
                <a:cs typeface="+mn-cs"/>
              </a:rPr>
              <a:t>FINANCIAL TRAINING FORUM                                                          JULY 2024</a:t>
            </a:r>
          </a:p>
        </p:txBody>
      </p:sp>
      <p:pic>
        <p:nvPicPr>
          <p:cNvPr id="3" name="Picture 2">
            <a:extLst>
              <a:ext uri="{FF2B5EF4-FFF2-40B4-BE49-F238E27FC236}">
                <a16:creationId xmlns:a16="http://schemas.microsoft.com/office/drawing/2014/main" id="{00F6CF42-3601-81BE-C01F-D148DAC2729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86750" y="985421"/>
            <a:ext cx="5005250" cy="5870957"/>
          </a:xfrm>
          <a:prstGeom prst="rect">
            <a:avLst/>
          </a:prstGeom>
        </p:spPr>
      </p:pic>
    </p:spTree>
    <p:extLst>
      <p:ext uri="{BB962C8B-B14F-4D97-AF65-F5344CB8AC3E}">
        <p14:creationId xmlns:p14="http://schemas.microsoft.com/office/powerpoint/2010/main" val="1479129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a:bodyPr>
          <a:lstStyle/>
          <a:p>
            <a:r>
              <a:rPr lang="en-US"/>
              <a:t>Overview Pages – Drilling </a:t>
            </a:r>
          </a:p>
        </p:txBody>
      </p:sp>
      <p:sp>
        <p:nvSpPr>
          <p:cNvPr id="3" name="Content Placeholder 2">
            <a:extLst>
              <a:ext uri="{FF2B5EF4-FFF2-40B4-BE49-F238E27FC236}">
                <a16:creationId xmlns:a16="http://schemas.microsoft.com/office/drawing/2014/main" id="{9DCF52A4-620F-8A8D-9CC5-02A2FF588E9B}"/>
              </a:ext>
            </a:extLst>
          </p:cNvPr>
          <p:cNvSpPr>
            <a:spLocks noGrp="1"/>
          </p:cNvSpPr>
          <p:nvPr>
            <p:ph idx="1"/>
          </p:nvPr>
        </p:nvSpPr>
        <p:spPr>
          <a:xfrm>
            <a:off x="838200" y="1367767"/>
            <a:ext cx="10515600" cy="4720303"/>
          </a:xfrm>
        </p:spPr>
        <p:txBody>
          <a:bodyPr>
            <a:normAutofit fontScale="92500"/>
          </a:bodyPr>
          <a:lstStyle/>
          <a:p>
            <a:pPr marL="0" indent="0">
              <a:buNone/>
            </a:pPr>
            <a:r>
              <a:rPr lang="en-US"/>
              <a:t>You can also </a:t>
            </a:r>
            <a:r>
              <a:rPr lang="en-US" i="1"/>
              <a:t>drill</a:t>
            </a:r>
            <a:r>
              <a:rPr lang="en-US"/>
              <a:t> into the details presented on cards of an Overview Page.</a:t>
            </a:r>
          </a:p>
          <a:p>
            <a:pPr marL="0" indent="0">
              <a:buNone/>
            </a:pPr>
            <a:endParaRPr lang="en-US"/>
          </a:p>
          <a:p>
            <a:pPr marL="0" indent="0">
              <a:buNone/>
            </a:pPr>
            <a:r>
              <a:rPr lang="en-US"/>
              <a:t>To drill down to the details on a card, you can either click the card header (the details are less granular) or you can click on a detail within the card. Clicking a detail within the card, such as a single bar in a bar chart, allows the user to focus on a particular value, i.e., a Fiscal Month or Fund.</a:t>
            </a:r>
          </a:p>
          <a:p>
            <a:pPr marL="0" indent="0">
              <a:buNone/>
            </a:pPr>
            <a:endParaRPr lang="en-US"/>
          </a:p>
          <a:p>
            <a:pPr marL="0" indent="0">
              <a:buNone/>
            </a:pPr>
            <a:r>
              <a:rPr lang="en-US"/>
              <a:t>You can also navigate to any related analytical or transactional app directly from the cards.  For example, from a card that lists a 6-month Unliquidated Travel Obligation.  Each Overview Page provides a set of jump targets.</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20</a:t>
            </a:fld>
            <a:endParaRPr lang="en-US"/>
          </a:p>
        </p:txBody>
      </p:sp>
    </p:spTree>
    <p:extLst>
      <p:ext uri="{BB962C8B-B14F-4D97-AF65-F5344CB8AC3E}">
        <p14:creationId xmlns:p14="http://schemas.microsoft.com/office/powerpoint/2010/main" val="711385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a:bodyPr>
          <a:lstStyle/>
          <a:p>
            <a:r>
              <a:rPr lang="en-US"/>
              <a:t>Overview Pages – Drilling (cont’d) </a:t>
            </a:r>
          </a:p>
        </p:txBody>
      </p:sp>
      <p:pic>
        <p:nvPicPr>
          <p:cNvPr id="9" name="Content Placeholder 8" descr="Screenshot of a clicked card header in FMMI">
            <a:extLst>
              <a:ext uri="{FF2B5EF4-FFF2-40B4-BE49-F238E27FC236}">
                <a16:creationId xmlns:a16="http://schemas.microsoft.com/office/drawing/2014/main" id="{DD3FDD27-8F94-CB21-FEE5-FC0FF4FFCA39}"/>
              </a:ext>
            </a:extLst>
          </p:cNvPr>
          <p:cNvPicPr>
            <a:picLocks noGrp="1" noChangeAspect="1"/>
          </p:cNvPicPr>
          <p:nvPr>
            <p:ph idx="1"/>
          </p:nvPr>
        </p:nvPicPr>
        <p:blipFill rotWithShape="1">
          <a:blip r:embed="rId3"/>
          <a:srcRect t="626" r="1870" b="1324"/>
          <a:stretch/>
        </p:blipFill>
        <p:spPr>
          <a:xfrm>
            <a:off x="956680" y="1209912"/>
            <a:ext cx="7505064" cy="3652711"/>
          </a:xfrm>
          <a:ln>
            <a:solidFill>
              <a:schemeClr val="tx1"/>
            </a:solidFill>
          </a:ln>
        </p:spPr>
      </p:pic>
      <p:pic>
        <p:nvPicPr>
          <p:cNvPr id="11" name="Picture 10" descr="Screenshot of a specific card data point clicked in FMMI">
            <a:extLst>
              <a:ext uri="{FF2B5EF4-FFF2-40B4-BE49-F238E27FC236}">
                <a16:creationId xmlns:a16="http://schemas.microsoft.com/office/drawing/2014/main" id="{A54D3D02-3424-7F74-3CBB-9ADE43756C95}"/>
              </a:ext>
            </a:extLst>
          </p:cNvPr>
          <p:cNvPicPr>
            <a:picLocks noChangeAspect="1"/>
          </p:cNvPicPr>
          <p:nvPr/>
        </p:nvPicPr>
        <p:blipFill rotWithShape="1">
          <a:blip r:embed="rId4"/>
          <a:srcRect r="773"/>
          <a:stretch/>
        </p:blipFill>
        <p:spPr>
          <a:xfrm>
            <a:off x="4526359" y="2830448"/>
            <a:ext cx="7084849" cy="3415477"/>
          </a:xfrm>
          <a:prstGeom prst="rect">
            <a:avLst/>
          </a:prstGeom>
          <a:ln>
            <a:solidFill>
              <a:schemeClr val="tx1"/>
            </a:solidFill>
          </a:ln>
        </p:spPr>
      </p:pic>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21</a:t>
            </a:fld>
            <a:endParaRPr lang="en-US"/>
          </a:p>
        </p:txBody>
      </p:sp>
    </p:spTree>
    <p:extLst>
      <p:ext uri="{BB962C8B-B14F-4D97-AF65-F5344CB8AC3E}">
        <p14:creationId xmlns:p14="http://schemas.microsoft.com/office/powerpoint/2010/main" val="2960750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a:bodyPr>
          <a:lstStyle/>
          <a:p>
            <a:r>
              <a:rPr lang="en-US"/>
              <a:t>Overview Pages – Header Level </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22</a:t>
            </a:fld>
            <a:endParaRPr lang="en-US"/>
          </a:p>
        </p:txBody>
      </p:sp>
      <p:pic>
        <p:nvPicPr>
          <p:cNvPr id="7" name="Content Placeholder 6" descr="Screenshot of a header level drill-down in FMMI">
            <a:extLst>
              <a:ext uri="{FF2B5EF4-FFF2-40B4-BE49-F238E27FC236}">
                <a16:creationId xmlns:a16="http://schemas.microsoft.com/office/drawing/2014/main" id="{61DA5C11-CA25-5BE2-64F1-62AD49C8A207}"/>
              </a:ext>
            </a:extLst>
          </p:cNvPr>
          <p:cNvPicPr>
            <a:picLocks noGrp="1" noChangeAspect="1"/>
          </p:cNvPicPr>
          <p:nvPr>
            <p:ph idx="1"/>
          </p:nvPr>
        </p:nvPicPr>
        <p:blipFill rotWithShape="1">
          <a:blip r:embed="rId3"/>
          <a:srcRect l="1" t="1291" r="462" b="1793"/>
          <a:stretch/>
        </p:blipFill>
        <p:spPr>
          <a:xfrm>
            <a:off x="1384476" y="1558648"/>
            <a:ext cx="9423048" cy="4659479"/>
          </a:xfrm>
          <a:ln>
            <a:solidFill>
              <a:schemeClr val="tx1"/>
            </a:solidFill>
          </a:ln>
        </p:spPr>
      </p:pic>
      <p:cxnSp>
        <p:nvCxnSpPr>
          <p:cNvPr id="10" name="Straight Arrow Connector 9">
            <a:extLst>
              <a:ext uri="{FF2B5EF4-FFF2-40B4-BE49-F238E27FC236}">
                <a16:creationId xmlns:a16="http://schemas.microsoft.com/office/drawing/2014/main" id="{8548C503-7C7B-C0C2-64C2-D026F3B39226}"/>
              </a:ext>
              <a:ext uri="{C183D7F6-B498-43B3-948B-1728B52AA6E4}">
                <adec:decorative xmlns:adec="http://schemas.microsoft.com/office/drawing/2017/decorative" val="1"/>
              </a:ext>
            </a:extLst>
          </p:cNvPr>
          <p:cNvCxnSpPr>
            <a:cxnSpLocks/>
          </p:cNvCxnSpPr>
          <p:nvPr/>
        </p:nvCxnSpPr>
        <p:spPr>
          <a:xfrm flipH="1">
            <a:off x="4767209" y="2684599"/>
            <a:ext cx="503434" cy="6061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403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fontScale="90000"/>
          </a:bodyPr>
          <a:lstStyle/>
          <a:p>
            <a:r>
              <a:rPr lang="en-US"/>
              <a:t>Overview Pages – Header Level (cont’d)</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23</a:t>
            </a:fld>
            <a:endParaRPr lang="en-US"/>
          </a:p>
        </p:txBody>
      </p:sp>
      <p:grpSp>
        <p:nvGrpSpPr>
          <p:cNvPr id="3" name="Group 2" descr="Screenshot of a header level drill-down in FMMI">
            <a:extLst>
              <a:ext uri="{FF2B5EF4-FFF2-40B4-BE49-F238E27FC236}">
                <a16:creationId xmlns:a16="http://schemas.microsoft.com/office/drawing/2014/main" id="{1EAD76A3-B33D-C9C0-52AF-C24F2E6B5044}"/>
              </a:ext>
            </a:extLst>
          </p:cNvPr>
          <p:cNvGrpSpPr/>
          <p:nvPr/>
        </p:nvGrpSpPr>
        <p:grpSpPr>
          <a:xfrm>
            <a:off x="833486" y="1510352"/>
            <a:ext cx="10134187" cy="4845998"/>
            <a:chOff x="833486" y="1510352"/>
            <a:chExt cx="10134187" cy="4845998"/>
          </a:xfrm>
        </p:grpSpPr>
        <p:pic>
          <p:nvPicPr>
            <p:cNvPr id="8" name="Picture 7">
              <a:extLst>
                <a:ext uri="{FF2B5EF4-FFF2-40B4-BE49-F238E27FC236}">
                  <a16:creationId xmlns:a16="http://schemas.microsoft.com/office/drawing/2014/main" id="{38480A4A-17BB-E7F7-BE20-1C01F4B2C6B8}"/>
                </a:ext>
              </a:extLst>
            </p:cNvPr>
            <p:cNvPicPr>
              <a:picLocks noChangeAspect="1"/>
            </p:cNvPicPr>
            <p:nvPr/>
          </p:nvPicPr>
          <p:blipFill rotWithShape="1">
            <a:blip r:embed="rId3"/>
            <a:srcRect t="555"/>
            <a:stretch/>
          </p:blipFill>
          <p:spPr>
            <a:xfrm>
              <a:off x="833486" y="1510352"/>
              <a:ext cx="10134187" cy="4845998"/>
            </a:xfrm>
            <a:prstGeom prst="rect">
              <a:avLst/>
            </a:prstGeom>
            <a:ln>
              <a:solidFill>
                <a:schemeClr val="tx1"/>
              </a:solidFill>
            </a:ln>
          </p:spPr>
        </p:pic>
        <p:cxnSp>
          <p:nvCxnSpPr>
            <p:cNvPr id="10" name="Straight Arrow Connector 9">
              <a:extLst>
                <a:ext uri="{FF2B5EF4-FFF2-40B4-BE49-F238E27FC236}">
                  <a16:creationId xmlns:a16="http://schemas.microsoft.com/office/drawing/2014/main" id="{8548C503-7C7B-C0C2-64C2-D026F3B39226}"/>
                </a:ext>
              </a:extLst>
            </p:cNvPr>
            <p:cNvCxnSpPr>
              <a:cxnSpLocks/>
            </p:cNvCxnSpPr>
            <p:nvPr/>
          </p:nvCxnSpPr>
          <p:spPr>
            <a:xfrm flipH="1">
              <a:off x="4767209" y="2822824"/>
              <a:ext cx="503434" cy="6061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8938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a:bodyPr>
          <a:lstStyle/>
          <a:p>
            <a:r>
              <a:rPr lang="en-US"/>
              <a:t>Overview Pages – Drilling (cont’d)</a:t>
            </a:r>
          </a:p>
        </p:txBody>
      </p:sp>
      <p:grpSp>
        <p:nvGrpSpPr>
          <p:cNvPr id="3" name="Group 2" descr="screenshot of drill-down details">
            <a:extLst>
              <a:ext uri="{FF2B5EF4-FFF2-40B4-BE49-F238E27FC236}">
                <a16:creationId xmlns:a16="http://schemas.microsoft.com/office/drawing/2014/main" id="{27BD8A20-19E2-CA4E-0FE2-9386788CC900}"/>
              </a:ext>
            </a:extLst>
          </p:cNvPr>
          <p:cNvGrpSpPr/>
          <p:nvPr/>
        </p:nvGrpSpPr>
        <p:grpSpPr>
          <a:xfrm>
            <a:off x="978877" y="1231392"/>
            <a:ext cx="10664483" cy="4906206"/>
            <a:chOff x="978877" y="1346868"/>
            <a:chExt cx="10721467" cy="4790730"/>
          </a:xfrm>
        </p:grpSpPr>
        <p:pic>
          <p:nvPicPr>
            <p:cNvPr id="11" name="Picture 10" descr="Screenshot of drill-down details in FMMI">
              <a:extLst>
                <a:ext uri="{FF2B5EF4-FFF2-40B4-BE49-F238E27FC236}">
                  <a16:creationId xmlns:a16="http://schemas.microsoft.com/office/drawing/2014/main" id="{A54D3D02-3424-7F74-3CBB-9ADE43756C95}"/>
                </a:ext>
              </a:extLst>
            </p:cNvPr>
            <p:cNvPicPr>
              <a:picLocks noChangeAspect="1"/>
            </p:cNvPicPr>
            <p:nvPr/>
          </p:nvPicPr>
          <p:blipFill rotWithShape="1">
            <a:blip r:embed="rId3"/>
            <a:srcRect r="399"/>
            <a:stretch/>
          </p:blipFill>
          <p:spPr>
            <a:xfrm>
              <a:off x="978877" y="1346868"/>
              <a:ext cx="7111576" cy="3415477"/>
            </a:xfrm>
            <a:prstGeom prst="rect">
              <a:avLst/>
            </a:prstGeom>
            <a:ln>
              <a:solidFill>
                <a:schemeClr val="tx1"/>
              </a:solidFill>
            </a:ln>
          </p:spPr>
        </p:pic>
        <p:pic>
          <p:nvPicPr>
            <p:cNvPr id="7" name="Picture 6" descr="Screenshot of a chart in FMMI">
              <a:extLst>
                <a:ext uri="{FF2B5EF4-FFF2-40B4-BE49-F238E27FC236}">
                  <a16:creationId xmlns:a16="http://schemas.microsoft.com/office/drawing/2014/main" id="{183186E9-149C-DC09-CE6D-425B5CAB506E}"/>
                </a:ext>
              </a:extLst>
            </p:cNvPr>
            <p:cNvPicPr>
              <a:picLocks noChangeAspect="1"/>
            </p:cNvPicPr>
            <p:nvPr/>
          </p:nvPicPr>
          <p:blipFill rotWithShape="1">
            <a:blip r:embed="rId4"/>
            <a:srcRect r="1664"/>
            <a:stretch/>
          </p:blipFill>
          <p:spPr>
            <a:xfrm>
              <a:off x="4794241" y="2804845"/>
              <a:ext cx="6906103" cy="3332753"/>
            </a:xfrm>
            <a:prstGeom prst="rect">
              <a:avLst/>
            </a:prstGeom>
            <a:ln>
              <a:solidFill>
                <a:schemeClr val="tx1"/>
              </a:solidFill>
            </a:ln>
          </p:spPr>
        </p:pic>
      </p:gr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24</a:t>
            </a:fld>
            <a:endParaRPr lang="en-US"/>
          </a:p>
        </p:txBody>
      </p:sp>
    </p:spTree>
    <p:extLst>
      <p:ext uri="{BB962C8B-B14F-4D97-AF65-F5344CB8AC3E}">
        <p14:creationId xmlns:p14="http://schemas.microsoft.com/office/powerpoint/2010/main" val="3884881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a:bodyPr>
          <a:lstStyle/>
          <a:p>
            <a:r>
              <a:rPr lang="en-US"/>
              <a:t>Closing Remarks</a:t>
            </a:r>
          </a:p>
        </p:txBody>
      </p:sp>
      <p:sp>
        <p:nvSpPr>
          <p:cNvPr id="3" name="Content Placeholder 2">
            <a:extLst>
              <a:ext uri="{FF2B5EF4-FFF2-40B4-BE49-F238E27FC236}">
                <a16:creationId xmlns:a16="http://schemas.microsoft.com/office/drawing/2014/main" id="{9DCF52A4-620F-8A8D-9CC5-02A2FF588E9B}"/>
              </a:ext>
            </a:extLst>
          </p:cNvPr>
          <p:cNvSpPr>
            <a:spLocks noGrp="1"/>
          </p:cNvSpPr>
          <p:nvPr>
            <p:ph idx="1"/>
          </p:nvPr>
        </p:nvSpPr>
        <p:spPr>
          <a:xfrm>
            <a:off x="3686322" y="4259326"/>
            <a:ext cx="4262862" cy="2097024"/>
          </a:xfrm>
        </p:spPr>
        <p:txBody>
          <a:bodyPr/>
          <a:lstStyle/>
          <a:p>
            <a:pPr marL="0" indent="0" algn="ctr">
              <a:buNone/>
            </a:pPr>
            <a:r>
              <a:rPr lang="en-US" b="1"/>
              <a:t>Contact Information</a:t>
            </a:r>
            <a:r>
              <a:rPr lang="en-US"/>
              <a:t>:</a:t>
            </a:r>
          </a:p>
          <a:p>
            <a:pPr marL="0" indent="0" algn="ctr">
              <a:buNone/>
            </a:pPr>
            <a:r>
              <a:rPr lang="en-US"/>
              <a:t>Tiffany B. Wimberly</a:t>
            </a:r>
          </a:p>
          <a:p>
            <a:pPr marL="0" indent="0" algn="ctr">
              <a:buNone/>
            </a:pPr>
            <a:r>
              <a:rPr lang="en-US">
                <a:hlinkClick r:id="rId2"/>
              </a:rPr>
              <a:t>Tiffany.wimberly@usda.gov</a:t>
            </a:r>
            <a:endParaRPr lang="en-US"/>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25</a:t>
            </a:fld>
            <a:endParaRPr lang="en-US"/>
          </a:p>
        </p:txBody>
      </p:sp>
      <p:sp>
        <p:nvSpPr>
          <p:cNvPr id="9" name="Rectangle 8">
            <a:extLst>
              <a:ext uri="{FF2B5EF4-FFF2-40B4-BE49-F238E27FC236}">
                <a16:creationId xmlns:a16="http://schemas.microsoft.com/office/drawing/2014/main" id="{B4520779-BC0E-20D0-E6AF-5950C9377D82}"/>
              </a:ext>
            </a:extLst>
          </p:cNvPr>
          <p:cNvSpPr/>
          <p:nvPr/>
        </p:nvSpPr>
        <p:spPr>
          <a:xfrm>
            <a:off x="573024" y="1733002"/>
            <a:ext cx="10780776" cy="1754326"/>
          </a:xfrm>
          <a:prstGeom prst="rect">
            <a:avLst/>
          </a:prstGeom>
          <a:noFill/>
        </p:spPr>
        <p:txBody>
          <a:bodyPr wrap="square" lIns="91440" tIns="45720" rIns="91440" bIns="45720">
            <a:spAutoFit/>
          </a:bodyPr>
          <a:lstStyle/>
          <a:p>
            <a:pPr algn="ctr"/>
            <a:r>
              <a:rPr lang="en-US"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 for attending </a:t>
            </a:r>
          </a:p>
          <a:p>
            <a:pPr algn="ctr"/>
            <a:r>
              <a:rPr lang="en-US"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S/4 HANA Embedded Analytics!</a:t>
            </a:r>
          </a:p>
        </p:txBody>
      </p:sp>
    </p:spTree>
    <p:extLst>
      <p:ext uri="{BB962C8B-B14F-4D97-AF65-F5344CB8AC3E}">
        <p14:creationId xmlns:p14="http://schemas.microsoft.com/office/powerpoint/2010/main" val="311614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D77301-7B8C-B5D2-2C9C-8561FF933E18}"/>
              </a:ext>
            </a:extLst>
          </p:cNvPr>
          <p:cNvSpPr>
            <a:spLocks noGrp="1"/>
          </p:cNvSpPr>
          <p:nvPr>
            <p:ph type="sldNum" sz="quarter" idx="12"/>
          </p:nvPr>
        </p:nvSpPr>
        <p:spPr/>
        <p:txBody>
          <a:bodyPr/>
          <a:lstStyle/>
          <a:p>
            <a:fld id="{D74DC2E0-E28C-44A5-89B3-2B91385C7BB1}" type="slidenum">
              <a:rPr lang="en-US" smtClean="0"/>
              <a:t>26</a:t>
            </a:fld>
            <a:endParaRPr lang="en-US"/>
          </a:p>
        </p:txBody>
      </p:sp>
      <p:sp>
        <p:nvSpPr>
          <p:cNvPr id="6" name="Title 5">
            <a:extLst>
              <a:ext uri="{FF2B5EF4-FFF2-40B4-BE49-F238E27FC236}">
                <a16:creationId xmlns:a16="http://schemas.microsoft.com/office/drawing/2014/main" id="{F52F3752-DE56-AC19-EA72-CB0AD15129D9}"/>
              </a:ext>
            </a:extLst>
          </p:cNvPr>
          <p:cNvSpPr>
            <a:spLocks noGrp="1"/>
          </p:cNvSpPr>
          <p:nvPr>
            <p:ph type="title" idx="4294967295"/>
          </p:nvPr>
        </p:nvSpPr>
        <p:spPr>
          <a:xfrm>
            <a:off x="0" y="6356350"/>
            <a:ext cx="12192000" cy="492711"/>
          </a:xfrm>
          <a:prstGeom prst="rect">
            <a:avLst/>
          </a:prstGeom>
          <a:solidFill>
            <a:srgbClr val="00C057"/>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tx1"/>
                </a:solidFill>
                <a:effectLst/>
                <a:uLnTx/>
                <a:uFillTx/>
                <a:latin typeface="Bahnschrift Light" panose="020B0502040204020203" pitchFamily="34" charset="0"/>
                <a:ea typeface="+mn-ea"/>
                <a:cs typeface="+mn-cs"/>
              </a:rPr>
              <a:t>FINANCIAL TRAINING FORUM                                                          JULY 2024</a:t>
            </a:r>
          </a:p>
        </p:txBody>
      </p:sp>
      <p:pic>
        <p:nvPicPr>
          <p:cNvPr id="7" name="Picture 6" descr="Graphic with questions written in the center">
            <a:extLst>
              <a:ext uri="{FF2B5EF4-FFF2-40B4-BE49-F238E27FC236}">
                <a16:creationId xmlns:a16="http://schemas.microsoft.com/office/drawing/2014/main" id="{BC83F432-4E1C-21A9-F431-C859EC9AD923}"/>
              </a:ext>
            </a:extLst>
          </p:cNvPr>
          <p:cNvPicPr>
            <a:picLocks noChangeAspect="1"/>
          </p:cNvPicPr>
          <p:nvPr/>
        </p:nvPicPr>
        <p:blipFill>
          <a:blip r:embed="rId2"/>
          <a:stretch>
            <a:fillRect/>
          </a:stretch>
        </p:blipFill>
        <p:spPr>
          <a:xfrm>
            <a:off x="1828799" y="1295399"/>
            <a:ext cx="8534402" cy="4267201"/>
          </a:xfrm>
          <a:prstGeom prst="rect">
            <a:avLst/>
          </a:prstGeom>
        </p:spPr>
      </p:pic>
    </p:spTree>
    <p:extLst>
      <p:ext uri="{BB962C8B-B14F-4D97-AF65-F5344CB8AC3E}">
        <p14:creationId xmlns:p14="http://schemas.microsoft.com/office/powerpoint/2010/main" val="85560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6DD925-7CEC-48A0-B0E2-96971154CF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04" y="253225"/>
            <a:ext cx="5870298" cy="732196"/>
          </a:xfrm>
          <a:prstGeom prst="rect">
            <a:avLst/>
          </a:prstGeom>
        </p:spPr>
      </p:pic>
      <p:sp>
        <p:nvSpPr>
          <p:cNvPr id="6" name="Title 5">
            <a:extLst>
              <a:ext uri="{FF2B5EF4-FFF2-40B4-BE49-F238E27FC236}">
                <a16:creationId xmlns:a16="http://schemas.microsoft.com/office/drawing/2014/main" id="{4E399151-A7C8-4EF0-8940-F5E11EBB72D4}"/>
              </a:ext>
            </a:extLst>
          </p:cNvPr>
          <p:cNvSpPr txBox="1">
            <a:spLocks noGrp="1"/>
          </p:cNvSpPr>
          <p:nvPr>
            <p:ph type="title" idx="4294967295"/>
          </p:nvPr>
        </p:nvSpPr>
        <p:spPr>
          <a:xfrm>
            <a:off x="1415415" y="2016368"/>
            <a:ext cx="6372225" cy="2800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n-lt"/>
                <a:ea typeface="Aptos" panose="020B0004020202020204" pitchFamily="34" charset="0"/>
                <a:cs typeface="Aptos" panose="020B0004020202020204" pitchFamily="34" charset="0"/>
              </a:rPr>
              <a:t>S/4 Embedded Analytics: Document Chain, Accounts Payable, Sales Orders, Trial Balance</a:t>
            </a:r>
          </a:p>
        </p:txBody>
      </p:sp>
      <p:sp>
        <p:nvSpPr>
          <p:cNvPr id="2" name="Rectangle 1">
            <a:extLst>
              <a:ext uri="{FF2B5EF4-FFF2-40B4-BE49-F238E27FC236}">
                <a16:creationId xmlns:a16="http://schemas.microsoft.com/office/drawing/2014/main" id="{4823B3A7-D41D-43F4-9BBF-1779A3DE4482}"/>
              </a:ext>
              <a:ext uri="{C183D7F6-B498-43B3-948B-1728B52AA6E4}">
                <adec:decorative xmlns:adec="http://schemas.microsoft.com/office/drawing/2017/decorative" val="1"/>
              </a:ext>
            </a:extLst>
          </p:cNvPr>
          <p:cNvSpPr/>
          <p:nvPr/>
        </p:nvSpPr>
        <p:spPr>
          <a:xfrm>
            <a:off x="0" y="6365289"/>
            <a:ext cx="12192000" cy="492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accent1">
                    <a:lumMod val="75000"/>
                  </a:schemeClr>
                </a:solidFill>
                <a:effectLst/>
                <a:uLnTx/>
                <a:uFillTx/>
                <a:latin typeface="Bahnschrift Light" panose="020B0502040204020203" pitchFamily="34" charset="0"/>
                <a:ea typeface="+mn-ea"/>
                <a:cs typeface="+mn-cs"/>
              </a:rPr>
              <a:t>FINANCIAL TRAINING FORUM                                                          JULY 2024</a:t>
            </a:r>
          </a:p>
        </p:txBody>
      </p:sp>
      <p:pic>
        <p:nvPicPr>
          <p:cNvPr id="3" name="Picture 2">
            <a:extLst>
              <a:ext uri="{FF2B5EF4-FFF2-40B4-BE49-F238E27FC236}">
                <a16:creationId xmlns:a16="http://schemas.microsoft.com/office/drawing/2014/main" id="{F82A0CA6-5A6A-7AD7-E62D-95538E75C65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92847" y="987043"/>
            <a:ext cx="4999153" cy="5870957"/>
          </a:xfrm>
          <a:prstGeom prst="rect">
            <a:avLst/>
          </a:prstGeom>
        </p:spPr>
      </p:pic>
    </p:spTree>
    <p:extLst>
      <p:ext uri="{BB962C8B-B14F-4D97-AF65-F5344CB8AC3E}">
        <p14:creationId xmlns:p14="http://schemas.microsoft.com/office/powerpoint/2010/main" val="3280152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487F0-8F6F-8484-B0EB-3B3A22D38E21}"/>
              </a:ext>
            </a:extLst>
          </p:cNvPr>
          <p:cNvSpPr>
            <a:spLocks noGrp="1"/>
          </p:cNvSpPr>
          <p:nvPr>
            <p:ph type="title"/>
          </p:nvPr>
        </p:nvSpPr>
        <p:spPr/>
        <p:txBody>
          <a:bodyPr/>
          <a:lstStyle/>
          <a:p>
            <a:r>
              <a:rPr lang="en-US"/>
              <a:t>Housekeeping</a:t>
            </a:r>
          </a:p>
        </p:txBody>
      </p:sp>
      <p:sp>
        <p:nvSpPr>
          <p:cNvPr id="3" name="Content Placeholder 2">
            <a:extLst>
              <a:ext uri="{FF2B5EF4-FFF2-40B4-BE49-F238E27FC236}">
                <a16:creationId xmlns:a16="http://schemas.microsoft.com/office/drawing/2014/main" id="{8347CF11-8CEC-B91C-8ED0-31B488E4B570}"/>
              </a:ext>
            </a:extLst>
          </p:cNvPr>
          <p:cNvSpPr>
            <a:spLocks noGrp="1"/>
          </p:cNvSpPr>
          <p:nvPr>
            <p:ph idx="1"/>
          </p:nvPr>
        </p:nvSpPr>
        <p:spPr>
          <a:xfrm>
            <a:off x="838200" y="1445741"/>
            <a:ext cx="10515600" cy="4731222"/>
          </a:xfrm>
        </p:spPr>
        <p:txBody>
          <a:bodyPr>
            <a:norm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a:effectLst/>
                <a:ea typeface="Times New Roman" panose="02020603050405020304" pitchFamily="18" charset="0"/>
                <a:cs typeface="Aptos" panose="020B0004020202020204" pitchFamily="34" charset="0"/>
              </a:rPr>
              <a:t>This training session is being recorded. </a:t>
            </a:r>
          </a:p>
          <a:p>
            <a:pPr marL="342900" marR="0" lvl="0" indent="-342900">
              <a:spcBef>
                <a:spcPts val="0"/>
              </a:spcBef>
              <a:spcAft>
                <a:spcPts val="0"/>
              </a:spcAft>
              <a:buSzPts val="1000"/>
              <a:buFont typeface="Symbol" panose="05050102010706020507" pitchFamily="18" charset="2"/>
              <a:buChar char=""/>
              <a:tabLst>
                <a:tab pos="457200" algn="l"/>
              </a:tabLst>
            </a:pPr>
            <a:r>
              <a:rPr lang="en-US">
                <a:effectLst/>
                <a:ea typeface="Times New Roman" panose="02020603050405020304" pitchFamily="18" charset="0"/>
                <a:cs typeface="Aptos" panose="020B0004020202020204" pitchFamily="34" charset="0"/>
              </a:rPr>
              <a:t>In the event of an audio interruption, please turn on captioning. (More &gt; Language and Speech &gt; Turn on Live Captioning)</a:t>
            </a:r>
          </a:p>
          <a:p>
            <a:pPr marL="342900" marR="0" lvl="0" indent="-342900">
              <a:spcBef>
                <a:spcPts val="0"/>
              </a:spcBef>
              <a:spcAft>
                <a:spcPts val="0"/>
              </a:spcAft>
              <a:buSzPts val="1000"/>
              <a:buFont typeface="Symbol" panose="05050102010706020507" pitchFamily="18" charset="2"/>
              <a:buChar char=""/>
              <a:tabLst>
                <a:tab pos="457200" algn="l"/>
              </a:tabLst>
            </a:pPr>
            <a:r>
              <a:rPr lang="en-US">
                <a:effectLst/>
                <a:ea typeface="Times New Roman" panose="02020603050405020304" pitchFamily="18" charset="0"/>
                <a:cs typeface="Aptos" panose="020B0004020202020204" pitchFamily="34" charset="0"/>
              </a:rPr>
              <a:t>Presenters will address questions at the end of their presentation. You may submit questions in the Chat at any time during the presentation. </a:t>
            </a:r>
          </a:p>
          <a:p>
            <a:pPr marL="342900" marR="0" lvl="0" indent="-342900">
              <a:spcBef>
                <a:spcPts val="0"/>
              </a:spcBef>
              <a:spcAft>
                <a:spcPts val="0"/>
              </a:spcAft>
              <a:buSzPts val="1000"/>
              <a:buFont typeface="Symbol" panose="05050102010706020507" pitchFamily="18" charset="2"/>
              <a:buChar char=""/>
              <a:tabLst>
                <a:tab pos="457200" algn="l"/>
              </a:tabLst>
            </a:pPr>
            <a:r>
              <a:rPr lang="en-US">
                <a:ea typeface="Times New Roman" panose="02020603050405020304" pitchFamily="18" charset="0"/>
                <a:cs typeface="Aptos" panose="020B0004020202020204" pitchFamily="34" charset="0"/>
              </a:rPr>
              <a:t>Please keep your microphone muted unless you are recognized to ask a question.</a:t>
            </a:r>
          </a:p>
          <a:p>
            <a:pPr marL="342900" marR="0" lvl="0" indent="-342900">
              <a:spcBef>
                <a:spcPts val="0"/>
              </a:spcBef>
              <a:spcAft>
                <a:spcPts val="0"/>
              </a:spcAft>
              <a:buSzPts val="1000"/>
              <a:buFont typeface="Symbol" panose="05050102010706020507" pitchFamily="18" charset="2"/>
              <a:buChar char=""/>
              <a:tabLst>
                <a:tab pos="457200" algn="l"/>
              </a:tabLst>
            </a:pPr>
            <a:r>
              <a:rPr lang="en-US">
                <a:effectLst/>
                <a:ea typeface="Times New Roman" panose="02020603050405020304" pitchFamily="18" charset="0"/>
                <a:cs typeface="Aptos" panose="020B0004020202020204" pitchFamily="34" charset="0"/>
              </a:rPr>
              <a:t>If possible, use a headset with microphone when speaking to reduce echoes and feedback.</a:t>
            </a:r>
          </a:p>
          <a:p>
            <a:pPr marL="342900" indent="-342900">
              <a:spcBef>
                <a:spcPts val="0"/>
              </a:spcBef>
              <a:buSzPts val="1000"/>
              <a:buFont typeface="Symbol" panose="05050102010706020507" pitchFamily="18" charset="2"/>
              <a:buChar char=""/>
              <a:tabLst>
                <a:tab pos="457200" algn="l"/>
              </a:tabLst>
            </a:pPr>
            <a:r>
              <a:rPr lang="en-US">
                <a:effectLst/>
                <a:ea typeface="Times New Roman" panose="02020603050405020304" pitchFamily="18" charset="0"/>
                <a:cs typeface="Aptos" panose="020B0004020202020204" pitchFamily="34" charset="0"/>
              </a:rPr>
              <a:t>The AgLearn survey is NOT available until after the class has completed. </a:t>
            </a:r>
          </a:p>
          <a:p>
            <a:pPr marL="342900" indent="-342900">
              <a:spcBef>
                <a:spcPts val="0"/>
              </a:spcBef>
              <a:buSzPts val="1000"/>
              <a:buFont typeface="Symbol" panose="05050102010706020507" pitchFamily="18" charset="2"/>
              <a:buChar char=""/>
              <a:tabLst>
                <a:tab pos="457200" algn="l"/>
              </a:tabLst>
            </a:pPr>
            <a:endParaRPr lang="en-US">
              <a:effectLst/>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a:effectLst/>
              <a:ea typeface="Times New Roman" panose="02020603050405020304" pitchFamily="18" charset="0"/>
              <a:cs typeface="Aptos" panose="020B0004020202020204" pitchFamily="34" charset="0"/>
            </a:endParaRPr>
          </a:p>
        </p:txBody>
      </p:sp>
      <p:sp>
        <p:nvSpPr>
          <p:cNvPr id="4" name="Slide Number Placeholder 3">
            <a:extLst>
              <a:ext uri="{FF2B5EF4-FFF2-40B4-BE49-F238E27FC236}">
                <a16:creationId xmlns:a16="http://schemas.microsoft.com/office/drawing/2014/main" id="{3800024C-DC92-41B1-A93E-CBB53A81F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4DC2E0-E28C-44A5-89B3-2B91385C7BB1}" type="slidenum">
              <a:rPr lang="en-US" smtClean="0"/>
              <a:pPr/>
              <a:t>4</a:t>
            </a:fld>
            <a:endParaRPr lang="en-US"/>
          </a:p>
        </p:txBody>
      </p:sp>
    </p:spTree>
    <p:extLst>
      <p:ext uri="{BB962C8B-B14F-4D97-AF65-F5344CB8AC3E}">
        <p14:creationId xmlns:p14="http://schemas.microsoft.com/office/powerpoint/2010/main" val="1240724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BCA10-302B-4F28-B672-B502CE3F991A}"/>
              </a:ext>
            </a:extLst>
          </p:cNvPr>
          <p:cNvSpPr>
            <a:spLocks noGrp="1"/>
          </p:cNvSpPr>
          <p:nvPr>
            <p:ph type="title"/>
          </p:nvPr>
        </p:nvSpPr>
        <p:spPr/>
        <p:txBody>
          <a:bodyPr/>
          <a:lstStyle/>
          <a:p>
            <a:r>
              <a:rPr lang="en-US" b="1"/>
              <a:t>NASBA CPE Credit Guidelines</a:t>
            </a:r>
            <a:endParaRPr lang="en-US"/>
          </a:p>
        </p:txBody>
      </p:sp>
      <p:sp>
        <p:nvSpPr>
          <p:cNvPr id="7" name="TextBox 6" descr="Gunnar Sandine's Bio">
            <a:extLst>
              <a:ext uri="{FF2B5EF4-FFF2-40B4-BE49-F238E27FC236}">
                <a16:creationId xmlns:a16="http://schemas.microsoft.com/office/drawing/2014/main" id="{F322A9C7-65EE-4660-8863-AED45E582259}"/>
              </a:ext>
            </a:extLst>
          </p:cNvPr>
          <p:cNvSpPr txBox="1"/>
          <p:nvPr/>
        </p:nvSpPr>
        <p:spPr>
          <a:xfrm>
            <a:off x="1231641" y="1419978"/>
            <a:ext cx="10122159" cy="4401205"/>
          </a:xfrm>
          <a:prstGeom prst="rect">
            <a:avLst/>
          </a:prstGeom>
          <a:noFill/>
        </p:spPr>
        <p:txBody>
          <a:bodyPr wrap="square" rtlCol="0">
            <a:spAutoFit/>
          </a:bodyPr>
          <a:lstStyle/>
          <a:p>
            <a:r>
              <a:rPr lang="en-US" sz="2800"/>
              <a:t>The Directives and Training Branch will be using MS Teams’ polling feature to capture engagement metrics during each training session. Four polls will be launched at random intervals within each hour of the class. Each poll will remain open for 60 seconds and, per NASBA requirements, attendees must respond to </a:t>
            </a:r>
            <a:r>
              <a:rPr lang="en-US" sz="2800" b="1"/>
              <a:t>at least three </a:t>
            </a:r>
            <a:r>
              <a:rPr lang="en-US" sz="2800"/>
              <a:t>of the four polls to receive CPE credit for that hour. Partial credit will not be issued. Two-hour training sessions are not designed to include breaks, therefore, please plan accordingly.</a:t>
            </a:r>
          </a:p>
          <a:p>
            <a:r>
              <a:rPr lang="en-US" sz="2800">
                <a:effectLst/>
                <a:highlight>
                  <a:srgbClr val="FFFF00"/>
                </a:highlight>
                <a:ea typeface="Times New Roman" panose="02020603050405020304" pitchFamily="18" charset="0"/>
                <a:cs typeface="Aptos" panose="020B0004020202020204" pitchFamily="34" charset="0"/>
              </a:rPr>
              <a:t>Polls will appear in either the Chat box or the main presentation area of your screen.</a:t>
            </a:r>
          </a:p>
        </p:txBody>
      </p:sp>
      <p:sp>
        <p:nvSpPr>
          <p:cNvPr id="4" name="Slide Number Placeholder 3">
            <a:extLst>
              <a:ext uri="{FF2B5EF4-FFF2-40B4-BE49-F238E27FC236}">
                <a16:creationId xmlns:a16="http://schemas.microsoft.com/office/drawing/2014/main" id="{B1BCC0EA-D08F-43C3-99FA-41F471FB36E4}"/>
              </a:ext>
            </a:extLst>
          </p:cNvPr>
          <p:cNvSpPr>
            <a:spLocks noGrp="1"/>
          </p:cNvSpPr>
          <p:nvPr>
            <p:ph type="sldNum" sz="quarter" idx="12"/>
          </p:nvPr>
        </p:nvSpPr>
        <p:spPr/>
        <p:txBody>
          <a:bodyPr/>
          <a:lstStyle/>
          <a:p>
            <a:fld id="{D74DC2E0-E28C-44A5-89B3-2B91385C7BB1}" type="slidenum">
              <a:rPr lang="en-US" smtClean="0"/>
              <a:t>5</a:t>
            </a:fld>
            <a:endParaRPr lang="en-US"/>
          </a:p>
        </p:txBody>
      </p:sp>
    </p:spTree>
    <p:extLst>
      <p:ext uri="{BB962C8B-B14F-4D97-AF65-F5344CB8AC3E}">
        <p14:creationId xmlns:p14="http://schemas.microsoft.com/office/powerpoint/2010/main" val="360685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889B-D7F0-09E1-BFF2-B3EE5B81BE10}"/>
              </a:ext>
            </a:extLst>
          </p:cNvPr>
          <p:cNvSpPr>
            <a:spLocks noGrp="1"/>
          </p:cNvSpPr>
          <p:nvPr>
            <p:ph type="title"/>
          </p:nvPr>
        </p:nvSpPr>
        <p:spPr/>
        <p:txBody>
          <a:bodyPr/>
          <a:lstStyle/>
          <a:p>
            <a:r>
              <a:rPr lang="en-US"/>
              <a:t>Presenters</a:t>
            </a:r>
          </a:p>
        </p:txBody>
      </p:sp>
      <p:sp>
        <p:nvSpPr>
          <p:cNvPr id="4" name="Slide Number Placeholder 3">
            <a:extLst>
              <a:ext uri="{FF2B5EF4-FFF2-40B4-BE49-F238E27FC236}">
                <a16:creationId xmlns:a16="http://schemas.microsoft.com/office/drawing/2014/main" id="{CB8D656C-8D40-A588-1E54-6C875766F0F1}"/>
              </a:ext>
            </a:extLst>
          </p:cNvPr>
          <p:cNvSpPr>
            <a:spLocks noGrp="1"/>
          </p:cNvSpPr>
          <p:nvPr>
            <p:ph type="sldNum" sz="quarter" idx="12"/>
          </p:nvPr>
        </p:nvSpPr>
        <p:spPr/>
        <p:txBody>
          <a:bodyPr/>
          <a:lstStyle/>
          <a:p>
            <a:fld id="{D74DC2E0-E28C-44A5-89B3-2B91385C7BB1}" type="slidenum">
              <a:rPr lang="en-US" smtClean="0"/>
              <a:t>6</a:t>
            </a:fld>
            <a:endParaRPr lang="en-US"/>
          </a:p>
        </p:txBody>
      </p:sp>
      <p:sp>
        <p:nvSpPr>
          <p:cNvPr id="7" name="Rectangle 3">
            <a:extLst>
              <a:ext uri="{FF2B5EF4-FFF2-40B4-BE49-F238E27FC236}">
                <a16:creationId xmlns:a16="http://schemas.microsoft.com/office/drawing/2014/main" id="{C83E11C3-7009-9FBE-55E1-C05F836624C5}"/>
              </a:ext>
            </a:extLst>
          </p:cNvPr>
          <p:cNvSpPr>
            <a:spLocks noGrp="1" noChangeArrowheads="1"/>
          </p:cNvSpPr>
          <p:nvPr>
            <p:ph idx="1"/>
          </p:nvPr>
        </p:nvSpPr>
        <p:spPr bwMode="auto">
          <a:xfrm>
            <a:off x="1235730" y="2090172"/>
            <a:ext cx="1020490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ea typeface="Aptos" panose="020B0004020202020204" pitchFamily="34" charset="0"/>
                <a:cs typeface="Aptos" panose="020B0004020202020204" pitchFamily="34" charset="0"/>
              </a:rPr>
              <a:t>Tiffany Wimberly</a:t>
            </a:r>
            <a:r>
              <a:rPr kumimoji="0" lang="en-US" altLang="en-US" b="0" i="0" u="none" strike="noStrike" cap="none" normalizeH="0" baseline="0">
                <a:ln>
                  <a:noFill/>
                </a:ln>
                <a:solidFill>
                  <a:schemeClr val="tx1"/>
                </a:solidFill>
                <a:effectLst/>
                <a:ea typeface="Aptos" panose="020B0004020202020204" pitchFamily="34" charset="0"/>
                <a:cs typeface="Aptos" panose="020B00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a:ln>
                <a:noFill/>
              </a:ln>
              <a:solidFill>
                <a:schemeClr val="tx1"/>
              </a:solidFill>
              <a:effectLst/>
              <a:ea typeface="Aptos" panose="020B0004020202020204" pitchFamily="34" charset="0"/>
              <a:cs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ea typeface="Aptos" panose="020B0004020202020204" pitchFamily="34" charset="0"/>
                <a:cs typeface="Aptos" panose="020B0004020202020204" pitchFamily="34" charset="0"/>
              </a:rPr>
              <a:t>Tiffany is an Information Technology Specialist with over 30 years of experience in IT development and business intelligence. She has dedicated most of her career to working with USDA customers on various business intelligence and reporting initiatives.</a:t>
            </a:r>
            <a:endParaRPr kumimoji="0" lang="en-US" altLang="en-US"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174657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9DCF52A4-620F-8A8D-9CC5-02A2FF588E9B}"/>
              </a:ext>
            </a:extLst>
          </p:cNvPr>
          <p:cNvSpPr>
            <a:spLocks noGrp="1"/>
          </p:cNvSpPr>
          <p:nvPr>
            <p:ph idx="1"/>
          </p:nvPr>
        </p:nvSpPr>
        <p:spPr>
          <a:xfrm>
            <a:off x="838200" y="1332289"/>
            <a:ext cx="10515600" cy="5024061"/>
          </a:xfrm>
        </p:spPr>
        <p:txBody>
          <a:bodyPr>
            <a:normAutofit lnSpcReduction="10000"/>
          </a:bodyPr>
          <a:lstStyle/>
          <a:p>
            <a:pPr>
              <a:lnSpc>
                <a:spcPct val="110000"/>
              </a:lnSpc>
              <a:buSzPct val="100000"/>
              <a:tabLst>
                <a:tab pos="457200" algn="l"/>
              </a:tabLst>
            </a:pPr>
            <a:r>
              <a:rPr lang="en-US"/>
              <a:t>Introduction to S/4HANA Embedded Analytics</a:t>
            </a:r>
          </a:p>
          <a:p>
            <a:pPr>
              <a:lnSpc>
                <a:spcPct val="110000"/>
              </a:lnSpc>
              <a:buSzPct val="100000"/>
              <a:tabLst>
                <a:tab pos="457200" algn="l"/>
              </a:tabLst>
            </a:pPr>
            <a:r>
              <a:rPr lang="en-US"/>
              <a:t>Key Features and Benefits</a:t>
            </a:r>
          </a:p>
          <a:p>
            <a:pPr>
              <a:lnSpc>
                <a:spcPct val="110000"/>
              </a:lnSpc>
              <a:buSzPct val="100000"/>
              <a:tabLst>
                <a:tab pos="457200" algn="l"/>
              </a:tabLst>
            </a:pPr>
            <a:r>
              <a:rPr lang="en-US"/>
              <a:t>Searching for Analytics Data</a:t>
            </a:r>
          </a:p>
          <a:p>
            <a:pPr>
              <a:lnSpc>
                <a:spcPct val="110000"/>
              </a:lnSpc>
              <a:buSzPct val="100000"/>
              <a:tabLst>
                <a:tab pos="457200" algn="l"/>
              </a:tabLst>
            </a:pPr>
            <a:r>
              <a:rPr lang="en-US"/>
              <a:t>Launching Analytics Applications</a:t>
            </a:r>
          </a:p>
          <a:p>
            <a:pPr>
              <a:lnSpc>
                <a:spcPct val="110000"/>
              </a:lnSpc>
              <a:buSzPct val="100000"/>
              <a:tabLst>
                <a:tab pos="457200" algn="l"/>
              </a:tabLst>
            </a:pPr>
            <a:r>
              <a:rPr lang="en-US"/>
              <a:t>Navigating Embedded Analytics</a:t>
            </a:r>
          </a:p>
          <a:p>
            <a:pPr>
              <a:lnSpc>
                <a:spcPct val="110000"/>
              </a:lnSpc>
              <a:buSzPct val="100000"/>
              <a:tabLst>
                <a:tab pos="457200" algn="l"/>
              </a:tabLst>
            </a:pPr>
            <a:r>
              <a:rPr lang="en-US"/>
              <a:t>Customizing Analytics for USDA Financials</a:t>
            </a:r>
          </a:p>
          <a:p>
            <a:pPr>
              <a:lnSpc>
                <a:spcPct val="110000"/>
              </a:lnSpc>
              <a:buSzPct val="100000"/>
              <a:tabLst>
                <a:tab pos="457200" algn="l"/>
              </a:tabLst>
            </a:pPr>
            <a:r>
              <a:rPr lang="en-US"/>
              <a:t>Practical Examples: Document Chain, Sales Order, Accounts Payable, and Trial Balance</a:t>
            </a:r>
          </a:p>
          <a:p>
            <a:pPr>
              <a:lnSpc>
                <a:spcPct val="110000"/>
              </a:lnSpc>
              <a:buSzPct val="100000"/>
              <a:tabLst>
                <a:tab pos="457200" algn="l"/>
              </a:tabLst>
            </a:pPr>
            <a:r>
              <a:rPr lang="en-US"/>
              <a:t>Q&amp;A</a:t>
            </a:r>
          </a:p>
          <a:p>
            <a:endParaRPr lang="en-US" sz="2000"/>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7</a:t>
            </a:fld>
            <a:endParaRPr lang="en-US"/>
          </a:p>
        </p:txBody>
      </p:sp>
    </p:spTree>
    <p:extLst>
      <p:ext uri="{BB962C8B-B14F-4D97-AF65-F5344CB8AC3E}">
        <p14:creationId xmlns:p14="http://schemas.microsoft.com/office/powerpoint/2010/main" val="2226937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a:t>Introduction to Embedded Analytics</a:t>
            </a:r>
          </a:p>
        </p:txBody>
      </p:sp>
      <p:sp>
        <p:nvSpPr>
          <p:cNvPr id="3" name="Content Placeholder 2">
            <a:extLst>
              <a:ext uri="{FF2B5EF4-FFF2-40B4-BE49-F238E27FC236}">
                <a16:creationId xmlns:a16="http://schemas.microsoft.com/office/drawing/2014/main" id="{9DCF52A4-620F-8A8D-9CC5-02A2FF588E9B}"/>
              </a:ext>
            </a:extLst>
          </p:cNvPr>
          <p:cNvSpPr>
            <a:spLocks noGrp="1"/>
          </p:cNvSpPr>
          <p:nvPr>
            <p:ph idx="1"/>
          </p:nvPr>
        </p:nvSpPr>
        <p:spPr>
          <a:xfrm>
            <a:off x="862584" y="1581785"/>
            <a:ext cx="4636008" cy="4351338"/>
          </a:xfrm>
        </p:spPr>
        <p:txBody>
          <a:bodyPr/>
          <a:lstStyle/>
          <a:p>
            <a:r>
              <a:rPr lang="en-US"/>
              <a:t>Overview of S/4HANA Embedded Analytics</a:t>
            </a:r>
          </a:p>
          <a:p>
            <a:r>
              <a:rPr lang="en-US"/>
              <a:t>Importance of Embedded Analytics</a:t>
            </a:r>
          </a:p>
          <a:p>
            <a:r>
              <a:rPr lang="en-US"/>
              <a:t>Benefits of Operational Analytics for USDA</a:t>
            </a:r>
          </a:p>
        </p:txBody>
      </p:sp>
      <p:pic>
        <p:nvPicPr>
          <p:cNvPr id="6" name="Picture 5" descr="A diagram of the virtual data model illustrating embedded analytics">
            <a:extLst>
              <a:ext uri="{FF2B5EF4-FFF2-40B4-BE49-F238E27FC236}">
                <a16:creationId xmlns:a16="http://schemas.microsoft.com/office/drawing/2014/main" id="{D9F0751D-E9C2-FB28-E70C-C83D97266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8017" y="1902506"/>
            <a:ext cx="7910772" cy="4286649"/>
          </a:xfrm>
          <a:prstGeom prst="rect">
            <a:avLst/>
          </a:prstGeom>
        </p:spPr>
      </p:pic>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8</a:t>
            </a:fld>
            <a:endParaRPr lang="en-US"/>
          </a:p>
        </p:txBody>
      </p:sp>
    </p:spTree>
    <p:extLst>
      <p:ext uri="{BB962C8B-B14F-4D97-AF65-F5344CB8AC3E}">
        <p14:creationId xmlns:p14="http://schemas.microsoft.com/office/powerpoint/2010/main" val="2605055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a:t>Key Features and Benefits</a:t>
            </a:r>
          </a:p>
        </p:txBody>
      </p:sp>
      <p:sp>
        <p:nvSpPr>
          <p:cNvPr id="3" name="Content Placeholder 2">
            <a:extLst>
              <a:ext uri="{FF2B5EF4-FFF2-40B4-BE49-F238E27FC236}">
                <a16:creationId xmlns:a16="http://schemas.microsoft.com/office/drawing/2014/main" id="{9DCF52A4-620F-8A8D-9CC5-02A2FF588E9B}"/>
              </a:ext>
            </a:extLst>
          </p:cNvPr>
          <p:cNvSpPr>
            <a:spLocks noGrp="1"/>
          </p:cNvSpPr>
          <p:nvPr>
            <p:ph idx="1"/>
          </p:nvPr>
        </p:nvSpPr>
        <p:spPr>
          <a:xfrm>
            <a:off x="899160" y="1552250"/>
            <a:ext cx="7623048"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solidFill>
                  <a:prstClr val="black"/>
                </a:solidFill>
                <a:latin typeface="Calibri" panose="020F0502020204030204"/>
              </a:rPr>
              <a:t>Real-time data processing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a:solidFill>
                  <a:prstClr val="black"/>
                </a:solidFill>
                <a:effectLst/>
                <a:latin typeface="Calibri" panose="020F0502020204030204"/>
                <a:ea typeface="Times New Roman" panose="02020603050405020304" pitchFamily="18" charset="0"/>
                <a:cs typeface="Aptos" panose="020B0004020202020204" pitchFamily="34" charset="0"/>
              </a:rPr>
              <a:t>Integrated with core business processes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solidFill>
                  <a:prstClr val="black"/>
                </a:solidFill>
                <a:latin typeface="Calibri" panose="020F0502020204030204"/>
                <a:ea typeface="Times New Roman" panose="02020603050405020304" pitchFamily="18" charset="0"/>
                <a:cs typeface="Aptos" panose="020B0004020202020204" pitchFamily="34" charset="0"/>
              </a:rPr>
              <a:t>User-friendly interface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a:solidFill>
                  <a:prstClr val="black"/>
                </a:solidFill>
                <a:effectLst/>
                <a:latin typeface="Calibri" panose="020F0502020204030204"/>
                <a:ea typeface="Times New Roman" panose="02020603050405020304" pitchFamily="18" charset="0"/>
                <a:cs typeface="Aptos" panose="020B0004020202020204" pitchFamily="34" charset="0"/>
              </a:rPr>
              <a:t>Customizable dashboards and reports</a:t>
            </a:r>
            <a:endParaRPr lang="en-US" sz="2800">
              <a:effectLst/>
              <a:latin typeface="Aptos" panose="020B0004020202020204" pitchFamily="34" charset="0"/>
              <a:ea typeface="Times New Roman" panose="02020603050405020304" pitchFamily="18" charset="0"/>
              <a:cs typeface="Aptos" panose="020B0004020202020204" pitchFamily="34" charset="0"/>
            </a:endParaRP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9</a:t>
            </a:fld>
            <a:endParaRPr lang="en-US"/>
          </a:p>
        </p:txBody>
      </p:sp>
    </p:spTree>
    <p:extLst>
      <p:ext uri="{BB962C8B-B14F-4D97-AF65-F5344CB8AC3E}">
        <p14:creationId xmlns:p14="http://schemas.microsoft.com/office/powerpoint/2010/main" val="1846915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TF 2024 Presentation Template.potx" id="{4EE3E16B-2B01-466A-91D6-14E581747BAC}" vid="{6B8A8BD8-E183-4337-BEDD-417180EEB8B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TF 2024 Presentation Template.potx" id="{79555038-5D6F-425F-99A2-1F99784FED4A}" vid="{B049FE1B-C38B-45CD-8EEA-9509BF32A1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5943295BEA1D469587225D134965E7" ma:contentTypeVersion="14" ma:contentTypeDescription="Create a new document." ma:contentTypeScope="" ma:versionID="8cbe383aebd6442003684c43df10dbc3">
  <xsd:schema xmlns:xsd="http://www.w3.org/2001/XMLSchema" xmlns:xs="http://www.w3.org/2001/XMLSchema" xmlns:p="http://schemas.microsoft.com/office/2006/metadata/properties" xmlns:ns2="696920a8-8206-4670-b766-55ac0f68597f" xmlns:ns3="836b317d-4a66-454c-9b3c-0dd9d8697183" targetNamespace="http://schemas.microsoft.com/office/2006/metadata/properties" ma:root="true" ma:fieldsID="7b53f3cb76569cef04b6ba5c3508124c" ns2:_="" ns3:_="">
    <xsd:import namespace="696920a8-8206-4670-b766-55ac0f68597f"/>
    <xsd:import namespace="836b317d-4a66-454c-9b3c-0dd9d869718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920a8-8206-4670-b766-55ac0f6859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6b317d-4a66-454c-9b3c-0dd9d869718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7848241-b0b4-4256-8d39-790f86a79c4c}" ma:internalName="TaxCatchAll" ma:showField="CatchAllData" ma:web="836b317d-4a66-454c-9b3c-0dd9d86971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36b317d-4a66-454c-9b3c-0dd9d8697183">
      <UserInfo>
        <DisplayName>Martino, Rae Ann - OCFO-FMS, New Orleans, LA</DisplayName>
        <AccountId>14</AccountId>
        <AccountType/>
      </UserInfo>
      <UserInfo>
        <DisplayName>Wimberly, Tiffany - OCFO-FMS, New Orleans, LA</DisplayName>
        <AccountId>29</AccountId>
        <AccountType/>
      </UserInfo>
      <UserInfo>
        <DisplayName>Raymond, Donna - OCFO-FMS, New Orleans, LA</DisplayName>
        <AccountId>43</AccountId>
        <AccountType/>
      </UserInfo>
      <UserInfo>
        <DisplayName>Frye, Barbara - OCFO-FMS, New Orleans, LA</DisplayName>
        <AccountId>40</AccountId>
        <AccountType/>
      </UserInfo>
      <UserInfo>
        <DisplayName>Ross, Timothy - OCFO-FMS, New Orleans, LA</DisplayName>
        <AccountId>41</AccountId>
        <AccountType/>
      </UserInfo>
      <UserInfo>
        <DisplayName>Ingraham, Charles - OCFO-FMS, New Orleans, LA</DisplayName>
        <AccountId>42</AccountId>
        <AccountType/>
      </UserInfo>
      <UserInfo>
        <DisplayName>Edward, Arianne - OCFO-OCFO</DisplayName>
        <AccountId>38</AccountId>
        <AccountType/>
      </UserInfo>
      <UserInfo>
        <DisplayName>Brashear, Mike - OCFO-FMS, New Orleans, LA</DisplayName>
        <AccountId>39</AccountId>
        <AccountType/>
      </UserInfo>
      <UserInfo>
        <DisplayName>Hodo, Frank - OCFO-FMS, Washington, DC</DisplayName>
        <AccountId>30</AccountId>
        <AccountType/>
      </UserInfo>
      <UserInfo>
        <DisplayName>Wallace, Yolanda - OCFO-FMS, New Orleans, LA</DisplayName>
        <AccountId>53</AccountId>
        <AccountType/>
      </UserInfo>
      <UserInfo>
        <DisplayName>Anthony, Nina (CTR) - OCFO-FMS, Ashburn, VA</DisplayName>
        <AccountId>16</AccountId>
        <AccountType/>
      </UserInfo>
      <UserInfo>
        <DisplayName>Rees, Heidi (CTR) - OCFO-FMS, Park City, UT</DisplayName>
        <AccountId>13</AccountId>
        <AccountType/>
      </UserInfo>
    </SharedWithUsers>
    <TaxCatchAll xmlns="836b317d-4a66-454c-9b3c-0dd9d8697183" xsi:nil="true"/>
    <lcf76f155ced4ddcb4097134ff3c332f xmlns="696920a8-8206-4670-b766-55ac0f68597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9C884E-5089-4721-BFE1-2CC8883680E8}">
  <ds:schemaRefs>
    <ds:schemaRef ds:uri="696920a8-8206-4670-b766-55ac0f68597f"/>
    <ds:schemaRef ds:uri="836b317d-4a66-454c-9b3c-0dd9d86971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315F24-C37E-486E-8FC6-580197914745}">
  <ds:schemaRefs>
    <ds:schemaRef ds:uri="http://schemas.microsoft.com/sharepoint/v3/contenttype/forms"/>
  </ds:schemaRefs>
</ds:datastoreItem>
</file>

<file path=customXml/itemProps3.xml><?xml version="1.0" encoding="utf-8"?>
<ds:datastoreItem xmlns:ds="http://schemas.openxmlformats.org/officeDocument/2006/customXml" ds:itemID="{EF1B1BB7-5A55-42E5-B331-00ABF2E230B5}">
  <ds:schemaRefs>
    <ds:schemaRef ds:uri="836b317d-4a66-454c-9b3c-0dd9d8697183"/>
    <ds:schemaRef ds:uri="http://schemas.microsoft.com/office/2006/documentManagement/types"/>
    <ds:schemaRef ds:uri="http://purl.org/dc/terms/"/>
    <ds:schemaRef ds:uri="http://purl.org/dc/elements/1.1/"/>
    <ds:schemaRef ds:uri="http://purl.org/dc/dcmitype/"/>
    <ds:schemaRef ds:uri="http://schemas.microsoft.com/office/2006/metadata/properties"/>
    <ds:schemaRef ds:uri="696920a8-8206-4670-b766-55ac0f68597f"/>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FTF FIET 2024 Presentation Template</Template>
  <TotalTime>8</TotalTime>
  <Words>1097</Words>
  <Application>Microsoft Office PowerPoint</Application>
  <PresentationFormat>Widescreen</PresentationFormat>
  <Paragraphs>131</Paragraphs>
  <Slides>26</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Aptos</vt:lpstr>
      <vt:lpstr>Arial</vt:lpstr>
      <vt:lpstr>Bahnschrift Light</vt:lpstr>
      <vt:lpstr>Calibri</vt:lpstr>
      <vt:lpstr>Calibri Body</vt:lpstr>
      <vt:lpstr>Calibri Light</vt:lpstr>
      <vt:lpstr>Symbol</vt:lpstr>
      <vt:lpstr>Times New Roman</vt:lpstr>
      <vt:lpstr>Office Theme</vt:lpstr>
      <vt:lpstr>1_Office Theme</vt:lpstr>
      <vt:lpstr>FINANCIAL TRAINING FORUM JULY 2024</vt:lpstr>
      <vt:lpstr>Welcome from the FMS Deputy Director</vt:lpstr>
      <vt:lpstr>S/4 Embedded Analytics: Document Chain, Accounts Payable, Sales Orders, Trial Balance</vt:lpstr>
      <vt:lpstr>Housekeeping</vt:lpstr>
      <vt:lpstr>NASBA CPE Credit Guidelines</vt:lpstr>
      <vt:lpstr>Presenters</vt:lpstr>
      <vt:lpstr>Agenda</vt:lpstr>
      <vt:lpstr>Introduction to Embedded Analytics</vt:lpstr>
      <vt:lpstr>Key Features and Benefits</vt:lpstr>
      <vt:lpstr>Searching for Analytics Data</vt:lpstr>
      <vt:lpstr>Launching Analytics Applications</vt:lpstr>
      <vt:lpstr>Navigating Embedded Analytics</vt:lpstr>
      <vt:lpstr>Customizing Analytics for USDA Financials</vt:lpstr>
      <vt:lpstr>Practical Examples: View Browser</vt:lpstr>
      <vt:lpstr>Overview Pages: Insight-to-Action</vt:lpstr>
      <vt:lpstr>Overview Pages: Insight-to-Action (cont’d)</vt:lpstr>
      <vt:lpstr>Overview Page - Cards</vt:lpstr>
      <vt:lpstr>Overview Pages – Filtering</vt:lpstr>
      <vt:lpstr>Overview Pages – Filtering (cont’d)</vt:lpstr>
      <vt:lpstr>Overview Pages – Drilling </vt:lpstr>
      <vt:lpstr>Overview Pages – Drilling (cont’d) </vt:lpstr>
      <vt:lpstr>Overview Pages – Header Level </vt:lpstr>
      <vt:lpstr>Overview Pages – Header Level (cont’d)</vt:lpstr>
      <vt:lpstr>Overview Pages – Drilling (cont’d)</vt:lpstr>
      <vt:lpstr>Closing Remarks</vt:lpstr>
      <vt:lpstr>FINANCIAL TRAINING FORUM                                                          JULY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S/4 Embedded Analytics</dc:title>
  <dc:creator>Financial Managememt Services</dc:creator>
  <cp:lastModifiedBy>Erminger, Wyatt - OCFO-NFC</cp:lastModifiedBy>
  <cp:revision>4</cp:revision>
  <dcterms:created xsi:type="dcterms:W3CDTF">2024-07-15T16:37:38Z</dcterms:created>
  <dcterms:modified xsi:type="dcterms:W3CDTF">2024-08-27T19:36:19Z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0x010100AC5943295BEA1D469587225D134965E7</vt:lpwstr>
  </property>
  <property fmtid="{D5CDD505-2E9C-101B-9397-08002B2CF9AE}" pid="3" name="MediaServiceImageTags">
    <vt:lpwstr/>
  </property>
</Properties>
</file>