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4"/>
  </p:notesMasterIdLst>
  <p:sldIdLst>
    <p:sldId id="2147468734" r:id="rId5"/>
    <p:sldId id="2147468788" r:id="rId6"/>
    <p:sldId id="2147468790" r:id="rId7"/>
    <p:sldId id="2147468722" r:id="rId8"/>
    <p:sldId id="2147468781" r:id="rId9"/>
    <p:sldId id="2147468774" r:id="rId10"/>
    <p:sldId id="2147468741" r:id="rId11"/>
    <p:sldId id="2147468786" r:id="rId12"/>
    <p:sldId id="2147468723" r:id="rId13"/>
    <p:sldId id="2147468738" r:id="rId14"/>
    <p:sldId id="2147468783" r:id="rId15"/>
    <p:sldId id="2147468785" r:id="rId16"/>
    <p:sldId id="2147468775" r:id="rId17"/>
    <p:sldId id="2147468780" r:id="rId18"/>
    <p:sldId id="2147468743" r:id="rId19"/>
    <p:sldId id="2147468765" r:id="rId20"/>
    <p:sldId id="2147468776" r:id="rId21"/>
    <p:sldId id="2147468777" r:id="rId22"/>
    <p:sldId id="214746878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3212C6F-2320-B34C-80FE-AF6399E285D4}">
          <p14:sldIdLst>
            <p14:sldId id="2147468734"/>
            <p14:sldId id="2147468788"/>
            <p14:sldId id="2147468790"/>
            <p14:sldId id="2147468722"/>
            <p14:sldId id="2147468781"/>
          </p14:sldIdLst>
        </p14:section>
        <p14:section name="CC &amp; Super User Roles" id="{14F3FEA9-A7F3-4731-BC2E-1730EF25B447}">
          <p14:sldIdLst>
            <p14:sldId id="2147468774"/>
            <p14:sldId id="2147468741"/>
            <p14:sldId id="2147468786"/>
          </p14:sldIdLst>
        </p14:section>
        <p14:section name="Overview of FIET" id="{86B9F372-244C-48D8-A8E4-2684CE595AC2}">
          <p14:sldIdLst>
            <p14:sldId id="2147468723"/>
            <p14:sldId id="2147468738"/>
            <p14:sldId id="2147468783"/>
            <p14:sldId id="2147468785"/>
          </p14:sldIdLst>
        </p14:section>
        <p14:section name="Our Ask of You Today" id="{11612DED-57EE-4CD8-BAB8-FF9B19E4B845}">
          <p14:sldIdLst>
            <p14:sldId id="2147468775"/>
            <p14:sldId id="2147468780"/>
            <p14:sldId id="2147468743"/>
            <p14:sldId id="2147468765"/>
          </p14:sldIdLst>
        </p14:section>
        <p14:section name="What's Coming Next" id="{CBAEB136-B5C6-4184-B22F-1C6FCB0ACBCD}">
          <p14:sldIdLst>
            <p14:sldId id="2147468776"/>
            <p14:sldId id="2147468777"/>
            <p14:sldId id="2147468789"/>
          </p14:sldIdLst>
        </p14:section>
      </p14:sectionLst>
    </p:ext>
    <p:ext uri="{EFAFB233-063F-42B5-8137-9DF3F51BA10A}">
      <p15:sldGuideLst xmlns:p15="http://schemas.microsoft.com/office/powerpoint/2012/main">
        <p15:guide id="1" pos="72" userDrawn="1">
          <p15:clr>
            <a:srgbClr val="A4A3A4"/>
          </p15:clr>
        </p15:guide>
        <p15:guide id="2" pos="7584" userDrawn="1">
          <p15:clr>
            <a:srgbClr val="A4A3A4"/>
          </p15:clr>
        </p15:guide>
        <p15:guide id="3" orient="horz" pos="2160" userDrawn="1">
          <p15:clr>
            <a:srgbClr val="A4A3A4"/>
          </p15:clr>
        </p15:guide>
        <p15:guide id="4" orient="horz" pos="816" userDrawn="1">
          <p15:clr>
            <a:srgbClr val="A4A3A4"/>
          </p15:clr>
        </p15:guide>
        <p15:guide id="5" pos="432" userDrawn="1">
          <p15:clr>
            <a:srgbClr val="A4A3A4"/>
          </p15:clr>
        </p15:guide>
        <p15:guide id="6" orient="horz" pos="7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8E17EA5E-A6B7-886E-9168-80EFA70424EC}" name="Eckersley, Sara" initials="ES" userId="S::sara.eckersley@accenturefederal.com::58a7039e-b4ab-48b8-878d-a39ad9ca8d86" providerId="AD"/>
  <p188:author id="{4D746DAF-F814-9DC5-7876-5BD5A4630842}" name="Cranston, David" initials="CD" userId="S::david.cranston@accenturefederal.com::5e72a003-7a87-492e-825a-aaf69319a4af" providerId="AD"/>
  <p188:author id="{BB34E6C7-B89E-A67B-C13D-E1F2033E1F91}" name="Kane, Annie" initials="KA" userId="S::anne.kane@accenturefederal.com::018c9d17-6e35-4d17-a10e-47564e2b756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51515"/>
    <a:srgbClr val="000000"/>
    <a:srgbClr val="16B58E"/>
    <a:srgbClr val="235FA5"/>
    <a:srgbClr val="E6E6E6"/>
    <a:srgbClr val="003082"/>
    <a:srgbClr val="006600"/>
    <a:srgbClr val="663300"/>
    <a:srgbClr val="315598"/>
    <a:srgbClr val="004E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9EAFDF-4DDF-40B5-871F-62A842A4AF29}" v="6" dt="2024-03-21T13:14:40.1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985" autoAdjust="0"/>
  </p:normalViewPr>
  <p:slideViewPr>
    <p:cSldViewPr snapToGrid="0">
      <p:cViewPr varScale="1">
        <p:scale>
          <a:sx n="117" d="100"/>
          <a:sy n="117" d="100"/>
        </p:scale>
        <p:origin x="1292" y="68"/>
      </p:cViewPr>
      <p:guideLst>
        <p:guide pos="72"/>
        <p:guide pos="7584"/>
        <p:guide orient="horz" pos="2160"/>
        <p:guide orient="horz" pos="816"/>
        <p:guide pos="432"/>
        <p:guide orient="horz" pos="7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59CDB-9186-4E90-981E-24671874A61A}"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3EB8F-891A-4874-8B8C-B6F861E9751F}" type="slidenum">
              <a:rPr lang="en-US" smtClean="0"/>
              <a:t>‹#›</a:t>
            </a:fld>
            <a:endParaRPr lang="en-US"/>
          </a:p>
        </p:txBody>
      </p:sp>
    </p:spTree>
    <p:extLst>
      <p:ext uri="{BB962C8B-B14F-4D97-AF65-F5344CB8AC3E}">
        <p14:creationId xmlns:p14="http://schemas.microsoft.com/office/powerpoint/2010/main" val="371569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3EB8F-891A-4874-8B8C-B6F861E9751F}" type="slidenum">
              <a:rPr lang="en-US" smtClean="0"/>
              <a:t>1</a:t>
            </a:fld>
            <a:endParaRPr lang="en-US"/>
          </a:p>
        </p:txBody>
      </p:sp>
    </p:spTree>
    <p:extLst>
      <p:ext uri="{BB962C8B-B14F-4D97-AF65-F5344CB8AC3E}">
        <p14:creationId xmlns:p14="http://schemas.microsoft.com/office/powerpoint/2010/main" val="798210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3EB8F-891A-4874-8B8C-B6F861E9751F}" type="slidenum">
              <a:rPr lang="en-US" smtClean="0"/>
              <a:t>10</a:t>
            </a:fld>
            <a:endParaRPr lang="en-US"/>
          </a:p>
        </p:txBody>
      </p:sp>
    </p:spTree>
    <p:extLst>
      <p:ext uri="{BB962C8B-B14F-4D97-AF65-F5344CB8AC3E}">
        <p14:creationId xmlns:p14="http://schemas.microsoft.com/office/powerpoint/2010/main" val="173271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3EB8F-891A-4874-8B8C-B6F861E9751F}" type="slidenum">
              <a:rPr lang="en-US" smtClean="0"/>
              <a:t>11</a:t>
            </a:fld>
            <a:endParaRPr lang="en-US"/>
          </a:p>
        </p:txBody>
      </p:sp>
    </p:spTree>
    <p:extLst>
      <p:ext uri="{BB962C8B-B14F-4D97-AF65-F5344CB8AC3E}">
        <p14:creationId xmlns:p14="http://schemas.microsoft.com/office/powerpoint/2010/main" val="3219988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3EB8F-891A-4874-8B8C-B6F861E9751F}" type="slidenum">
              <a:rPr lang="en-US" smtClean="0"/>
              <a:t>12</a:t>
            </a:fld>
            <a:endParaRPr lang="en-US"/>
          </a:p>
        </p:txBody>
      </p:sp>
    </p:spTree>
    <p:extLst>
      <p:ext uri="{BB962C8B-B14F-4D97-AF65-F5344CB8AC3E}">
        <p14:creationId xmlns:p14="http://schemas.microsoft.com/office/powerpoint/2010/main" val="1890956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3EB8F-891A-4874-8B8C-B6F861E9751F}" type="slidenum">
              <a:rPr lang="en-US" smtClean="0"/>
              <a:t>13</a:t>
            </a:fld>
            <a:endParaRPr lang="en-US"/>
          </a:p>
        </p:txBody>
      </p:sp>
    </p:spTree>
    <p:extLst>
      <p:ext uri="{BB962C8B-B14F-4D97-AF65-F5344CB8AC3E}">
        <p14:creationId xmlns:p14="http://schemas.microsoft.com/office/powerpoint/2010/main" val="2488727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3EB8F-891A-4874-8B8C-B6F861E9751F}" type="slidenum">
              <a:rPr lang="en-US" smtClean="0"/>
              <a:t>14</a:t>
            </a:fld>
            <a:endParaRPr lang="en-US"/>
          </a:p>
        </p:txBody>
      </p:sp>
    </p:spTree>
    <p:extLst>
      <p:ext uri="{BB962C8B-B14F-4D97-AF65-F5344CB8AC3E}">
        <p14:creationId xmlns:p14="http://schemas.microsoft.com/office/powerpoint/2010/main" val="2533302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3EB8F-891A-4874-8B8C-B6F861E9751F}" type="slidenum">
              <a:rPr lang="en-US" smtClean="0"/>
              <a:t>15</a:t>
            </a:fld>
            <a:endParaRPr lang="en-US"/>
          </a:p>
        </p:txBody>
      </p:sp>
    </p:spTree>
    <p:extLst>
      <p:ext uri="{BB962C8B-B14F-4D97-AF65-F5344CB8AC3E}">
        <p14:creationId xmlns:p14="http://schemas.microsoft.com/office/powerpoint/2010/main" val="1800780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Kourtney</a:t>
            </a:r>
            <a:endParaRPr lang="en-US" dirty="0"/>
          </a:p>
        </p:txBody>
      </p:sp>
      <p:sp>
        <p:nvSpPr>
          <p:cNvPr id="4" name="Slide Number Placeholder 3"/>
          <p:cNvSpPr>
            <a:spLocks noGrp="1"/>
          </p:cNvSpPr>
          <p:nvPr>
            <p:ph type="sldNum" sz="quarter" idx="5"/>
          </p:nvPr>
        </p:nvSpPr>
        <p:spPr/>
        <p:txBody>
          <a:bodyPr/>
          <a:lstStyle/>
          <a:p>
            <a:fld id="{B083EB8F-891A-4874-8B8C-B6F861E9751F}" type="slidenum">
              <a:rPr lang="en-US" smtClean="0"/>
              <a:t>16</a:t>
            </a:fld>
            <a:endParaRPr lang="en-US"/>
          </a:p>
        </p:txBody>
      </p:sp>
    </p:spTree>
    <p:extLst>
      <p:ext uri="{BB962C8B-B14F-4D97-AF65-F5344CB8AC3E}">
        <p14:creationId xmlns:p14="http://schemas.microsoft.com/office/powerpoint/2010/main" val="645490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3EB8F-891A-4874-8B8C-B6F861E9751F}" type="slidenum">
              <a:rPr lang="en-US" smtClean="0"/>
              <a:t>2</a:t>
            </a:fld>
            <a:endParaRPr lang="en-US"/>
          </a:p>
        </p:txBody>
      </p:sp>
    </p:spTree>
    <p:extLst>
      <p:ext uri="{BB962C8B-B14F-4D97-AF65-F5344CB8AC3E}">
        <p14:creationId xmlns:p14="http://schemas.microsoft.com/office/powerpoint/2010/main" val="210275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3EB8F-891A-4874-8B8C-B6F861E9751F}" type="slidenum">
              <a:rPr lang="en-US" smtClean="0"/>
              <a:t>3</a:t>
            </a:fld>
            <a:endParaRPr lang="en-US"/>
          </a:p>
        </p:txBody>
      </p:sp>
    </p:spTree>
    <p:extLst>
      <p:ext uri="{BB962C8B-B14F-4D97-AF65-F5344CB8AC3E}">
        <p14:creationId xmlns:p14="http://schemas.microsoft.com/office/powerpoint/2010/main" val="4199090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3EB8F-891A-4874-8B8C-B6F861E9751F}" type="slidenum">
              <a:rPr lang="en-US" smtClean="0"/>
              <a:t>4</a:t>
            </a:fld>
            <a:endParaRPr lang="en-US"/>
          </a:p>
        </p:txBody>
      </p:sp>
    </p:spTree>
    <p:extLst>
      <p:ext uri="{BB962C8B-B14F-4D97-AF65-F5344CB8AC3E}">
        <p14:creationId xmlns:p14="http://schemas.microsoft.com/office/powerpoint/2010/main" val="562551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3EB8F-891A-4874-8B8C-B6F861E9751F}" type="slidenum">
              <a:rPr lang="en-US" smtClean="0"/>
              <a:t>5</a:t>
            </a:fld>
            <a:endParaRPr lang="en-US"/>
          </a:p>
        </p:txBody>
      </p:sp>
    </p:spTree>
    <p:extLst>
      <p:ext uri="{BB962C8B-B14F-4D97-AF65-F5344CB8AC3E}">
        <p14:creationId xmlns:p14="http://schemas.microsoft.com/office/powerpoint/2010/main" val="732263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3EB8F-891A-4874-8B8C-B6F861E9751F}" type="slidenum">
              <a:rPr lang="en-US" smtClean="0"/>
              <a:t>6</a:t>
            </a:fld>
            <a:endParaRPr lang="en-US"/>
          </a:p>
        </p:txBody>
      </p:sp>
    </p:spTree>
    <p:extLst>
      <p:ext uri="{BB962C8B-B14F-4D97-AF65-F5344CB8AC3E}">
        <p14:creationId xmlns:p14="http://schemas.microsoft.com/office/powerpoint/2010/main" val="3921332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3EB8F-891A-4874-8B8C-B6F861E9751F}" type="slidenum">
              <a:rPr lang="en-US" smtClean="0"/>
              <a:t>7</a:t>
            </a:fld>
            <a:endParaRPr lang="en-US"/>
          </a:p>
        </p:txBody>
      </p:sp>
    </p:spTree>
    <p:extLst>
      <p:ext uri="{BB962C8B-B14F-4D97-AF65-F5344CB8AC3E}">
        <p14:creationId xmlns:p14="http://schemas.microsoft.com/office/powerpoint/2010/main" val="1110060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3EB8F-891A-4874-8B8C-B6F861E9751F}" type="slidenum">
              <a:rPr lang="en-US" smtClean="0"/>
              <a:t>8</a:t>
            </a:fld>
            <a:endParaRPr lang="en-US"/>
          </a:p>
        </p:txBody>
      </p:sp>
    </p:spTree>
    <p:extLst>
      <p:ext uri="{BB962C8B-B14F-4D97-AF65-F5344CB8AC3E}">
        <p14:creationId xmlns:p14="http://schemas.microsoft.com/office/powerpoint/2010/main" val="439970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3EB8F-891A-4874-8B8C-B6F861E9751F}" type="slidenum">
              <a:rPr lang="en-US" smtClean="0"/>
              <a:t>9</a:t>
            </a:fld>
            <a:endParaRPr lang="en-US"/>
          </a:p>
        </p:txBody>
      </p:sp>
    </p:spTree>
    <p:extLst>
      <p:ext uri="{BB962C8B-B14F-4D97-AF65-F5344CB8AC3E}">
        <p14:creationId xmlns:p14="http://schemas.microsoft.com/office/powerpoint/2010/main" val="1342024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651162" y="2733675"/>
            <a:ext cx="10810585" cy="776288"/>
          </a:xfrm>
          <a:noFill/>
        </p:spPr>
        <p:txBody>
          <a:bodyPr anchor="ctr">
            <a:noAutofit/>
          </a:bodyPr>
          <a:lstStyle>
            <a:lvl1pPr algn="l">
              <a:defRPr sz="4000" b="1" i="0" u="none" spc="167" baseline="0">
                <a:solidFill>
                  <a:schemeClr val="tx1"/>
                </a:solidFill>
                <a:latin typeface="Helvetica Neue" panose="02000503000000020004"/>
                <a:ea typeface="Helvetica Neue" panose="02000503000000020004"/>
                <a:cs typeface="Helvetica Neue" panose="02000503000000020004"/>
              </a:defRPr>
            </a:lvl1pPr>
          </a:lstStyle>
          <a:p>
            <a:r>
              <a:rPr lang="en-US"/>
              <a:t>Click to edit Master title style</a:t>
            </a:r>
          </a:p>
        </p:txBody>
      </p:sp>
      <p:sp>
        <p:nvSpPr>
          <p:cNvPr id="4" name="Frame 3">
            <a:extLst>
              <a:ext uri="{FF2B5EF4-FFF2-40B4-BE49-F238E27FC236}">
                <a16:creationId xmlns:a16="http://schemas.microsoft.com/office/drawing/2014/main" id="{B34AB449-9CCF-0FAF-6624-195B2D4F3363}"/>
              </a:ext>
            </a:extLst>
          </p:cNvPr>
          <p:cNvSpPr/>
          <p:nvPr userDrawn="1"/>
        </p:nvSpPr>
        <p:spPr>
          <a:xfrm>
            <a:off x="0" y="21264"/>
            <a:ext cx="12192000" cy="6836735"/>
          </a:xfrm>
          <a:prstGeom prst="frame">
            <a:avLst>
              <a:gd name="adj1" fmla="val 1613"/>
            </a:avLst>
          </a:prstGeom>
          <a:solidFill>
            <a:srgbClr val="315598"/>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2DDF200-93EB-B90B-CF1E-A8D067F3FB21}"/>
              </a:ext>
            </a:extLst>
          </p:cNvPr>
          <p:cNvSpPr/>
          <p:nvPr userDrawn="1"/>
        </p:nvSpPr>
        <p:spPr>
          <a:xfrm>
            <a:off x="38100" y="68580"/>
            <a:ext cx="12115800" cy="672084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63911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552">
          <p15:clr>
            <a:srgbClr val="FBAE40"/>
          </p15:clr>
        </p15:guide>
        <p15:guide id="4" pos="8664">
          <p15:clr>
            <a:srgbClr val="FBAE40"/>
          </p15:clr>
        </p15:guide>
        <p15:guide id="5" orient="horz" pos="552">
          <p15:clr>
            <a:srgbClr val="FBAE40"/>
          </p15:clr>
        </p15:guide>
        <p15:guide id="6" orient="horz" pos="46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1163" y="2733675"/>
            <a:ext cx="10502612" cy="776288"/>
          </a:xfrm>
          <a:noFill/>
        </p:spPr>
        <p:txBody>
          <a:bodyPr anchor="ctr">
            <a:normAutofit/>
          </a:bodyPr>
          <a:lstStyle>
            <a:lvl1pPr algn="l">
              <a:defRPr sz="4000" b="1" i="0" u="none" spc="167" baseline="0">
                <a:solidFill>
                  <a:schemeClr val="tx1"/>
                </a:solidFill>
                <a:latin typeface="Helvetica Neue" panose="02000503000000020004"/>
                <a:ea typeface="Helvetica Neue" panose="02000503000000020004"/>
                <a:cs typeface="Helvetica Neue" panose="02000503000000020004"/>
              </a:defRPr>
            </a:lvl1pPr>
          </a:lstStyle>
          <a:p>
            <a:r>
              <a:rPr lang="en-US"/>
              <a:t>Click to edit Master title style</a:t>
            </a:r>
          </a:p>
        </p:txBody>
      </p:sp>
      <p:sp>
        <p:nvSpPr>
          <p:cNvPr id="3" name="Subtitle 2"/>
          <p:cNvSpPr>
            <a:spLocks noGrp="1"/>
          </p:cNvSpPr>
          <p:nvPr>
            <p:ph type="subTitle" idx="1"/>
          </p:nvPr>
        </p:nvSpPr>
        <p:spPr>
          <a:xfrm>
            <a:off x="660978" y="3602039"/>
            <a:ext cx="10398235" cy="526616"/>
          </a:xfrm>
        </p:spPr>
        <p:txBody>
          <a:bodyPr>
            <a:normAutofit/>
          </a:bodyPr>
          <a:lstStyle>
            <a:lvl1pPr marL="0" indent="0" algn="l">
              <a:buNone/>
              <a:defRPr sz="2400" b="1" i="0" cap="all" spc="167" baseline="0">
                <a:solidFill>
                  <a:schemeClr val="tx1"/>
                </a:solidFill>
                <a:latin typeface="Helvetica Neue" panose="02000503000000020004"/>
                <a:ea typeface="Helvetica Neue" panose="02000503000000020004"/>
                <a:cs typeface="Helvetica Neue" panose="02000503000000020004"/>
              </a:defRPr>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23" name="Text Placeholder 22">
            <a:extLst>
              <a:ext uri="{FF2B5EF4-FFF2-40B4-BE49-F238E27FC236}">
                <a16:creationId xmlns:a16="http://schemas.microsoft.com/office/drawing/2014/main" id="{AA7B0E89-3895-AF75-0A56-D290AA3A5C5C}"/>
              </a:ext>
            </a:extLst>
          </p:cNvPr>
          <p:cNvSpPr>
            <a:spLocks noGrp="1"/>
          </p:cNvSpPr>
          <p:nvPr>
            <p:ph type="body" sz="quarter" idx="10" hasCustomPrompt="1"/>
          </p:nvPr>
        </p:nvSpPr>
        <p:spPr>
          <a:xfrm>
            <a:off x="668413" y="4594848"/>
            <a:ext cx="6721206" cy="914400"/>
          </a:xfrm>
        </p:spPr>
        <p:txBody>
          <a:bodyPr>
            <a:normAutofit/>
          </a:bodyPr>
          <a:lstStyle>
            <a:lvl1pPr marL="0" indent="0">
              <a:buNone/>
              <a:defRPr sz="1800">
                <a:solidFill>
                  <a:schemeClr val="tx1"/>
                </a:solidFill>
                <a:latin typeface="Helvetica Neue" panose="02000503000000020004"/>
              </a:defRPr>
            </a:lvl1pPr>
          </a:lstStyle>
          <a:p>
            <a:pPr lvl="0"/>
            <a:r>
              <a:rPr lang="en-US"/>
              <a:t>Click to edit Master date style</a:t>
            </a:r>
          </a:p>
        </p:txBody>
      </p:sp>
      <p:sp>
        <p:nvSpPr>
          <p:cNvPr id="4" name="Frame 3">
            <a:extLst>
              <a:ext uri="{FF2B5EF4-FFF2-40B4-BE49-F238E27FC236}">
                <a16:creationId xmlns:a16="http://schemas.microsoft.com/office/drawing/2014/main" id="{9F972D9C-9055-57D1-86D4-F11D2F103D58}"/>
              </a:ext>
            </a:extLst>
          </p:cNvPr>
          <p:cNvSpPr/>
          <p:nvPr userDrawn="1"/>
        </p:nvSpPr>
        <p:spPr>
          <a:xfrm>
            <a:off x="0" y="21264"/>
            <a:ext cx="12192000" cy="6836735"/>
          </a:xfrm>
          <a:prstGeom prst="frame">
            <a:avLst>
              <a:gd name="adj1" fmla="val 1613"/>
            </a:avLst>
          </a:prstGeom>
          <a:solidFill>
            <a:srgbClr val="315598"/>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0C1839F-DA08-6C22-0CEB-B1F4944CA3B1}"/>
              </a:ext>
            </a:extLst>
          </p:cNvPr>
          <p:cNvSpPr/>
          <p:nvPr userDrawn="1"/>
        </p:nvSpPr>
        <p:spPr>
          <a:xfrm>
            <a:off x="38100" y="68580"/>
            <a:ext cx="12115800" cy="672084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200068"/>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552">
          <p15:clr>
            <a:srgbClr val="FBAE40"/>
          </p15:clr>
        </p15:guide>
        <p15:guide id="4" pos="8664">
          <p15:clr>
            <a:srgbClr val="FBAE40"/>
          </p15:clr>
        </p15:guide>
        <p15:guide id="5" orient="horz" pos="552">
          <p15:clr>
            <a:srgbClr val="FBAE40"/>
          </p15:clr>
        </p15:guide>
        <p15:guide id="6" orient="horz" pos="460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1534510" y="352569"/>
            <a:ext cx="9101960" cy="693533"/>
          </a:xfrm>
        </p:spPr>
        <p:txBody>
          <a:bodyPr anchor="b">
            <a:noAutofit/>
          </a:bodyPr>
          <a:lstStyle>
            <a:lvl1pPr>
              <a:defRPr sz="3600">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615374" y="1373525"/>
            <a:ext cx="10846375" cy="4803438"/>
          </a:xfrm>
        </p:spPr>
        <p:txBody>
          <a:bodyPr>
            <a:normAutofit/>
          </a:bodyPr>
          <a:lstStyle>
            <a:lvl1pPr>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DF7C1699-0C87-030E-875B-FB80BD3C976E}"/>
              </a:ext>
              <a:ext uri="{C183D7F6-B498-43B3-948B-1728B52AA6E4}">
                <adec:decorative xmlns:adec="http://schemas.microsoft.com/office/drawing/2017/decorative" val="1"/>
              </a:ext>
            </a:extLst>
          </p:cNvPr>
          <p:cNvCxnSpPr>
            <a:cxnSpLocks/>
          </p:cNvCxnSpPr>
          <p:nvPr userDrawn="1"/>
        </p:nvCxnSpPr>
        <p:spPr>
          <a:xfrm>
            <a:off x="0" y="1046611"/>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27352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orient="horz" pos="552">
          <p15:clr>
            <a:srgbClr val="FBAE40"/>
          </p15:clr>
        </p15:guide>
        <p15:guide id="4" pos="528">
          <p15:clr>
            <a:srgbClr val="FBAE40"/>
          </p15:clr>
        </p15:guide>
        <p15:guide id="5" pos="86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Agenda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5374" y="1373525"/>
            <a:ext cx="10846375" cy="4803438"/>
          </a:xfrm>
        </p:spPr>
        <p:txBody>
          <a:bodyPr>
            <a:normAutofit/>
          </a:bodyPr>
          <a:lstStyle>
            <a:lvl1pPr marL="457200" indent="-457200">
              <a:buFont typeface="+mj-lt"/>
              <a:buAutoNum type="arabicPeriod"/>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Frame 4">
            <a:extLst>
              <a:ext uri="{FF2B5EF4-FFF2-40B4-BE49-F238E27FC236}">
                <a16:creationId xmlns:a16="http://schemas.microsoft.com/office/drawing/2014/main" id="{5FCAD386-D13C-08F4-A642-514B7DAD1E81}"/>
              </a:ext>
            </a:extLst>
          </p:cNvPr>
          <p:cNvSpPr/>
          <p:nvPr userDrawn="1"/>
        </p:nvSpPr>
        <p:spPr>
          <a:xfrm>
            <a:off x="0" y="21264"/>
            <a:ext cx="12192000" cy="6836735"/>
          </a:xfrm>
          <a:prstGeom prst="frame">
            <a:avLst>
              <a:gd name="adj1" fmla="val 1613"/>
            </a:avLst>
          </a:prstGeom>
          <a:solidFill>
            <a:srgbClr val="315598"/>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92A1D3D-3A11-FE6E-797D-E0489E805B7D}"/>
              </a:ext>
            </a:extLst>
          </p:cNvPr>
          <p:cNvSpPr/>
          <p:nvPr userDrawn="1"/>
        </p:nvSpPr>
        <p:spPr>
          <a:xfrm>
            <a:off x="38100" y="68580"/>
            <a:ext cx="12115800" cy="672084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421BA16-9CF5-2FC9-01A8-36C3F6D48279}"/>
              </a:ext>
              <a:ext uri="{C183D7F6-B498-43B3-948B-1728B52AA6E4}">
                <adec:decorative xmlns:adec="http://schemas.microsoft.com/office/drawing/2017/decorative" val="1"/>
              </a:ext>
            </a:extLst>
          </p:cNvPr>
          <p:cNvCxnSpPr>
            <a:cxnSpLocks/>
          </p:cNvCxnSpPr>
          <p:nvPr userDrawn="1"/>
        </p:nvCxnSpPr>
        <p:spPr>
          <a:xfrm>
            <a:off x="95697" y="1046611"/>
            <a:ext cx="1197864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AA128AE8-3C9A-6FB3-91F6-B6D989526619}"/>
              </a:ext>
            </a:extLst>
          </p:cNvPr>
          <p:cNvSpPr>
            <a:spLocks noGrp="1"/>
          </p:cNvSpPr>
          <p:nvPr>
            <p:ph type="title"/>
          </p:nvPr>
        </p:nvSpPr>
        <p:spPr>
          <a:xfrm>
            <a:off x="1534510" y="352569"/>
            <a:ext cx="9101960" cy="693533"/>
          </a:xfrm>
        </p:spPr>
        <p:txBody>
          <a:bodyPr anchor="b">
            <a:noAutofit/>
          </a:bodyPr>
          <a:lstStyle>
            <a:lvl1pPr>
              <a:defRPr sz="3600">
                <a:solidFill>
                  <a:schemeClr val="tx1"/>
                </a:solidFill>
              </a:defRPr>
            </a:lvl1pPr>
          </a:lstStyle>
          <a:p>
            <a:r>
              <a:rPr lang="en-US"/>
              <a:t>Click to edit Master title style</a:t>
            </a:r>
          </a:p>
        </p:txBody>
      </p:sp>
    </p:spTree>
    <p:extLst>
      <p:ext uri="{BB962C8B-B14F-4D97-AF65-F5344CB8AC3E}">
        <p14:creationId xmlns:p14="http://schemas.microsoft.com/office/powerpoint/2010/main" val="271912065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orient="horz" pos="552">
          <p15:clr>
            <a:srgbClr val="FBAE40"/>
          </p15:clr>
        </p15:guide>
        <p15:guide id="4" pos="528">
          <p15:clr>
            <a:srgbClr val="FBAE40"/>
          </p15:clr>
        </p15:guide>
        <p15:guide id="5" pos="86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4273" y="1362075"/>
            <a:ext cx="5157787" cy="83859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98500" y="2200668"/>
            <a:ext cx="5157787" cy="3988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0666" y="1362075"/>
            <a:ext cx="5183188" cy="838593"/>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0666" y="2200668"/>
            <a:ext cx="5183188" cy="3988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00D4134A-F6B7-2C39-C879-EDC579EF4ADE}"/>
              </a:ext>
            </a:extLst>
          </p:cNvPr>
          <p:cNvSpPr>
            <a:spLocks noGrp="1"/>
          </p:cNvSpPr>
          <p:nvPr>
            <p:ph type="title"/>
          </p:nvPr>
        </p:nvSpPr>
        <p:spPr>
          <a:xfrm>
            <a:off x="1534510" y="352569"/>
            <a:ext cx="9101960" cy="693533"/>
          </a:xfrm>
        </p:spPr>
        <p:txBody>
          <a:bodyPr anchor="b">
            <a:noAutofit/>
          </a:bodyPr>
          <a:lstStyle>
            <a:lvl1pPr>
              <a:defRPr sz="36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D2C26066-4298-ABC4-913A-E09A0BD267BC}"/>
              </a:ext>
              <a:ext uri="{C183D7F6-B498-43B3-948B-1728B52AA6E4}">
                <adec:decorative xmlns:adec="http://schemas.microsoft.com/office/drawing/2017/decorative" val="1"/>
              </a:ext>
            </a:extLst>
          </p:cNvPr>
          <p:cNvCxnSpPr>
            <a:cxnSpLocks/>
          </p:cNvCxnSpPr>
          <p:nvPr userDrawn="1"/>
        </p:nvCxnSpPr>
        <p:spPr>
          <a:xfrm>
            <a:off x="0" y="1046611"/>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596866"/>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orient="horz" pos="552">
          <p15:clr>
            <a:srgbClr val="FBAE40"/>
          </p15:clr>
        </p15:guide>
        <p15:guide id="4" pos="528">
          <p15:clr>
            <a:srgbClr val="FBAE40"/>
          </p15:clr>
        </p15:guide>
        <p15:guide id="5" pos="866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862D1A-9070-E029-997E-1AF4CFED424A}"/>
              </a:ext>
            </a:extLst>
          </p:cNvPr>
          <p:cNvSpPr>
            <a:spLocks noGrp="1"/>
          </p:cNvSpPr>
          <p:nvPr>
            <p:ph type="title"/>
          </p:nvPr>
        </p:nvSpPr>
        <p:spPr>
          <a:xfrm>
            <a:off x="1534510" y="352569"/>
            <a:ext cx="9101960" cy="693533"/>
          </a:xfrm>
        </p:spPr>
        <p:txBody>
          <a:bodyPr anchor="b">
            <a:noAutofit/>
          </a:bodyPr>
          <a:lstStyle>
            <a:lvl1pPr>
              <a:defRPr sz="36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6A89B31C-7A58-307F-82D4-F74B5C9B81FA}"/>
              </a:ext>
              <a:ext uri="{C183D7F6-B498-43B3-948B-1728B52AA6E4}">
                <adec:decorative xmlns:adec="http://schemas.microsoft.com/office/drawing/2017/decorative" val="1"/>
              </a:ext>
            </a:extLst>
          </p:cNvPr>
          <p:cNvCxnSpPr>
            <a:cxnSpLocks/>
          </p:cNvCxnSpPr>
          <p:nvPr userDrawn="1"/>
        </p:nvCxnSpPr>
        <p:spPr>
          <a:xfrm>
            <a:off x="0" y="1046611"/>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280195"/>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orient="horz" pos="552">
          <p15:clr>
            <a:srgbClr val="FBAE40"/>
          </p15:clr>
        </p15:guide>
        <p15:guide id="4" pos="528">
          <p15:clr>
            <a:srgbClr val="FBAE40"/>
          </p15:clr>
        </p15:guide>
        <p15:guide id="5" pos="86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929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4076" y="1301967"/>
            <a:ext cx="4483441" cy="1574583"/>
          </a:xfrm>
        </p:spPr>
        <p:txBody>
          <a:bodyPr bIns="45720" anchor="b">
            <a:noAutofit/>
          </a:bodyPr>
          <a:lstStyle>
            <a:lvl1pPr>
              <a:defRPr sz="3200" u="none"/>
            </a:lvl1pPr>
          </a:lstStyle>
          <a:p>
            <a:r>
              <a:rPr lang="en-US"/>
              <a:t>Click to edit Master title style</a:t>
            </a:r>
          </a:p>
        </p:txBody>
      </p:sp>
      <p:sp>
        <p:nvSpPr>
          <p:cNvPr id="3" name="Content Placeholder 2"/>
          <p:cNvSpPr>
            <a:spLocks noGrp="1"/>
          </p:cNvSpPr>
          <p:nvPr>
            <p:ph idx="1"/>
          </p:nvPr>
        </p:nvSpPr>
        <p:spPr>
          <a:xfrm>
            <a:off x="5299362" y="1301967"/>
            <a:ext cx="6278562" cy="4873625"/>
          </a:xfrm>
        </p:spPr>
        <p:txBody>
          <a:bodyPr/>
          <a:lstStyle>
            <a:lvl1pPr marL="228591" indent="-228591">
              <a:buFont typeface="Wingdings" panose="05000000000000000000" pitchFamily="2" charset="2"/>
              <a:buChar char="§"/>
              <a:defRPr sz="2800"/>
            </a:lvl1pPr>
            <a:lvl2pPr marL="685773" indent="-228591">
              <a:buFont typeface="Wingdings" panose="05000000000000000000" pitchFamily="2" charset="2"/>
              <a:buChar char="§"/>
              <a:defRPr sz="2400"/>
            </a:lvl2pPr>
            <a:lvl3pPr marL="1142954" indent="-228591">
              <a:buFont typeface="Wingdings" panose="05000000000000000000" pitchFamily="2" charset="2"/>
              <a:buChar char="§"/>
              <a:defRPr sz="2000"/>
            </a:lvl3pPr>
            <a:lvl4pPr marL="1600136" indent="-228591">
              <a:buFont typeface="Wingdings" panose="05000000000000000000" pitchFamily="2" charset="2"/>
              <a:buChar char="§"/>
              <a:defRPr sz="1800"/>
            </a:lvl4pPr>
            <a:lvl5pPr marL="2057318" indent="-228591">
              <a:buFont typeface="Wingdings" panose="05000000000000000000" pitchFamily="2" charset="2"/>
              <a:buChar cha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4076" y="2876550"/>
            <a:ext cx="4483441" cy="3299042"/>
          </a:xfrm>
        </p:spPr>
        <p:txBody>
          <a:bodyPr>
            <a:normAutofit/>
          </a:bodyPr>
          <a:lstStyle>
            <a:lvl1pPr marL="0" indent="0">
              <a:buNone/>
              <a:defRPr sz="20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cxnSp>
        <p:nvCxnSpPr>
          <p:cNvPr id="6" name="Straight Connector 5">
            <a:extLst>
              <a:ext uri="{FF2B5EF4-FFF2-40B4-BE49-F238E27FC236}">
                <a16:creationId xmlns:a16="http://schemas.microsoft.com/office/drawing/2014/main" id="{48FA7282-7514-ADF8-36FF-1E6A46745129}"/>
              </a:ext>
              <a:ext uri="{C183D7F6-B498-43B3-948B-1728B52AA6E4}">
                <adec:decorative xmlns:adec="http://schemas.microsoft.com/office/drawing/2017/decorative" val="1"/>
              </a:ext>
            </a:extLst>
          </p:cNvPr>
          <p:cNvCxnSpPr>
            <a:cxnSpLocks/>
          </p:cNvCxnSpPr>
          <p:nvPr userDrawn="1"/>
        </p:nvCxnSpPr>
        <p:spPr>
          <a:xfrm>
            <a:off x="0" y="1046611"/>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66649"/>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guide id="3" pos="528">
          <p15:clr>
            <a:srgbClr val="FBAE40"/>
          </p15:clr>
        </p15:guide>
        <p15:guide id="4" pos="86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34849" y="351503"/>
            <a:ext cx="9122303" cy="121453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0" y="1639614"/>
            <a:ext cx="10515600" cy="45373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DF4E79D-D9DA-40B0-5816-638E7EC459B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31557" y="240749"/>
            <a:ext cx="1018803" cy="697880"/>
          </a:xfrm>
          <a:prstGeom prst="rect">
            <a:avLst/>
          </a:prstGeom>
        </p:spPr>
      </p:pic>
      <p:sp>
        <p:nvSpPr>
          <p:cNvPr id="8" name="Slide Number Placeholder 6">
            <a:extLst>
              <a:ext uri="{FF2B5EF4-FFF2-40B4-BE49-F238E27FC236}">
                <a16:creationId xmlns:a16="http://schemas.microsoft.com/office/drawing/2014/main" id="{B86B90C2-4EC2-DDF1-5E3E-1FD1970380D1}"/>
              </a:ext>
            </a:extLst>
          </p:cNvPr>
          <p:cNvSpPr txBox="1">
            <a:spLocks/>
          </p:cNvSpPr>
          <p:nvPr userDrawn="1"/>
        </p:nvSpPr>
        <p:spPr>
          <a:xfrm>
            <a:off x="11461748" y="6362787"/>
            <a:ext cx="581313" cy="358689"/>
          </a:xfrm>
          <a:prstGeom prst="rect">
            <a:avLst/>
          </a:prstGeom>
        </p:spPr>
        <p:txBody>
          <a:bodyPr/>
          <a:lstStyle>
            <a:defPPr>
              <a:defRPr lang="en-US"/>
            </a:defPPr>
            <a:lvl1pPr marL="0" algn="l" defTabSz="914400" rtl="0" eaLnBrk="1" latinLnBrk="0" hangingPunct="1">
              <a:defRPr sz="16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6F3F5BF-4E78-4648-AD00-5AB874996B23}" type="slidenum">
              <a:rPr lang="en-US" sz="1400" smtClean="0">
                <a:solidFill>
                  <a:schemeClr val="tx1"/>
                </a:solidFill>
                <a:latin typeface="Helvetica Neue" panose="02000503000000020004"/>
              </a:rPr>
              <a:pPr algn="r"/>
              <a:t>‹#›</a:t>
            </a:fld>
            <a:endParaRPr lang="en-US" sz="1400">
              <a:solidFill>
                <a:schemeClr val="tx1"/>
              </a:solidFill>
              <a:latin typeface="Helvetica Neue" panose="02000503000000020004"/>
            </a:endParaRPr>
          </a:p>
        </p:txBody>
      </p:sp>
      <p:pic>
        <p:nvPicPr>
          <p:cNvPr id="18" name="Picture 17">
            <a:extLst>
              <a:ext uri="{FF2B5EF4-FFF2-40B4-BE49-F238E27FC236}">
                <a16:creationId xmlns:a16="http://schemas.microsoft.com/office/drawing/2014/main" id="{7BEE5847-F635-E29C-DB06-17015218F3B2}"/>
              </a:ext>
            </a:extLst>
          </p:cNvPr>
          <p:cNvPicPr>
            <a:picLocks noChangeAspect="1"/>
          </p:cNvPicPr>
          <p:nvPr userDrawn="1"/>
        </p:nvPicPr>
        <p:blipFill rotWithShape="1">
          <a:blip r:embed="rId11"/>
          <a:srcRect l="38910" t="53008" r="34358" b="22316"/>
          <a:stretch/>
        </p:blipFill>
        <p:spPr>
          <a:xfrm>
            <a:off x="10731582" y="288082"/>
            <a:ext cx="1252906" cy="650547"/>
          </a:xfrm>
          <a:prstGeom prst="rect">
            <a:avLst/>
          </a:prstGeom>
        </p:spPr>
      </p:pic>
    </p:spTree>
    <p:extLst>
      <p:ext uri="{BB962C8B-B14F-4D97-AF65-F5344CB8AC3E}">
        <p14:creationId xmlns:p14="http://schemas.microsoft.com/office/powerpoint/2010/main" val="3479545373"/>
      </p:ext>
    </p:extLst>
  </p:cSld>
  <p:clrMap bg1="lt1" tx1="dk1" bg2="lt2" tx2="dk2" accent1="accent1" accent2="accent2" accent3="accent3" accent4="accent4" accent5="accent5" accent6="accent6" hlink="hlink" folHlink="folHlink"/>
  <p:sldLayoutIdLst>
    <p:sldLayoutId id="2147483697" r:id="rId1"/>
    <p:sldLayoutId id="2147483696" r:id="rId2"/>
    <p:sldLayoutId id="2147483693" r:id="rId3"/>
    <p:sldLayoutId id="2147483698" r:id="rId4"/>
    <p:sldLayoutId id="2147483677" r:id="rId5"/>
    <p:sldLayoutId id="2147483695" r:id="rId6"/>
    <p:sldLayoutId id="2147483679" r:id="rId7"/>
    <p:sldLayoutId id="2147483680" r:id="rId8"/>
  </p:sldLayoutIdLst>
  <p:hf hdr="0" ftr="0" dt="0"/>
  <p:txStyles>
    <p:titleStyle>
      <a:lvl1pPr algn="l" defTabSz="914363" rtl="0" eaLnBrk="1" latinLnBrk="0" hangingPunct="1">
        <a:lnSpc>
          <a:spcPct val="90000"/>
        </a:lnSpc>
        <a:spcBef>
          <a:spcPct val="0"/>
        </a:spcBef>
        <a:buNone/>
        <a:defRPr sz="3600" b="1" i="0" u="none" kern="1200" cap="all" baseline="0">
          <a:solidFill>
            <a:schemeClr val="tx1"/>
          </a:solidFill>
          <a:latin typeface="Helvetica Neue" panose="02000503000000020004"/>
          <a:ea typeface="Helvetica Neue" panose="02000503000000020004"/>
          <a:cs typeface="Helvetica Neue" panose="02000503000000020004"/>
        </a:defRPr>
      </a:lvl1pPr>
    </p:titleStyle>
    <p:bodyStyle>
      <a:lvl1pPr marL="228591" indent="-228591" algn="l" defTabSz="914363" rtl="0" eaLnBrk="1" latinLnBrk="0" hangingPunct="1">
        <a:lnSpc>
          <a:spcPct val="90000"/>
        </a:lnSpc>
        <a:spcBef>
          <a:spcPts val="1000"/>
        </a:spcBef>
        <a:buFont typeface="Wingdings" panose="05000000000000000000" pitchFamily="2" charset="2"/>
        <a:buChar char="§"/>
        <a:defRPr sz="2400" kern="1200">
          <a:solidFill>
            <a:schemeClr val="tx1"/>
          </a:solidFill>
          <a:latin typeface="Helvetica Neue" charset="0"/>
          <a:ea typeface="Helvetica Neue" charset="0"/>
          <a:cs typeface="Helvetica Neue" charset="0"/>
        </a:defRPr>
      </a:lvl1pPr>
      <a:lvl2pPr marL="685773" indent="-228591" algn="l" defTabSz="914363" rtl="0" eaLnBrk="1" latinLnBrk="0" hangingPunct="1">
        <a:lnSpc>
          <a:spcPct val="90000"/>
        </a:lnSpc>
        <a:spcBef>
          <a:spcPts val="500"/>
        </a:spcBef>
        <a:buFont typeface="Wingdings" panose="05000000000000000000" pitchFamily="2" charset="2"/>
        <a:buChar char="§"/>
        <a:defRPr sz="2000" kern="1200">
          <a:solidFill>
            <a:schemeClr val="tx1"/>
          </a:solidFill>
          <a:latin typeface="Helvetica Neue" charset="0"/>
          <a:ea typeface="Helvetica Neue" charset="0"/>
          <a:cs typeface="Helvetica Neue" charset="0"/>
        </a:defRPr>
      </a:lvl2pPr>
      <a:lvl3pPr marL="1142954" indent="-228591" algn="l" defTabSz="914363" rtl="0" eaLnBrk="1" latinLnBrk="0" hangingPunct="1">
        <a:lnSpc>
          <a:spcPct val="90000"/>
        </a:lnSpc>
        <a:spcBef>
          <a:spcPts val="500"/>
        </a:spcBef>
        <a:buFont typeface="Wingdings" panose="05000000000000000000" pitchFamily="2" charset="2"/>
        <a:buChar char="§"/>
        <a:defRPr sz="1800" kern="1200">
          <a:solidFill>
            <a:schemeClr val="tx1"/>
          </a:solidFill>
          <a:latin typeface="Helvetica Neue" charset="0"/>
          <a:ea typeface="Helvetica Neue" charset="0"/>
          <a:cs typeface="Helvetica Neue" charset="0"/>
        </a:defRPr>
      </a:lvl3pPr>
      <a:lvl4pPr marL="1600136" indent="-228591" algn="l" defTabSz="914363" rtl="0" eaLnBrk="1" latinLnBrk="0" hangingPunct="1">
        <a:lnSpc>
          <a:spcPct val="90000"/>
        </a:lnSpc>
        <a:spcBef>
          <a:spcPts val="500"/>
        </a:spcBef>
        <a:buFont typeface="Wingdings" panose="05000000000000000000" pitchFamily="2" charset="2"/>
        <a:buChar char="§"/>
        <a:defRPr sz="1600" kern="1200">
          <a:solidFill>
            <a:schemeClr val="tx1"/>
          </a:solidFill>
          <a:latin typeface="Helvetica Neue" charset="0"/>
          <a:ea typeface="Helvetica Neue" charset="0"/>
          <a:cs typeface="Helvetica Neue" charset="0"/>
        </a:defRPr>
      </a:lvl4pPr>
      <a:lvl5pPr marL="2057318" indent="-228591" algn="l" defTabSz="914363" rtl="0" eaLnBrk="1" latinLnBrk="0" hangingPunct="1">
        <a:lnSpc>
          <a:spcPct val="90000"/>
        </a:lnSpc>
        <a:spcBef>
          <a:spcPts val="500"/>
        </a:spcBef>
        <a:buFont typeface="Wingdings" panose="05000000000000000000" pitchFamily="2" charset="2"/>
        <a:buChar char="§"/>
        <a:defRPr sz="1400" kern="1200">
          <a:solidFill>
            <a:schemeClr val="tx1"/>
          </a:solidFill>
          <a:latin typeface="Helvetica Neue" charset="0"/>
          <a:ea typeface="Helvetica Neue" charset="0"/>
          <a:cs typeface="Helvetica Neue"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8" Type="http://schemas.openxmlformats.org/officeDocument/2006/relationships/hyperlink" Target="https://public.govdelivery.com/accounts/USDAOCFO/subscriber/new" TargetMode="External"/><Relationship Id="rId3" Type="http://schemas.openxmlformats.org/officeDocument/2006/relationships/hyperlink" Target="https://nfc.usda.gov/FSS/ClientServices/FMS/FIET/index.php?utm_medium=email&amp;utm_source=govdelivery" TargetMode="External"/><Relationship Id="rId7" Type="http://schemas.openxmlformats.org/officeDocument/2006/relationships/hyperlink" Target="https://content.govdelivery.com/accounts/USDAOCFO/bulletins/38d9a2f"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nfc.usda.gov/FSS/ClientServices/FMS/FIET/docs/USDA_FIET_Glossary.pdf" TargetMode="External"/><Relationship Id="rId5" Type="http://schemas.openxmlformats.org/officeDocument/2006/relationships/hyperlink" Target="https://view.officeapps.live.com/op/view.aspx?src=https%3A%2F%2Fnfc.usda.gov%2FFSS%2FClientServices%2FFMS%2FFIET%2Fdocs%2FUSDA_FIET_Frequently_Asked_Questions.pptx&amp;wdOrigin=BROWSELINK" TargetMode="External"/><Relationship Id="rId4" Type="http://schemas.openxmlformats.org/officeDocument/2006/relationships/hyperlink" Target="https://view.officeapps.live.com/op/view.aspx?src=https%3A%2F%2Fnfc.usda.gov%2FFSS%2FClientServices%2FFMS%2FFIET%2Fdocs%2FUSDA_FIET_Introduction.pptx&amp;wdOrigin=BROWSELINK"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hyperlink" Target="https://nfc.usda.gov/FSS/ClientServices/FMS/FIET/index.php?utm_medium=email&amp;utm_source=govdelivery" TargetMode="External"/><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sv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nfc.usda.gov/FSS/contact/FMS/CAM_Agency_Assignments.pdf" TargetMode="External"/><Relationship Id="rId7" Type="http://schemas.openxmlformats.org/officeDocument/2006/relationships/image" Target="../media/image41.svg"/><Relationship Id="rId2" Type="http://schemas.openxmlformats.org/officeDocument/2006/relationships/hyperlink" Target="mailto:FMSC.Help@usda.gov" TargetMode="Externa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B294C-247E-A794-326F-859BD97EEE46}"/>
              </a:ext>
            </a:extLst>
          </p:cNvPr>
          <p:cNvSpPr>
            <a:spLocks noGrp="1"/>
          </p:cNvSpPr>
          <p:nvPr>
            <p:ph type="ctrTitle"/>
          </p:nvPr>
        </p:nvSpPr>
        <p:spPr>
          <a:xfrm>
            <a:off x="1478107" y="2743821"/>
            <a:ext cx="9235787" cy="776288"/>
          </a:xfrm>
        </p:spPr>
        <p:txBody>
          <a:bodyPr/>
          <a:lstStyle/>
          <a:p>
            <a:pPr algn="ctr"/>
            <a:r>
              <a:rPr lang="en-US"/>
              <a:t>Friends of FIET Kickoff</a:t>
            </a:r>
          </a:p>
        </p:txBody>
      </p:sp>
      <p:sp>
        <p:nvSpPr>
          <p:cNvPr id="3" name="Subtitle 2">
            <a:extLst>
              <a:ext uri="{FF2B5EF4-FFF2-40B4-BE49-F238E27FC236}">
                <a16:creationId xmlns:a16="http://schemas.microsoft.com/office/drawing/2014/main" id="{A32B8D25-CA30-D154-B362-85A66758354D}"/>
              </a:ext>
            </a:extLst>
          </p:cNvPr>
          <p:cNvSpPr>
            <a:spLocks noGrp="1"/>
          </p:cNvSpPr>
          <p:nvPr>
            <p:ph type="subTitle" idx="1"/>
          </p:nvPr>
        </p:nvSpPr>
        <p:spPr>
          <a:xfrm>
            <a:off x="886927" y="3602039"/>
            <a:ext cx="10418147" cy="480863"/>
          </a:xfrm>
        </p:spPr>
        <p:txBody>
          <a:bodyPr>
            <a:normAutofit/>
          </a:bodyPr>
          <a:lstStyle/>
          <a:p>
            <a:pPr algn="ctr"/>
            <a:r>
              <a:rPr lang="en-US" sz="2400" cap="none"/>
              <a:t>FMMI Intelligent Enterprise Transformation (FIET) Project</a:t>
            </a:r>
          </a:p>
        </p:txBody>
      </p:sp>
      <p:cxnSp>
        <p:nvCxnSpPr>
          <p:cNvPr id="6" name="Straight Connector 5">
            <a:extLst>
              <a:ext uri="{FF2B5EF4-FFF2-40B4-BE49-F238E27FC236}">
                <a16:creationId xmlns:a16="http://schemas.microsoft.com/office/drawing/2014/main" id="{15D4AE21-4E74-CAE1-1461-52C931279569}"/>
              </a:ext>
              <a:ext uri="{C183D7F6-B498-43B3-948B-1728B52AA6E4}">
                <adec:decorative xmlns:adec="http://schemas.microsoft.com/office/drawing/2017/decorative" val="1"/>
              </a:ext>
            </a:extLst>
          </p:cNvPr>
          <p:cNvCxnSpPr>
            <a:cxnSpLocks/>
          </p:cNvCxnSpPr>
          <p:nvPr/>
        </p:nvCxnSpPr>
        <p:spPr>
          <a:xfrm>
            <a:off x="2484120" y="3414924"/>
            <a:ext cx="722376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789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0016-1B60-5452-FC72-2FC5324406AF}"/>
              </a:ext>
            </a:extLst>
          </p:cNvPr>
          <p:cNvSpPr>
            <a:spLocks noGrp="1"/>
          </p:cNvSpPr>
          <p:nvPr>
            <p:ph type="title"/>
          </p:nvPr>
        </p:nvSpPr>
        <p:spPr/>
        <p:txBody>
          <a:bodyPr>
            <a:normAutofit/>
          </a:bodyPr>
          <a:lstStyle/>
          <a:p>
            <a:r>
              <a:rPr lang="en-US"/>
              <a:t>What is FIET?</a:t>
            </a:r>
          </a:p>
        </p:txBody>
      </p:sp>
      <p:sp>
        <p:nvSpPr>
          <p:cNvPr id="15" name="TextBox 14">
            <a:extLst>
              <a:ext uri="{FF2B5EF4-FFF2-40B4-BE49-F238E27FC236}">
                <a16:creationId xmlns:a16="http://schemas.microsoft.com/office/drawing/2014/main" id="{C66950B4-928C-0FE8-4AD5-AC55A9C101A4}"/>
              </a:ext>
            </a:extLst>
          </p:cNvPr>
          <p:cNvSpPr txBox="1"/>
          <p:nvPr/>
        </p:nvSpPr>
        <p:spPr>
          <a:xfrm>
            <a:off x="379793" y="1254940"/>
            <a:ext cx="11411394" cy="923330"/>
          </a:xfrm>
          <a:prstGeom prst="rect">
            <a:avLst/>
          </a:prstGeom>
          <a:noFill/>
        </p:spPr>
        <p:txBody>
          <a:bodyPr wrap="square">
            <a:spAutoFit/>
          </a:bodyPr>
          <a:lstStyle/>
          <a:p>
            <a:pPr lvl="0">
              <a:defRPr/>
            </a:pPr>
            <a:r>
              <a:rPr lang="en-US" sz="1800" b="0" cap="none">
                <a:latin typeface="Helvetica Neue" panose="02000503000000020004"/>
                <a:cs typeface="Arial" panose="020B0604020202020204" pitchFamily="34" charset="0"/>
              </a:rPr>
              <a:t>FIET (FMMI Intelligent Enterprise Transformation) is the project in which we are migrating the existing FMMI system from SAP ECC to SAP S/4HANA. This project represents a key milestone in USDA’s journey towards digital transformation and enhanced efficiency. </a:t>
            </a:r>
            <a:endParaRPr kumimoji="0" lang="en-US" sz="1800" b="0" i="0" u="none" strike="noStrike" kern="1200" cap="none" spc="0" normalizeH="0" baseline="0" noProof="0">
              <a:ln>
                <a:noFill/>
              </a:ln>
              <a:effectLst/>
              <a:uLnTx/>
              <a:uFillTx/>
              <a:latin typeface="Helvetica Neue" panose="02000503000000020004"/>
              <a:cs typeface="Arial" panose="020B0604020202020204" pitchFamily="34" charset="0"/>
            </a:endParaRPr>
          </a:p>
        </p:txBody>
      </p:sp>
      <p:sp>
        <p:nvSpPr>
          <p:cNvPr id="16" name="Oval 15">
            <a:extLst>
              <a:ext uri="{FF2B5EF4-FFF2-40B4-BE49-F238E27FC236}">
                <a16:creationId xmlns:a16="http://schemas.microsoft.com/office/drawing/2014/main" id="{CD841C18-4F8E-FC25-7EF7-9FF73BC6E64B}"/>
              </a:ext>
            </a:extLst>
          </p:cNvPr>
          <p:cNvSpPr>
            <a:spLocks noChangeAspect="1"/>
          </p:cNvSpPr>
          <p:nvPr/>
        </p:nvSpPr>
        <p:spPr>
          <a:xfrm>
            <a:off x="1607287" y="2671429"/>
            <a:ext cx="2743200" cy="2743200"/>
          </a:xfrm>
          <a:prstGeom prst="ellipse">
            <a:avLst/>
          </a:prstGeom>
          <a:solidFill>
            <a:schemeClr val="tx1">
              <a:lumMod val="90000"/>
              <a:lumOff val="10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latin typeface="Helvetica Neue" panose="02000503000000020004"/>
              </a:rPr>
              <a:t>FMMI</a:t>
            </a:r>
          </a:p>
          <a:p>
            <a:pPr algn="ctr"/>
            <a:r>
              <a:rPr lang="en-US" sz="1600">
                <a:latin typeface="Helvetica Neue" panose="02000503000000020004"/>
              </a:rPr>
              <a:t>SAP ECC version</a:t>
            </a:r>
            <a:endParaRPr lang="en-US" sz="1400">
              <a:latin typeface="Helvetica Neue" panose="02000503000000020004"/>
            </a:endParaRPr>
          </a:p>
        </p:txBody>
      </p:sp>
      <p:sp>
        <p:nvSpPr>
          <p:cNvPr id="17" name="TextBox 16">
            <a:extLst>
              <a:ext uri="{FF2B5EF4-FFF2-40B4-BE49-F238E27FC236}">
                <a16:creationId xmlns:a16="http://schemas.microsoft.com/office/drawing/2014/main" id="{67588F7E-8B3E-3FD0-89F5-24F15BAFADCE}"/>
              </a:ext>
            </a:extLst>
          </p:cNvPr>
          <p:cNvSpPr txBox="1"/>
          <p:nvPr/>
        </p:nvSpPr>
        <p:spPr>
          <a:xfrm>
            <a:off x="1476152" y="5613398"/>
            <a:ext cx="3005470" cy="338554"/>
          </a:xfrm>
          <a:prstGeom prst="rect">
            <a:avLst/>
          </a:prstGeom>
          <a:noFill/>
        </p:spPr>
        <p:txBody>
          <a:bodyPr wrap="square" rtlCol="0">
            <a:spAutoFit/>
          </a:bodyPr>
          <a:lstStyle/>
          <a:p>
            <a:pPr algn="ctr"/>
            <a:r>
              <a:rPr lang="en-US" sz="1600" i="1">
                <a:latin typeface="Helvetica Neue" panose="02000503000000020004"/>
              </a:rPr>
              <a:t>Current financial system</a:t>
            </a:r>
          </a:p>
        </p:txBody>
      </p:sp>
      <p:sp>
        <p:nvSpPr>
          <p:cNvPr id="18" name="Arrow: Striped Right 17">
            <a:extLst>
              <a:ext uri="{FF2B5EF4-FFF2-40B4-BE49-F238E27FC236}">
                <a16:creationId xmlns:a16="http://schemas.microsoft.com/office/drawing/2014/main" id="{5FD75117-5271-C5A6-FFF6-27118213DC07}"/>
              </a:ext>
            </a:extLst>
          </p:cNvPr>
          <p:cNvSpPr/>
          <p:nvPr/>
        </p:nvSpPr>
        <p:spPr>
          <a:xfrm>
            <a:off x="4642945" y="3402140"/>
            <a:ext cx="2885089" cy="1281778"/>
          </a:xfrm>
          <a:prstGeom prst="stripedRightArrow">
            <a:avLst/>
          </a:prstGeom>
          <a:solidFill>
            <a:schemeClr val="bg1">
              <a:lumMod val="95000"/>
            </a:schemeClr>
          </a:solidFill>
          <a:ln w="9525">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Helvetica Neue" panose="02000503000000020004"/>
              </a:rPr>
              <a:t>FIET Project</a:t>
            </a:r>
          </a:p>
        </p:txBody>
      </p:sp>
      <p:sp>
        <p:nvSpPr>
          <p:cNvPr id="19" name="Oval 18">
            <a:extLst>
              <a:ext uri="{FF2B5EF4-FFF2-40B4-BE49-F238E27FC236}">
                <a16:creationId xmlns:a16="http://schemas.microsoft.com/office/drawing/2014/main" id="{EAED607B-F305-5725-515A-0F1E9D025F4A}"/>
              </a:ext>
            </a:extLst>
          </p:cNvPr>
          <p:cNvSpPr>
            <a:spLocks noChangeAspect="1"/>
          </p:cNvSpPr>
          <p:nvPr/>
        </p:nvSpPr>
        <p:spPr>
          <a:xfrm>
            <a:off x="7841514" y="2671429"/>
            <a:ext cx="2743200" cy="2743200"/>
          </a:xfrm>
          <a:prstGeom prst="ellipse">
            <a:avLst/>
          </a:prstGeom>
          <a:solidFill>
            <a:schemeClr val="bg2"/>
          </a:solidFill>
          <a:ln w="38100">
            <a:solidFill>
              <a:schemeClr val="bg2">
                <a:lumMod val="9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Helvetica Neue" panose="02000503000000020004"/>
              </a:rPr>
              <a:t>FMMI</a:t>
            </a:r>
          </a:p>
          <a:p>
            <a:pPr algn="ctr"/>
            <a:r>
              <a:rPr lang="en-US" sz="1600">
                <a:solidFill>
                  <a:schemeClr val="tx1"/>
                </a:solidFill>
                <a:latin typeface="Helvetica Neue" panose="02000503000000020004"/>
              </a:rPr>
              <a:t>SAP S/4HANA version</a:t>
            </a:r>
            <a:endParaRPr lang="en-US" sz="1400">
              <a:solidFill>
                <a:schemeClr val="tx1"/>
              </a:solidFill>
              <a:latin typeface="Helvetica Neue" panose="02000503000000020004"/>
            </a:endParaRPr>
          </a:p>
        </p:txBody>
      </p:sp>
      <p:sp>
        <p:nvSpPr>
          <p:cNvPr id="20" name="TextBox 19">
            <a:extLst>
              <a:ext uri="{FF2B5EF4-FFF2-40B4-BE49-F238E27FC236}">
                <a16:creationId xmlns:a16="http://schemas.microsoft.com/office/drawing/2014/main" id="{70DE0DD7-0F8D-E2DC-99CD-88C6C59BDBF0}"/>
              </a:ext>
            </a:extLst>
          </p:cNvPr>
          <p:cNvSpPr txBox="1"/>
          <p:nvPr/>
        </p:nvSpPr>
        <p:spPr>
          <a:xfrm>
            <a:off x="7710379" y="5613398"/>
            <a:ext cx="3005470" cy="338554"/>
          </a:xfrm>
          <a:prstGeom prst="rect">
            <a:avLst/>
          </a:prstGeom>
          <a:noFill/>
        </p:spPr>
        <p:txBody>
          <a:bodyPr wrap="square" rtlCol="0">
            <a:spAutoFit/>
          </a:bodyPr>
          <a:lstStyle/>
          <a:p>
            <a:pPr algn="ctr"/>
            <a:r>
              <a:rPr lang="en-US" sz="1600" i="1">
                <a:latin typeface="Helvetica Neue" panose="02000503000000020004"/>
              </a:rPr>
              <a:t>Future financial system</a:t>
            </a:r>
          </a:p>
        </p:txBody>
      </p:sp>
    </p:spTree>
    <p:extLst>
      <p:ext uri="{BB962C8B-B14F-4D97-AF65-F5344CB8AC3E}">
        <p14:creationId xmlns:p14="http://schemas.microsoft.com/office/powerpoint/2010/main" val="297365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0016-1B60-5452-FC72-2FC5324406AF}"/>
              </a:ext>
            </a:extLst>
          </p:cNvPr>
          <p:cNvSpPr>
            <a:spLocks noGrp="1"/>
          </p:cNvSpPr>
          <p:nvPr>
            <p:ph type="title"/>
          </p:nvPr>
        </p:nvSpPr>
        <p:spPr/>
        <p:txBody>
          <a:bodyPr>
            <a:normAutofit/>
          </a:bodyPr>
          <a:lstStyle/>
          <a:p>
            <a:r>
              <a:rPr lang="en-US"/>
              <a:t>The FIET journey</a:t>
            </a:r>
          </a:p>
        </p:txBody>
      </p:sp>
      <p:pic>
        <p:nvPicPr>
          <p:cNvPr id="3" name="Picture 2">
            <a:extLst>
              <a:ext uri="{FF2B5EF4-FFF2-40B4-BE49-F238E27FC236}">
                <a16:creationId xmlns:a16="http://schemas.microsoft.com/office/drawing/2014/main" id="{71C3BE74-67E9-DAC6-50A5-C429F7A60CA5}"/>
              </a:ext>
              <a:ext uri="{C183D7F6-B498-43B3-948B-1728B52AA6E4}">
                <adec:decorative xmlns:adec="http://schemas.microsoft.com/office/drawing/2017/decorative" val="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13266" y="1994563"/>
            <a:ext cx="1668647" cy="1668647"/>
          </a:xfrm>
          <a:prstGeom prst="rect">
            <a:avLst/>
          </a:prstGeom>
        </p:spPr>
      </p:pic>
      <p:grpSp>
        <p:nvGrpSpPr>
          <p:cNvPr id="11" name="Group 10" descr="This graphic depicts the journey from FFIS to FMMI by comparing each system to a mode of transportation. It shows how FFIS which used the mainframe is like a using a horse and buggy, using FMMI / SAP ERP is like driving a regular car, and FMMI / SAP S/4HANA is like driving a souped-up sports car.">
            <a:extLst>
              <a:ext uri="{FF2B5EF4-FFF2-40B4-BE49-F238E27FC236}">
                <a16:creationId xmlns:a16="http://schemas.microsoft.com/office/drawing/2014/main" id="{86C406C4-6344-F8EA-EF2F-4F1BC098190C}"/>
              </a:ext>
            </a:extLst>
          </p:cNvPr>
          <p:cNvGrpSpPr/>
          <p:nvPr/>
        </p:nvGrpSpPr>
        <p:grpSpPr>
          <a:xfrm>
            <a:off x="755174" y="1214732"/>
            <a:ext cx="10681653" cy="4021252"/>
            <a:chOff x="755174" y="1127646"/>
            <a:chExt cx="10681653" cy="4021252"/>
          </a:xfrm>
        </p:grpSpPr>
        <p:sp>
          <p:nvSpPr>
            <p:cNvPr id="22" name="Isosceles Triangle 21">
              <a:extLst>
                <a:ext uri="{FF2B5EF4-FFF2-40B4-BE49-F238E27FC236}">
                  <a16:creationId xmlns:a16="http://schemas.microsoft.com/office/drawing/2014/main" id="{192B74CA-9E9D-317C-7EA1-3D5AEA9A9E0F}"/>
                </a:ext>
                <a:ext uri="{C183D7F6-B498-43B3-948B-1728B52AA6E4}">
                  <adec:decorative xmlns:adec="http://schemas.microsoft.com/office/drawing/2017/decorative" val="1"/>
                </a:ext>
              </a:extLst>
            </p:cNvPr>
            <p:cNvSpPr/>
            <p:nvPr/>
          </p:nvSpPr>
          <p:spPr>
            <a:xfrm rot="10800000">
              <a:off x="755174" y="3643263"/>
              <a:ext cx="4423144" cy="914400"/>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0BC513D5-8579-8B24-D2EA-70ABC6363220}"/>
                </a:ext>
                <a:ext uri="{C183D7F6-B498-43B3-948B-1728B52AA6E4}">
                  <adec:decorative xmlns:adec="http://schemas.microsoft.com/office/drawing/2017/decorative" val="1"/>
                </a:ext>
              </a:extLst>
            </p:cNvPr>
            <p:cNvSpPr/>
            <p:nvPr/>
          </p:nvSpPr>
          <p:spPr>
            <a:xfrm rot="10800000">
              <a:off x="3921753" y="2998818"/>
              <a:ext cx="4423144" cy="914400"/>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chorCtr="0"/>
            <a:lstStyle/>
            <a:p>
              <a:pPr algn="ctr"/>
              <a:r>
                <a:rPr lang="en-US"/>
                <a:t> </a:t>
              </a:r>
            </a:p>
          </p:txBody>
        </p:sp>
        <p:sp>
          <p:nvSpPr>
            <p:cNvPr id="20" name="Isosceles Triangle 19">
              <a:extLst>
                <a:ext uri="{FF2B5EF4-FFF2-40B4-BE49-F238E27FC236}">
                  <a16:creationId xmlns:a16="http://schemas.microsoft.com/office/drawing/2014/main" id="{25A794CD-2981-A561-1B51-D925BA650302}"/>
                </a:ext>
                <a:ext uri="{C183D7F6-B498-43B3-948B-1728B52AA6E4}">
                  <adec:decorative xmlns:adec="http://schemas.microsoft.com/office/drawing/2017/decorative" val="1"/>
                </a:ext>
              </a:extLst>
            </p:cNvPr>
            <p:cNvSpPr/>
            <p:nvPr/>
          </p:nvSpPr>
          <p:spPr>
            <a:xfrm rot="10800000">
              <a:off x="7013683" y="2351585"/>
              <a:ext cx="4423144" cy="914400"/>
            </a:xfrm>
            <a:prstGeom prst="triangle">
              <a:avLst>
                <a:gd name="adj" fmla="val 10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561B169-D5A8-8ECE-06F3-956A3C0045E0}"/>
                </a:ext>
              </a:extLst>
            </p:cNvPr>
            <p:cNvSpPr txBox="1"/>
            <p:nvPr/>
          </p:nvSpPr>
          <p:spPr>
            <a:xfrm>
              <a:off x="1304355" y="3743375"/>
              <a:ext cx="1761363" cy="400110"/>
            </a:xfrm>
            <a:prstGeom prst="rect">
              <a:avLst/>
            </a:prstGeom>
            <a:noFill/>
          </p:spPr>
          <p:txBody>
            <a:bodyPr wrap="square" rtlCol="0">
              <a:spAutoFit/>
            </a:bodyPr>
            <a:lstStyle/>
            <a:p>
              <a:pPr algn="ctr">
                <a:spcAft>
                  <a:spcPts val="300"/>
                </a:spcAft>
              </a:pPr>
              <a:r>
                <a:rPr lang="en-US" sz="2000">
                  <a:latin typeface="Helvetica Neue" panose="02000503000000020004"/>
                </a:rPr>
                <a:t>Past</a:t>
              </a:r>
            </a:p>
          </p:txBody>
        </p:sp>
        <p:sp>
          <p:nvSpPr>
            <p:cNvPr id="23" name="TextBox 22">
              <a:extLst>
                <a:ext uri="{FF2B5EF4-FFF2-40B4-BE49-F238E27FC236}">
                  <a16:creationId xmlns:a16="http://schemas.microsoft.com/office/drawing/2014/main" id="{C6047760-CBB1-3035-D09F-9943F9F6C73E}"/>
                </a:ext>
              </a:extLst>
            </p:cNvPr>
            <p:cNvSpPr txBox="1"/>
            <p:nvPr/>
          </p:nvSpPr>
          <p:spPr>
            <a:xfrm>
              <a:off x="1304355" y="4371762"/>
              <a:ext cx="1761363" cy="777136"/>
            </a:xfrm>
            <a:prstGeom prst="rect">
              <a:avLst/>
            </a:prstGeom>
            <a:noFill/>
          </p:spPr>
          <p:txBody>
            <a:bodyPr wrap="square" rtlCol="0">
              <a:spAutoFit/>
            </a:bodyPr>
            <a:lstStyle/>
            <a:p>
              <a:pPr algn="ctr">
                <a:spcAft>
                  <a:spcPts val="300"/>
                </a:spcAft>
              </a:pPr>
              <a:r>
                <a:rPr lang="en-US" sz="2400" b="1">
                  <a:latin typeface="Helvetica Neue" panose="02000503000000020004"/>
                </a:rPr>
                <a:t>FFIS</a:t>
              </a:r>
              <a:endParaRPr lang="en-US" b="1">
                <a:latin typeface="Helvetica Neue" panose="02000503000000020004"/>
              </a:endParaRPr>
            </a:p>
            <a:p>
              <a:pPr algn="ctr">
                <a:spcAft>
                  <a:spcPts val="300"/>
                </a:spcAft>
              </a:pPr>
              <a:r>
                <a:rPr lang="en-US" i="1">
                  <a:latin typeface="Helvetica Neue" panose="02000503000000020004"/>
                </a:rPr>
                <a:t>Mainframe</a:t>
              </a:r>
            </a:p>
          </p:txBody>
        </p:sp>
        <p:pic>
          <p:nvPicPr>
            <p:cNvPr id="7" name="Graphic 6" descr="Icon of the average car">
              <a:extLst>
                <a:ext uri="{FF2B5EF4-FFF2-40B4-BE49-F238E27FC236}">
                  <a16:creationId xmlns:a16="http://schemas.microsoft.com/office/drawing/2014/main" id="{952BF89B-BC36-9908-4C43-F2DF613331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79164" y="1460229"/>
              <a:ext cx="1337109" cy="1337109"/>
            </a:xfrm>
            <a:prstGeom prst="rect">
              <a:avLst/>
            </a:prstGeom>
          </p:spPr>
        </p:pic>
        <p:sp>
          <p:nvSpPr>
            <p:cNvPr id="27" name="TextBox 26">
              <a:extLst>
                <a:ext uri="{FF2B5EF4-FFF2-40B4-BE49-F238E27FC236}">
                  <a16:creationId xmlns:a16="http://schemas.microsoft.com/office/drawing/2014/main" id="{EF76CA1C-53C1-417B-0664-C494B68F501C}"/>
                </a:ext>
              </a:extLst>
            </p:cNvPr>
            <p:cNvSpPr txBox="1"/>
            <p:nvPr/>
          </p:nvSpPr>
          <p:spPr>
            <a:xfrm>
              <a:off x="4641874" y="2882907"/>
              <a:ext cx="1761363" cy="400110"/>
            </a:xfrm>
            <a:prstGeom prst="rect">
              <a:avLst/>
            </a:prstGeom>
            <a:noFill/>
          </p:spPr>
          <p:txBody>
            <a:bodyPr wrap="square" rtlCol="0">
              <a:spAutoFit/>
            </a:bodyPr>
            <a:lstStyle/>
            <a:p>
              <a:pPr algn="ctr">
                <a:spcAft>
                  <a:spcPts val="300"/>
                </a:spcAft>
              </a:pPr>
              <a:r>
                <a:rPr lang="en-US" sz="2000">
                  <a:latin typeface="Helvetica Neue" panose="02000503000000020004"/>
                </a:rPr>
                <a:t>Present</a:t>
              </a:r>
            </a:p>
          </p:txBody>
        </p:sp>
        <p:sp>
          <p:nvSpPr>
            <p:cNvPr id="24" name="TextBox 23">
              <a:extLst>
                <a:ext uri="{FF2B5EF4-FFF2-40B4-BE49-F238E27FC236}">
                  <a16:creationId xmlns:a16="http://schemas.microsoft.com/office/drawing/2014/main" id="{39DC9EBF-221F-1469-692C-4286093795CD}"/>
                </a:ext>
              </a:extLst>
            </p:cNvPr>
            <p:cNvSpPr txBox="1"/>
            <p:nvPr/>
          </p:nvSpPr>
          <p:spPr>
            <a:xfrm>
              <a:off x="4641874" y="3714368"/>
              <a:ext cx="1761363" cy="777136"/>
            </a:xfrm>
            <a:prstGeom prst="rect">
              <a:avLst/>
            </a:prstGeom>
            <a:noFill/>
          </p:spPr>
          <p:txBody>
            <a:bodyPr wrap="square" rtlCol="0">
              <a:spAutoFit/>
            </a:bodyPr>
            <a:lstStyle/>
            <a:p>
              <a:pPr algn="ctr">
                <a:spcAft>
                  <a:spcPts val="300"/>
                </a:spcAft>
              </a:pPr>
              <a:r>
                <a:rPr lang="en-US" sz="2400" b="1">
                  <a:latin typeface="Helvetica Neue" panose="02000503000000020004"/>
                </a:rPr>
                <a:t>FMMI</a:t>
              </a:r>
              <a:endParaRPr lang="en-US" b="1">
                <a:latin typeface="Helvetica Neue" panose="02000503000000020004"/>
              </a:endParaRPr>
            </a:p>
            <a:p>
              <a:pPr algn="ctr">
                <a:spcAft>
                  <a:spcPts val="300"/>
                </a:spcAft>
              </a:pPr>
              <a:r>
                <a:rPr lang="en-US" i="1">
                  <a:latin typeface="Helvetica Neue" panose="02000503000000020004"/>
                </a:rPr>
                <a:t>SAP ERP</a:t>
              </a:r>
            </a:p>
          </p:txBody>
        </p:sp>
        <p:pic>
          <p:nvPicPr>
            <p:cNvPr id="5" name="Graphic 4" descr="Icon of futuristic convertible car">
              <a:extLst>
                <a:ext uri="{FF2B5EF4-FFF2-40B4-BE49-F238E27FC236}">
                  <a16:creationId xmlns:a16="http://schemas.microsoft.com/office/drawing/2014/main" id="{C5D74240-8BC7-85A6-CEC0-5904C28F4F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74037" y="1127646"/>
              <a:ext cx="1420776" cy="1420776"/>
            </a:xfrm>
            <a:prstGeom prst="rect">
              <a:avLst/>
            </a:prstGeom>
          </p:spPr>
        </p:pic>
        <p:sp>
          <p:nvSpPr>
            <p:cNvPr id="25" name="TextBox 24">
              <a:extLst>
                <a:ext uri="{FF2B5EF4-FFF2-40B4-BE49-F238E27FC236}">
                  <a16:creationId xmlns:a16="http://schemas.microsoft.com/office/drawing/2014/main" id="{083912FB-C23E-DDBB-3BB3-53E71DD17854}"/>
                </a:ext>
              </a:extLst>
            </p:cNvPr>
            <p:cNvSpPr txBox="1"/>
            <p:nvPr/>
          </p:nvSpPr>
          <p:spPr>
            <a:xfrm>
              <a:off x="8013525" y="3015805"/>
              <a:ext cx="1761363" cy="777136"/>
            </a:xfrm>
            <a:prstGeom prst="rect">
              <a:avLst/>
            </a:prstGeom>
            <a:noFill/>
          </p:spPr>
          <p:txBody>
            <a:bodyPr wrap="square" rtlCol="0">
              <a:spAutoFit/>
            </a:bodyPr>
            <a:lstStyle/>
            <a:p>
              <a:pPr algn="ctr">
                <a:spcAft>
                  <a:spcPts val="300"/>
                </a:spcAft>
              </a:pPr>
              <a:r>
                <a:rPr lang="en-US" sz="2400" b="1">
                  <a:latin typeface="Helvetica Neue" panose="02000503000000020004"/>
                </a:rPr>
                <a:t>FMMI</a:t>
              </a:r>
              <a:endParaRPr lang="en-US" b="1">
                <a:latin typeface="Helvetica Neue" panose="02000503000000020004"/>
              </a:endParaRPr>
            </a:p>
            <a:p>
              <a:pPr algn="ctr">
                <a:spcAft>
                  <a:spcPts val="300"/>
                </a:spcAft>
              </a:pPr>
              <a:r>
                <a:rPr lang="en-US" i="1">
                  <a:latin typeface="Helvetica Neue" panose="02000503000000020004"/>
                </a:rPr>
                <a:t>SAP S/4HANA</a:t>
              </a:r>
            </a:p>
          </p:txBody>
        </p:sp>
        <p:pic>
          <p:nvPicPr>
            <p:cNvPr id="30" name="Graphic 29">
              <a:extLst>
                <a:ext uri="{FF2B5EF4-FFF2-40B4-BE49-F238E27FC236}">
                  <a16:creationId xmlns:a16="http://schemas.microsoft.com/office/drawing/2014/main" id="{AAACA976-FE47-3365-FC73-7BC194EB81F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73774">
              <a:off x="9301758" y="1283365"/>
              <a:ext cx="380963" cy="380963"/>
            </a:xfrm>
            <a:prstGeom prst="rect">
              <a:avLst/>
            </a:prstGeom>
          </p:spPr>
        </p:pic>
        <p:sp>
          <p:nvSpPr>
            <p:cNvPr id="4" name="Rectangle 3">
              <a:extLst>
                <a:ext uri="{FF2B5EF4-FFF2-40B4-BE49-F238E27FC236}">
                  <a16:creationId xmlns:a16="http://schemas.microsoft.com/office/drawing/2014/main" id="{1C73D71E-C331-D363-5A33-6540182A2315}"/>
                </a:ext>
              </a:extLst>
            </p:cNvPr>
            <p:cNvSpPr/>
            <p:nvPr/>
          </p:nvSpPr>
          <p:spPr>
            <a:xfrm>
              <a:off x="3921752" y="2485169"/>
              <a:ext cx="3251934" cy="51364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41976F-1FC9-E7A0-BD35-5B1AEDDA8189}"/>
                </a:ext>
              </a:extLst>
            </p:cNvPr>
            <p:cNvSpPr/>
            <p:nvPr/>
          </p:nvSpPr>
          <p:spPr>
            <a:xfrm>
              <a:off x="7013682" y="2142953"/>
              <a:ext cx="4297680" cy="25399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0048F1B-03EC-33B4-AC8B-AEBA359F0FB1}"/>
                </a:ext>
                <a:ext uri="{C183D7F6-B498-43B3-948B-1728B52AA6E4}">
                  <adec:decorative xmlns:adec="http://schemas.microsoft.com/office/drawing/2017/decorative" val="1"/>
                </a:ext>
              </a:extLst>
            </p:cNvPr>
            <p:cNvCxnSpPr>
              <a:cxnSpLocks/>
              <a:stCxn id="22" idx="0"/>
              <a:endCxn id="20" idx="2"/>
            </p:cNvCxnSpPr>
            <p:nvPr/>
          </p:nvCxnSpPr>
          <p:spPr>
            <a:xfrm flipV="1">
              <a:off x="755174" y="2351585"/>
              <a:ext cx="10681653" cy="2206078"/>
            </a:xfrm>
            <a:prstGeom prst="straightConnector1">
              <a:avLst/>
            </a:prstGeom>
            <a:ln w="76200">
              <a:solidFill>
                <a:schemeClr val="tx1">
                  <a:lumMod val="25000"/>
                  <a:lumOff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D7DF01C-AB9E-B2BB-A24E-AE8BE3631777}"/>
                </a:ext>
              </a:extLst>
            </p:cNvPr>
            <p:cNvSpPr txBox="1"/>
            <p:nvPr/>
          </p:nvSpPr>
          <p:spPr>
            <a:xfrm>
              <a:off x="8013525" y="2263230"/>
              <a:ext cx="1761363" cy="400110"/>
            </a:xfrm>
            <a:prstGeom prst="rect">
              <a:avLst/>
            </a:prstGeom>
            <a:noFill/>
          </p:spPr>
          <p:txBody>
            <a:bodyPr wrap="square" rtlCol="0">
              <a:spAutoFit/>
            </a:bodyPr>
            <a:lstStyle/>
            <a:p>
              <a:pPr algn="ctr">
                <a:spcAft>
                  <a:spcPts val="300"/>
                </a:spcAft>
              </a:pPr>
              <a:r>
                <a:rPr lang="en-US" sz="2000">
                  <a:latin typeface="Helvetica Neue" panose="02000503000000020004"/>
                </a:rPr>
                <a:t>Future</a:t>
              </a:r>
            </a:p>
          </p:txBody>
        </p:sp>
      </p:grpSp>
      <p:sp>
        <p:nvSpPr>
          <p:cNvPr id="32" name="TextBox 31">
            <a:extLst>
              <a:ext uri="{FF2B5EF4-FFF2-40B4-BE49-F238E27FC236}">
                <a16:creationId xmlns:a16="http://schemas.microsoft.com/office/drawing/2014/main" id="{1DE2BF02-8964-0225-43DD-26874D7E9220}"/>
              </a:ext>
            </a:extLst>
          </p:cNvPr>
          <p:cNvSpPr txBox="1"/>
          <p:nvPr/>
        </p:nvSpPr>
        <p:spPr>
          <a:xfrm>
            <a:off x="1964327" y="5546211"/>
            <a:ext cx="8263346" cy="830997"/>
          </a:xfrm>
          <a:prstGeom prst="rect">
            <a:avLst/>
          </a:prstGeom>
          <a:noFill/>
        </p:spPr>
        <p:txBody>
          <a:bodyPr wrap="square" rtlCol="0">
            <a:spAutoFit/>
          </a:bodyPr>
          <a:lstStyle/>
          <a:p>
            <a:pPr algn="ctr"/>
            <a:r>
              <a:rPr lang="en-US" sz="1600">
                <a:latin typeface="Helvetica Neue" panose="02000503000000020004"/>
              </a:rPr>
              <a:t>S/4HANA is like a new car with a more powerful engine, slick interior, and all the latest cool features. Even so, </a:t>
            </a:r>
            <a:r>
              <a:rPr lang="en-US" sz="1600" i="1">
                <a:latin typeface="Helvetica Neue" panose="02000503000000020004"/>
              </a:rPr>
              <a:t>there will still be an adjustment period </a:t>
            </a:r>
            <a:r>
              <a:rPr lang="en-US" sz="1600">
                <a:latin typeface="Helvetica Neue" panose="02000503000000020004"/>
              </a:rPr>
              <a:t>as you get the driver’s seat right where you want it, set your radio presets, and perfect parking in your garage.</a:t>
            </a:r>
          </a:p>
        </p:txBody>
      </p:sp>
    </p:spTree>
    <p:extLst>
      <p:ext uri="{BB962C8B-B14F-4D97-AF65-F5344CB8AC3E}">
        <p14:creationId xmlns:p14="http://schemas.microsoft.com/office/powerpoint/2010/main" val="1903403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0016-1B60-5452-FC72-2FC5324406AF}"/>
              </a:ext>
            </a:extLst>
          </p:cNvPr>
          <p:cNvSpPr>
            <a:spLocks noGrp="1"/>
          </p:cNvSpPr>
          <p:nvPr>
            <p:ph type="title"/>
          </p:nvPr>
        </p:nvSpPr>
        <p:spPr/>
        <p:txBody>
          <a:bodyPr>
            <a:normAutofit/>
          </a:bodyPr>
          <a:lstStyle/>
          <a:p>
            <a:r>
              <a:rPr lang="en-US"/>
              <a:t>Why Upgrade FMMI?</a:t>
            </a:r>
          </a:p>
        </p:txBody>
      </p:sp>
      <p:grpSp>
        <p:nvGrpSpPr>
          <p:cNvPr id="65" name="Group 64">
            <a:extLst>
              <a:ext uri="{FF2B5EF4-FFF2-40B4-BE49-F238E27FC236}">
                <a16:creationId xmlns:a16="http://schemas.microsoft.com/office/drawing/2014/main" id="{07974FF3-E881-AC21-5545-D91FA774AF54}"/>
              </a:ext>
              <a:ext uri="{C183D7F6-B498-43B3-948B-1728B52AA6E4}">
                <adec:decorative xmlns:adec="http://schemas.microsoft.com/office/drawing/2017/decorative" val="1"/>
              </a:ext>
            </a:extLst>
          </p:cNvPr>
          <p:cNvGrpSpPr/>
          <p:nvPr/>
        </p:nvGrpSpPr>
        <p:grpSpPr>
          <a:xfrm>
            <a:off x="234861" y="1304697"/>
            <a:ext cx="2105585" cy="1926393"/>
            <a:chOff x="22206" y="1549250"/>
            <a:chExt cx="2105585" cy="1926393"/>
          </a:xfrm>
        </p:grpSpPr>
        <p:sp>
          <p:nvSpPr>
            <p:cNvPr id="47" name="Freeform 9">
              <a:extLst>
                <a:ext uri="{FF2B5EF4-FFF2-40B4-BE49-F238E27FC236}">
                  <a16:creationId xmlns:a16="http://schemas.microsoft.com/office/drawing/2014/main" id="{161E43C9-6122-48D4-6954-72D78122E0DB}"/>
                </a:ext>
              </a:extLst>
            </p:cNvPr>
            <p:cNvSpPr>
              <a:spLocks/>
            </p:cNvSpPr>
            <p:nvPr/>
          </p:nvSpPr>
          <p:spPr bwMode="auto">
            <a:xfrm>
              <a:off x="1933389" y="1654483"/>
              <a:ext cx="194402" cy="1488744"/>
            </a:xfrm>
            <a:custGeom>
              <a:avLst/>
              <a:gdLst>
                <a:gd name="T0" fmla="*/ 54 w 82"/>
                <a:gd name="T1" fmla="*/ 575 h 628"/>
                <a:gd name="T2" fmla="*/ 54 w 82"/>
                <a:gd name="T3" fmla="*/ 0 h 628"/>
                <a:gd name="T4" fmla="*/ 0 w 82"/>
                <a:gd name="T5" fmla="*/ 11 h 628"/>
                <a:gd name="T6" fmla="*/ 0 w 82"/>
                <a:gd name="T7" fmla="*/ 628 h 628"/>
                <a:gd name="T8" fmla="*/ 54 w 82"/>
                <a:gd name="T9" fmla="*/ 617 h 628"/>
                <a:gd name="T10" fmla="*/ 54 w 82"/>
                <a:gd name="T11" fmla="*/ 617 h 628"/>
                <a:gd name="T12" fmla="*/ 80 w 82"/>
                <a:gd name="T13" fmla="*/ 587 h 628"/>
                <a:gd name="T14" fmla="*/ 54 w 82"/>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2" y="613"/>
                    <a:pt x="80" y="587"/>
                  </a:cubicBezTo>
                  <a:cubicBezTo>
                    <a:pt x="79" y="568"/>
                    <a:pt x="54" y="575"/>
                    <a:pt x="54" y="575"/>
                  </a:cubicBezTo>
                  <a:close/>
                </a:path>
              </a:pathLst>
            </a:custGeom>
            <a:solidFill>
              <a:schemeClr val="accent1">
                <a:lumMod val="75000"/>
              </a:schemeClr>
            </a:solidFill>
            <a:ln>
              <a:noFill/>
            </a:ln>
          </p:spPr>
          <p:txBody>
            <a:bodyPr vert="horz" wrap="square" lIns="48768" tIns="24384" rIns="48768" bIns="24384" numCol="1" anchor="t" anchorCtr="0" compatLnSpc="1">
              <a:prstTxWarp prst="textNoShape">
                <a:avLst/>
              </a:prstTxWarp>
            </a:bodyPr>
            <a:lstStyle/>
            <a:p>
              <a:pPr defTabSz="975299"/>
              <a:endParaRPr lang="id-ID" sz="1920">
                <a:latin typeface="Helvetica Neue" panose="02000503000000020004"/>
              </a:endParaRPr>
            </a:p>
          </p:txBody>
        </p:sp>
        <p:sp>
          <p:nvSpPr>
            <p:cNvPr id="48" name="Freeform 10">
              <a:extLst>
                <a:ext uri="{FF2B5EF4-FFF2-40B4-BE49-F238E27FC236}">
                  <a16:creationId xmlns:a16="http://schemas.microsoft.com/office/drawing/2014/main" id="{77071E78-5EB2-C3D6-8E7F-6237922494DB}"/>
                </a:ext>
              </a:extLst>
            </p:cNvPr>
            <p:cNvSpPr>
              <a:spLocks/>
            </p:cNvSpPr>
            <p:nvPr/>
          </p:nvSpPr>
          <p:spPr bwMode="auto">
            <a:xfrm>
              <a:off x="22206" y="1549250"/>
              <a:ext cx="2103120" cy="1926393"/>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1"/>
            </a:solidFill>
            <a:ln>
              <a:noFill/>
            </a:ln>
          </p:spPr>
          <p:txBody>
            <a:bodyPr vert="horz" wrap="square" lIns="48768" tIns="24384" rIns="48768" bIns="24384" numCol="1" anchor="t" anchorCtr="0" compatLnSpc="1">
              <a:prstTxWarp prst="textNoShape">
                <a:avLst/>
              </a:prstTxWarp>
            </a:bodyPr>
            <a:lstStyle/>
            <a:p>
              <a:pPr defTabSz="975299"/>
              <a:endParaRPr lang="id-ID" sz="1920">
                <a:latin typeface="Helvetica Neue" panose="02000503000000020004"/>
              </a:endParaRPr>
            </a:p>
          </p:txBody>
        </p:sp>
      </p:grpSp>
      <p:pic>
        <p:nvPicPr>
          <p:cNvPr id="73" name="Graphic 72">
            <a:extLst>
              <a:ext uri="{FF2B5EF4-FFF2-40B4-BE49-F238E27FC236}">
                <a16:creationId xmlns:a16="http://schemas.microsoft.com/office/drawing/2014/main" id="{A6E44C9A-32FA-B464-BADE-8B4F083E4DD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6767" y="1707864"/>
            <a:ext cx="731520" cy="731520"/>
          </a:xfrm>
          <a:prstGeom prst="rect">
            <a:avLst/>
          </a:prstGeom>
        </p:spPr>
      </p:pic>
      <p:sp>
        <p:nvSpPr>
          <p:cNvPr id="49" name="TextBox 48">
            <a:extLst>
              <a:ext uri="{FF2B5EF4-FFF2-40B4-BE49-F238E27FC236}">
                <a16:creationId xmlns:a16="http://schemas.microsoft.com/office/drawing/2014/main" id="{3C9B57B5-BD87-7C65-1EF2-BF5EE4BEF3F3}"/>
              </a:ext>
            </a:extLst>
          </p:cNvPr>
          <p:cNvSpPr txBox="1"/>
          <p:nvPr/>
        </p:nvSpPr>
        <p:spPr>
          <a:xfrm>
            <a:off x="509865" y="2315176"/>
            <a:ext cx="1545099" cy="403696"/>
          </a:xfrm>
          <a:prstGeom prst="rect">
            <a:avLst/>
          </a:prstGeom>
          <a:noFill/>
        </p:spPr>
        <p:txBody>
          <a:bodyPr wrap="none" lIns="97534" tIns="48766" rIns="97534" bIns="48766" rtlCol="0">
            <a:spAutoFit/>
          </a:bodyPr>
          <a:lstStyle/>
          <a:p>
            <a:pPr algn="ctr" defTabSz="975299">
              <a:lnSpc>
                <a:spcPct val="140000"/>
              </a:lnSpc>
            </a:pPr>
            <a:r>
              <a:rPr lang="en-US" sz="1600" b="1">
                <a:latin typeface="Helvetica Neue" panose="02000503000000020004"/>
                <a:ea typeface="Lato Regular" panose="020F0502020204030203" pitchFamily="34" charset="0"/>
                <a:cs typeface="Lato" panose="020F0502020204030203" pitchFamily="34" charset="0"/>
              </a:rPr>
              <a:t>Simplification</a:t>
            </a:r>
            <a:endParaRPr lang="id-ID" sz="1600" b="1">
              <a:latin typeface="Helvetica Neue" panose="02000503000000020004"/>
              <a:ea typeface="Lato Regular" panose="020F0502020204030203" pitchFamily="34" charset="0"/>
              <a:cs typeface="Lato" panose="020F0502020204030203" pitchFamily="34" charset="0"/>
            </a:endParaRPr>
          </a:p>
        </p:txBody>
      </p:sp>
      <p:sp>
        <p:nvSpPr>
          <p:cNvPr id="39" name="TextBox 38">
            <a:extLst>
              <a:ext uri="{FF2B5EF4-FFF2-40B4-BE49-F238E27FC236}">
                <a16:creationId xmlns:a16="http://schemas.microsoft.com/office/drawing/2014/main" id="{DA5EC9EE-E541-0AF8-A173-7EB4FC161402}"/>
              </a:ext>
            </a:extLst>
          </p:cNvPr>
          <p:cNvSpPr txBox="1"/>
          <p:nvPr/>
        </p:nvSpPr>
        <p:spPr>
          <a:xfrm>
            <a:off x="331894" y="3295133"/>
            <a:ext cx="1828800" cy="2314476"/>
          </a:xfrm>
          <a:prstGeom prst="rect">
            <a:avLst/>
          </a:prstGeom>
          <a:noFill/>
        </p:spPr>
        <p:txBody>
          <a:bodyPr wrap="square" lIns="97534" tIns="48766" rIns="97534" bIns="48766" rtlCol="0">
            <a:spAutoFit/>
          </a:bodyPr>
          <a:lstStyle/>
          <a:p>
            <a:pPr defTabSz="975299">
              <a:spcBef>
                <a:spcPct val="20000"/>
              </a:spcBef>
              <a:defRPr/>
            </a:pPr>
            <a:r>
              <a:rPr lang="en-US" sz="1600">
                <a:latin typeface="Helvetica Neue" panose="02000503000000020004"/>
                <a:ea typeface="Lato" panose="020F0502020204030203" pitchFamily="34" charset="0"/>
                <a:cs typeface="Lato" panose="020F0502020204030203" pitchFamily="34" charset="0"/>
              </a:rPr>
              <a:t>S/4HANA centralizes hardware and network resources and serves as the digital core for financial processes.</a:t>
            </a:r>
          </a:p>
        </p:txBody>
      </p:sp>
      <p:grpSp>
        <p:nvGrpSpPr>
          <p:cNvPr id="66" name="Group 65">
            <a:extLst>
              <a:ext uri="{FF2B5EF4-FFF2-40B4-BE49-F238E27FC236}">
                <a16:creationId xmlns:a16="http://schemas.microsoft.com/office/drawing/2014/main" id="{C1A41BBF-9A8E-E198-FCD3-AAE794724B19}"/>
              </a:ext>
              <a:ext uri="{C183D7F6-B498-43B3-948B-1728B52AA6E4}">
                <adec:decorative xmlns:adec="http://schemas.microsoft.com/office/drawing/2017/decorative" val="1"/>
              </a:ext>
            </a:extLst>
          </p:cNvPr>
          <p:cNvGrpSpPr/>
          <p:nvPr/>
        </p:nvGrpSpPr>
        <p:grpSpPr>
          <a:xfrm>
            <a:off x="2171296" y="1304697"/>
            <a:ext cx="2103762" cy="1926394"/>
            <a:chOff x="2158801" y="1549250"/>
            <a:chExt cx="2103762" cy="1926394"/>
          </a:xfrm>
        </p:grpSpPr>
        <p:sp>
          <p:nvSpPr>
            <p:cNvPr id="40" name="Freeform 11">
              <a:extLst>
                <a:ext uri="{FF2B5EF4-FFF2-40B4-BE49-F238E27FC236}">
                  <a16:creationId xmlns:a16="http://schemas.microsoft.com/office/drawing/2014/main" id="{EA325191-D7AD-D87B-4FD3-24444B473349}"/>
                </a:ext>
              </a:extLst>
            </p:cNvPr>
            <p:cNvSpPr>
              <a:spLocks/>
            </p:cNvSpPr>
            <p:nvPr/>
          </p:nvSpPr>
          <p:spPr bwMode="auto">
            <a:xfrm>
              <a:off x="4071828" y="1664613"/>
              <a:ext cx="190735" cy="1488744"/>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tx2">
                <a:lumMod val="75000"/>
              </a:schemeClr>
            </a:solidFill>
            <a:ln>
              <a:noFill/>
            </a:ln>
          </p:spPr>
          <p:txBody>
            <a:bodyPr vert="horz" wrap="square" lIns="48768" tIns="24384" rIns="48768" bIns="24384" numCol="1" anchor="t" anchorCtr="0" compatLnSpc="1">
              <a:prstTxWarp prst="textNoShape">
                <a:avLst/>
              </a:prstTxWarp>
            </a:bodyPr>
            <a:lstStyle/>
            <a:p>
              <a:pPr defTabSz="975299"/>
              <a:endParaRPr lang="id-ID" sz="1920">
                <a:latin typeface="Helvetica Neue" panose="02000503000000020004"/>
              </a:endParaRPr>
            </a:p>
          </p:txBody>
        </p:sp>
        <p:sp>
          <p:nvSpPr>
            <p:cNvPr id="41" name="Freeform 12">
              <a:extLst>
                <a:ext uri="{FF2B5EF4-FFF2-40B4-BE49-F238E27FC236}">
                  <a16:creationId xmlns:a16="http://schemas.microsoft.com/office/drawing/2014/main" id="{0BD27993-C930-7866-21D4-3F1F2250C8D2}"/>
                </a:ext>
              </a:extLst>
            </p:cNvPr>
            <p:cNvSpPr>
              <a:spLocks/>
            </p:cNvSpPr>
            <p:nvPr/>
          </p:nvSpPr>
          <p:spPr bwMode="auto">
            <a:xfrm>
              <a:off x="2158801" y="1549250"/>
              <a:ext cx="2103120" cy="1926394"/>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tx1">
                <a:lumMod val="10000"/>
                <a:lumOff val="90000"/>
              </a:schemeClr>
            </a:solidFill>
            <a:ln>
              <a:noFill/>
            </a:ln>
          </p:spPr>
          <p:txBody>
            <a:bodyPr vert="horz" wrap="square" lIns="48768" tIns="24384" rIns="48768" bIns="24384" numCol="1" anchor="t" anchorCtr="0" compatLnSpc="1">
              <a:prstTxWarp prst="textNoShape">
                <a:avLst/>
              </a:prstTxWarp>
            </a:bodyPr>
            <a:lstStyle/>
            <a:p>
              <a:pPr defTabSz="975299"/>
              <a:endParaRPr lang="id-ID" sz="1920">
                <a:latin typeface="Helvetica Neue" panose="02000503000000020004"/>
              </a:endParaRPr>
            </a:p>
          </p:txBody>
        </p:sp>
      </p:grpSp>
      <p:pic>
        <p:nvPicPr>
          <p:cNvPr id="77" name="Graphic 76">
            <a:extLst>
              <a:ext uri="{FF2B5EF4-FFF2-40B4-BE49-F238E27FC236}">
                <a16:creationId xmlns:a16="http://schemas.microsoft.com/office/drawing/2014/main" id="{3A3655E8-01FF-E827-6A21-6C8DE73639D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936432">
            <a:off x="2865327" y="1707864"/>
            <a:ext cx="731520" cy="731520"/>
          </a:xfrm>
          <a:prstGeom prst="rect">
            <a:avLst/>
          </a:prstGeom>
        </p:spPr>
      </p:pic>
      <p:sp>
        <p:nvSpPr>
          <p:cNvPr id="42" name="TextBox 41">
            <a:extLst>
              <a:ext uri="{FF2B5EF4-FFF2-40B4-BE49-F238E27FC236}">
                <a16:creationId xmlns:a16="http://schemas.microsoft.com/office/drawing/2014/main" id="{A6C39D42-870E-511B-8B7B-7A646B2B1247}"/>
              </a:ext>
            </a:extLst>
          </p:cNvPr>
          <p:cNvSpPr txBox="1"/>
          <p:nvPr/>
        </p:nvSpPr>
        <p:spPr>
          <a:xfrm>
            <a:off x="2453274" y="2315176"/>
            <a:ext cx="1577159" cy="403696"/>
          </a:xfrm>
          <a:prstGeom prst="rect">
            <a:avLst/>
          </a:prstGeom>
          <a:noFill/>
        </p:spPr>
        <p:txBody>
          <a:bodyPr wrap="none" lIns="97534" tIns="48766" rIns="97534" bIns="48766" rtlCol="0">
            <a:spAutoFit/>
          </a:bodyPr>
          <a:lstStyle/>
          <a:p>
            <a:pPr algn="ctr" defTabSz="975299">
              <a:lnSpc>
                <a:spcPct val="140000"/>
              </a:lnSpc>
            </a:pPr>
            <a:r>
              <a:rPr lang="en-US" sz="1600" b="1">
                <a:latin typeface="Helvetica Neue" panose="02000503000000020004"/>
                <a:ea typeface="Lato Regular" panose="020F0502020204030203" pitchFamily="34" charset="0"/>
                <a:cs typeface="Lato" panose="020F0502020204030203" pitchFamily="34" charset="0"/>
              </a:rPr>
              <a:t>Supportability</a:t>
            </a:r>
            <a:endParaRPr lang="id-ID" sz="1600" b="1">
              <a:latin typeface="Helvetica Neue" panose="02000503000000020004"/>
              <a:ea typeface="Lato Regular" panose="020F0502020204030203" pitchFamily="34" charset="0"/>
              <a:cs typeface="Lato" panose="020F0502020204030203" pitchFamily="34" charset="0"/>
            </a:endParaRPr>
          </a:p>
        </p:txBody>
      </p:sp>
      <p:sp>
        <p:nvSpPr>
          <p:cNvPr id="46" name="TextBox 45">
            <a:extLst>
              <a:ext uri="{FF2B5EF4-FFF2-40B4-BE49-F238E27FC236}">
                <a16:creationId xmlns:a16="http://schemas.microsoft.com/office/drawing/2014/main" id="{89D6357C-4D83-E52C-C932-7EDFF8410410}"/>
              </a:ext>
            </a:extLst>
          </p:cNvPr>
          <p:cNvSpPr txBox="1"/>
          <p:nvPr/>
        </p:nvSpPr>
        <p:spPr>
          <a:xfrm>
            <a:off x="2271965" y="3295133"/>
            <a:ext cx="1828800" cy="2068254"/>
          </a:xfrm>
          <a:prstGeom prst="rect">
            <a:avLst/>
          </a:prstGeom>
          <a:noFill/>
        </p:spPr>
        <p:txBody>
          <a:bodyPr wrap="square" lIns="97534" tIns="48766" rIns="97534" bIns="48766" rtlCol="0">
            <a:spAutoFit/>
          </a:bodyPr>
          <a:lstStyle/>
          <a:p>
            <a:pPr defTabSz="975299">
              <a:spcBef>
                <a:spcPct val="20000"/>
              </a:spcBef>
              <a:defRPr/>
            </a:pPr>
            <a:r>
              <a:rPr lang="en-US" sz="1600">
                <a:latin typeface="Helvetica Neue" panose="02000503000000020004"/>
                <a:ea typeface="Lato" panose="020F0502020204030203" pitchFamily="34" charset="0"/>
                <a:cs typeface="Lato" panose="020F0502020204030203" pitchFamily="34" charset="0"/>
              </a:rPr>
              <a:t>Maintenance and support for core SAP ERP and SAP ECC release will end in 2027. S/4HANA will be supported long-term.</a:t>
            </a:r>
          </a:p>
        </p:txBody>
      </p:sp>
      <p:grpSp>
        <p:nvGrpSpPr>
          <p:cNvPr id="67" name="Group 66">
            <a:extLst>
              <a:ext uri="{FF2B5EF4-FFF2-40B4-BE49-F238E27FC236}">
                <a16:creationId xmlns:a16="http://schemas.microsoft.com/office/drawing/2014/main" id="{C8BDAEC0-8CFB-BBC6-9F07-0CD92CE5B2F1}"/>
              </a:ext>
              <a:ext uri="{C183D7F6-B498-43B3-948B-1728B52AA6E4}">
                <adec:decorative xmlns:adec="http://schemas.microsoft.com/office/drawing/2017/decorative" val="1"/>
              </a:ext>
            </a:extLst>
          </p:cNvPr>
          <p:cNvGrpSpPr/>
          <p:nvPr/>
        </p:nvGrpSpPr>
        <p:grpSpPr>
          <a:xfrm>
            <a:off x="4105908" y="1304697"/>
            <a:ext cx="2106440" cy="1926394"/>
            <a:chOff x="4293561" y="1549250"/>
            <a:chExt cx="2106440" cy="1926394"/>
          </a:xfrm>
        </p:grpSpPr>
        <p:sp>
          <p:nvSpPr>
            <p:cNvPr id="34" name="Freeform 7">
              <a:extLst>
                <a:ext uri="{FF2B5EF4-FFF2-40B4-BE49-F238E27FC236}">
                  <a16:creationId xmlns:a16="http://schemas.microsoft.com/office/drawing/2014/main" id="{C0455409-6CCD-876A-759B-7A0D9EC19166}"/>
                </a:ext>
              </a:extLst>
            </p:cNvPr>
            <p:cNvSpPr>
              <a:spLocks/>
            </p:cNvSpPr>
            <p:nvPr/>
          </p:nvSpPr>
          <p:spPr bwMode="auto">
            <a:xfrm>
              <a:off x="6207432" y="1664613"/>
              <a:ext cx="192569" cy="1488744"/>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tx2">
                <a:lumMod val="75000"/>
              </a:schemeClr>
            </a:solidFill>
            <a:ln>
              <a:noFill/>
            </a:ln>
          </p:spPr>
          <p:txBody>
            <a:bodyPr vert="horz" wrap="square" lIns="48768" tIns="24384" rIns="48768" bIns="24384" numCol="1" anchor="t" anchorCtr="0" compatLnSpc="1">
              <a:prstTxWarp prst="textNoShape">
                <a:avLst/>
              </a:prstTxWarp>
            </a:bodyPr>
            <a:lstStyle/>
            <a:p>
              <a:pPr defTabSz="975299"/>
              <a:endParaRPr lang="id-ID" sz="1920">
                <a:latin typeface="Helvetica Neue" panose="02000503000000020004"/>
              </a:endParaRPr>
            </a:p>
          </p:txBody>
        </p:sp>
        <p:sp>
          <p:nvSpPr>
            <p:cNvPr id="35" name="Freeform 8">
              <a:extLst>
                <a:ext uri="{FF2B5EF4-FFF2-40B4-BE49-F238E27FC236}">
                  <a16:creationId xmlns:a16="http://schemas.microsoft.com/office/drawing/2014/main" id="{0189BBF5-102F-9B9B-5BF4-C9E8FD7356D3}"/>
                </a:ext>
              </a:extLst>
            </p:cNvPr>
            <p:cNvSpPr>
              <a:spLocks/>
            </p:cNvSpPr>
            <p:nvPr/>
          </p:nvSpPr>
          <p:spPr bwMode="auto">
            <a:xfrm>
              <a:off x="4293561" y="1549250"/>
              <a:ext cx="2103120" cy="1926394"/>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tx1">
                <a:lumMod val="25000"/>
                <a:lumOff val="75000"/>
              </a:schemeClr>
            </a:solidFill>
            <a:ln>
              <a:noFill/>
            </a:ln>
          </p:spPr>
          <p:txBody>
            <a:bodyPr vert="horz" wrap="square" lIns="48768" tIns="24384" rIns="48768" bIns="24384" numCol="1" anchor="t" anchorCtr="0" compatLnSpc="1">
              <a:prstTxWarp prst="textNoShape">
                <a:avLst/>
              </a:prstTxWarp>
            </a:bodyPr>
            <a:lstStyle/>
            <a:p>
              <a:pPr defTabSz="975299"/>
              <a:endParaRPr lang="id-ID" sz="1920">
                <a:latin typeface="Helvetica Neue" panose="02000503000000020004"/>
              </a:endParaRPr>
            </a:p>
          </p:txBody>
        </p:sp>
      </p:grpSp>
      <p:pic>
        <p:nvPicPr>
          <p:cNvPr id="85" name="Graphic 84">
            <a:extLst>
              <a:ext uri="{FF2B5EF4-FFF2-40B4-BE49-F238E27FC236}">
                <a16:creationId xmlns:a16="http://schemas.microsoft.com/office/drawing/2014/main" id="{F22D8EEB-D3DE-FD2D-0203-D769F0B27D8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36847" y="1739763"/>
            <a:ext cx="640080" cy="640080"/>
          </a:xfrm>
          <a:prstGeom prst="rect">
            <a:avLst/>
          </a:prstGeom>
        </p:spPr>
      </p:pic>
      <p:sp>
        <p:nvSpPr>
          <p:cNvPr id="36" name="TextBox 35">
            <a:extLst>
              <a:ext uri="{FF2B5EF4-FFF2-40B4-BE49-F238E27FC236}">
                <a16:creationId xmlns:a16="http://schemas.microsoft.com/office/drawing/2014/main" id="{F396CC8B-005B-B0DB-9C4B-96C9BC6D4AEC}"/>
              </a:ext>
            </a:extLst>
          </p:cNvPr>
          <p:cNvSpPr txBox="1"/>
          <p:nvPr/>
        </p:nvSpPr>
        <p:spPr>
          <a:xfrm>
            <a:off x="4386211" y="2315176"/>
            <a:ext cx="1359151" cy="403696"/>
          </a:xfrm>
          <a:prstGeom prst="rect">
            <a:avLst/>
          </a:prstGeom>
          <a:noFill/>
        </p:spPr>
        <p:txBody>
          <a:bodyPr wrap="none" lIns="97534" tIns="48766" rIns="97534" bIns="48766" rtlCol="0">
            <a:spAutoFit/>
          </a:bodyPr>
          <a:lstStyle/>
          <a:p>
            <a:pPr algn="ctr" defTabSz="975299">
              <a:lnSpc>
                <a:spcPct val="140000"/>
              </a:lnSpc>
            </a:pPr>
            <a:r>
              <a:rPr lang="en-US" sz="1600" b="1">
                <a:latin typeface="Helvetica Neue" panose="02000503000000020004"/>
                <a:ea typeface="Lato Regular" panose="020F0502020204030203" pitchFamily="34" charset="0"/>
                <a:cs typeface="Lato" panose="020F0502020204030203" pitchFamily="34" charset="0"/>
              </a:rPr>
              <a:t>Ease of Use</a:t>
            </a:r>
            <a:endParaRPr lang="id-ID" sz="1600" b="1">
              <a:latin typeface="Helvetica Neue" panose="02000503000000020004"/>
              <a:ea typeface="Lato Regular" panose="020F0502020204030203" pitchFamily="34" charset="0"/>
              <a:cs typeface="Lato" panose="020F0502020204030203" pitchFamily="34" charset="0"/>
            </a:endParaRPr>
          </a:p>
        </p:txBody>
      </p:sp>
      <p:sp>
        <p:nvSpPr>
          <p:cNvPr id="37" name="TextBox 36">
            <a:extLst>
              <a:ext uri="{FF2B5EF4-FFF2-40B4-BE49-F238E27FC236}">
                <a16:creationId xmlns:a16="http://schemas.microsoft.com/office/drawing/2014/main" id="{8A37E53F-1BB5-6434-266D-0E3CD48C29DA}"/>
              </a:ext>
            </a:extLst>
          </p:cNvPr>
          <p:cNvSpPr txBox="1"/>
          <p:nvPr/>
        </p:nvSpPr>
        <p:spPr>
          <a:xfrm>
            <a:off x="4212036" y="3295133"/>
            <a:ext cx="1828800" cy="2560697"/>
          </a:xfrm>
          <a:prstGeom prst="rect">
            <a:avLst/>
          </a:prstGeom>
          <a:noFill/>
        </p:spPr>
        <p:txBody>
          <a:bodyPr wrap="square" lIns="97534" tIns="48766" rIns="97534" bIns="48766" rtlCol="0">
            <a:spAutoFit/>
          </a:bodyPr>
          <a:lstStyle/>
          <a:p>
            <a:pPr defTabSz="975299">
              <a:spcBef>
                <a:spcPct val="20000"/>
              </a:spcBef>
              <a:defRPr/>
            </a:pPr>
            <a:r>
              <a:rPr lang="en-US" sz="1600">
                <a:latin typeface="Helvetica Neue" panose="02000503000000020004"/>
                <a:ea typeface="Lato" panose="020F0502020204030203" pitchFamily="34" charset="0"/>
                <a:cs typeface="Lato" panose="020F0502020204030203" pitchFamily="34" charset="0"/>
              </a:rPr>
              <a:t>SAP Fiori’s UI is designed to be intuitive, personalized, responsive, and simple. It allows users to ask questions and access required details.</a:t>
            </a:r>
          </a:p>
        </p:txBody>
      </p:sp>
      <p:grpSp>
        <p:nvGrpSpPr>
          <p:cNvPr id="68" name="Group 67">
            <a:extLst>
              <a:ext uri="{FF2B5EF4-FFF2-40B4-BE49-F238E27FC236}">
                <a16:creationId xmlns:a16="http://schemas.microsoft.com/office/drawing/2014/main" id="{8492A48E-50F0-36BE-A5C4-8891A0D1816C}"/>
              </a:ext>
              <a:ext uri="{C183D7F6-B498-43B3-948B-1728B52AA6E4}">
                <adec:decorative xmlns:adec="http://schemas.microsoft.com/office/drawing/2017/decorative" val="1"/>
              </a:ext>
            </a:extLst>
          </p:cNvPr>
          <p:cNvGrpSpPr/>
          <p:nvPr/>
        </p:nvGrpSpPr>
        <p:grpSpPr>
          <a:xfrm>
            <a:off x="6043198" y="1304697"/>
            <a:ext cx="2103120" cy="1926394"/>
            <a:chOff x="6428321" y="1549250"/>
            <a:chExt cx="2103120" cy="1926394"/>
          </a:xfrm>
        </p:grpSpPr>
        <p:sp>
          <p:nvSpPr>
            <p:cNvPr id="16" name="Freeform 11">
              <a:extLst>
                <a:ext uri="{FF2B5EF4-FFF2-40B4-BE49-F238E27FC236}">
                  <a16:creationId xmlns:a16="http://schemas.microsoft.com/office/drawing/2014/main" id="{2A428EDB-EE49-B4F7-1A88-B90E88E5668A}"/>
                </a:ext>
              </a:extLst>
            </p:cNvPr>
            <p:cNvSpPr>
              <a:spLocks/>
            </p:cNvSpPr>
            <p:nvPr/>
          </p:nvSpPr>
          <p:spPr bwMode="auto">
            <a:xfrm>
              <a:off x="8339290" y="1664613"/>
              <a:ext cx="190735" cy="1488744"/>
            </a:xfrm>
            <a:custGeom>
              <a:avLst/>
              <a:gdLst>
                <a:gd name="T0" fmla="*/ 54 w 81"/>
                <a:gd name="T1" fmla="*/ 575 h 628"/>
                <a:gd name="T2" fmla="*/ 54 w 81"/>
                <a:gd name="T3" fmla="*/ 0 h 628"/>
                <a:gd name="T4" fmla="*/ 0 w 81"/>
                <a:gd name="T5" fmla="*/ 11 h 628"/>
                <a:gd name="T6" fmla="*/ 0 w 81"/>
                <a:gd name="T7" fmla="*/ 628 h 628"/>
                <a:gd name="T8" fmla="*/ 54 w 81"/>
                <a:gd name="T9" fmla="*/ 617 h 628"/>
                <a:gd name="T10" fmla="*/ 54 w 81"/>
                <a:gd name="T11" fmla="*/ 617 h 628"/>
                <a:gd name="T12" fmla="*/ 80 w 81"/>
                <a:gd name="T13" fmla="*/ 587 h 628"/>
                <a:gd name="T14" fmla="*/ 54 w 81"/>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1" y="613"/>
                    <a:pt x="80" y="587"/>
                  </a:cubicBezTo>
                  <a:cubicBezTo>
                    <a:pt x="79" y="568"/>
                    <a:pt x="54" y="575"/>
                    <a:pt x="54" y="575"/>
                  </a:cubicBezTo>
                  <a:close/>
                </a:path>
              </a:pathLst>
            </a:custGeom>
            <a:solidFill>
              <a:schemeClr val="accent1">
                <a:lumMod val="75000"/>
              </a:schemeClr>
            </a:solidFill>
            <a:ln>
              <a:noFill/>
            </a:ln>
          </p:spPr>
          <p:txBody>
            <a:bodyPr vert="horz" wrap="square" lIns="48768" tIns="24384" rIns="48768" bIns="24384" numCol="1" anchor="t" anchorCtr="0" compatLnSpc="1">
              <a:prstTxWarp prst="textNoShape">
                <a:avLst/>
              </a:prstTxWarp>
            </a:bodyPr>
            <a:lstStyle/>
            <a:p>
              <a:pPr defTabSz="975299"/>
              <a:endParaRPr lang="id-ID" sz="1920">
                <a:latin typeface="Helvetica Neue" panose="02000503000000020004"/>
              </a:endParaRPr>
            </a:p>
          </p:txBody>
        </p:sp>
        <p:sp>
          <p:nvSpPr>
            <p:cNvPr id="17" name="Freeform 12">
              <a:extLst>
                <a:ext uri="{FF2B5EF4-FFF2-40B4-BE49-F238E27FC236}">
                  <a16:creationId xmlns:a16="http://schemas.microsoft.com/office/drawing/2014/main" id="{CC0732F8-3698-4DC4-56D6-B73BE284C1E4}"/>
                </a:ext>
              </a:extLst>
            </p:cNvPr>
            <p:cNvSpPr>
              <a:spLocks/>
            </p:cNvSpPr>
            <p:nvPr/>
          </p:nvSpPr>
          <p:spPr bwMode="auto">
            <a:xfrm>
              <a:off x="6428321" y="1549250"/>
              <a:ext cx="2103120" cy="1926394"/>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accent1"/>
            </a:solidFill>
            <a:ln>
              <a:noFill/>
            </a:ln>
          </p:spPr>
          <p:txBody>
            <a:bodyPr vert="horz" wrap="square" lIns="48768" tIns="24384" rIns="48768" bIns="24384" numCol="1" anchor="t" anchorCtr="0" compatLnSpc="1">
              <a:prstTxWarp prst="textNoShape">
                <a:avLst/>
              </a:prstTxWarp>
            </a:bodyPr>
            <a:lstStyle/>
            <a:p>
              <a:pPr defTabSz="975299"/>
              <a:endParaRPr lang="id-ID" sz="1920">
                <a:latin typeface="Helvetica Neue" panose="02000503000000020004"/>
              </a:endParaRPr>
            </a:p>
          </p:txBody>
        </p:sp>
      </p:grpSp>
      <p:pic>
        <p:nvPicPr>
          <p:cNvPr id="75" name="Graphic 74">
            <a:extLst>
              <a:ext uri="{FF2B5EF4-FFF2-40B4-BE49-F238E27FC236}">
                <a16:creationId xmlns:a16="http://schemas.microsoft.com/office/drawing/2014/main" id="{E9E3A1F9-452D-DF19-94F4-43A0BE5629DA}"/>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21360" y="1729130"/>
            <a:ext cx="731520" cy="731520"/>
          </a:xfrm>
          <a:prstGeom prst="rect">
            <a:avLst/>
          </a:prstGeom>
        </p:spPr>
      </p:pic>
      <p:sp>
        <p:nvSpPr>
          <p:cNvPr id="18" name="TextBox 17">
            <a:extLst>
              <a:ext uri="{FF2B5EF4-FFF2-40B4-BE49-F238E27FC236}">
                <a16:creationId xmlns:a16="http://schemas.microsoft.com/office/drawing/2014/main" id="{E1E97AF5-7B66-A899-D990-472BD3103DE8}"/>
              </a:ext>
            </a:extLst>
          </p:cNvPr>
          <p:cNvSpPr txBox="1"/>
          <p:nvPr/>
        </p:nvSpPr>
        <p:spPr>
          <a:xfrm>
            <a:off x="6335062" y="2315176"/>
            <a:ext cx="1495406" cy="403696"/>
          </a:xfrm>
          <a:prstGeom prst="rect">
            <a:avLst/>
          </a:prstGeom>
          <a:noFill/>
        </p:spPr>
        <p:txBody>
          <a:bodyPr wrap="none" lIns="97534" tIns="48766" rIns="97534" bIns="48766" rtlCol="0">
            <a:spAutoFit/>
          </a:bodyPr>
          <a:lstStyle/>
          <a:p>
            <a:pPr algn="ctr" defTabSz="975299">
              <a:lnSpc>
                <a:spcPct val="140000"/>
              </a:lnSpc>
            </a:pPr>
            <a:r>
              <a:rPr lang="en-US" sz="1600" b="1">
                <a:latin typeface="Helvetica Neue" panose="02000503000000020004"/>
                <a:ea typeface="Lato Regular" panose="020F0502020204030203" pitchFamily="34" charset="0"/>
                <a:cs typeface="Lato" panose="020F0502020204030203" pitchFamily="34" charset="0"/>
              </a:rPr>
              <a:t>Cost Savings</a:t>
            </a:r>
            <a:endParaRPr lang="id-ID" sz="1600" b="1">
              <a:latin typeface="Helvetica Neue" panose="02000503000000020004"/>
              <a:ea typeface="Lato Regular" panose="020F0502020204030203" pitchFamily="34" charset="0"/>
              <a:cs typeface="Lato" panose="020F0502020204030203" pitchFamily="34" charset="0"/>
            </a:endParaRPr>
          </a:p>
        </p:txBody>
      </p:sp>
      <p:sp>
        <p:nvSpPr>
          <p:cNvPr id="19" name="TextBox 18">
            <a:extLst>
              <a:ext uri="{FF2B5EF4-FFF2-40B4-BE49-F238E27FC236}">
                <a16:creationId xmlns:a16="http://schemas.microsoft.com/office/drawing/2014/main" id="{84DD1E01-FFED-CC28-1B3D-BCE5DEEAFB45}"/>
              </a:ext>
            </a:extLst>
          </p:cNvPr>
          <p:cNvSpPr txBox="1"/>
          <p:nvPr/>
        </p:nvSpPr>
        <p:spPr>
          <a:xfrm>
            <a:off x="6152107" y="3295133"/>
            <a:ext cx="1828800" cy="2806918"/>
          </a:xfrm>
          <a:prstGeom prst="rect">
            <a:avLst/>
          </a:prstGeom>
          <a:noFill/>
        </p:spPr>
        <p:txBody>
          <a:bodyPr wrap="square" lIns="97534" tIns="48766" rIns="97534" bIns="48766" rtlCol="0">
            <a:spAutoFit/>
          </a:bodyPr>
          <a:lstStyle/>
          <a:p>
            <a:pPr defTabSz="975299">
              <a:spcBef>
                <a:spcPct val="20000"/>
              </a:spcBef>
              <a:defRPr/>
            </a:pPr>
            <a:r>
              <a:rPr lang="en-US" sz="1600">
                <a:latin typeface="Helvetica Neue" panose="02000503000000020004"/>
                <a:ea typeface="Lato" panose="020F0502020204030203" pitchFamily="34" charset="0"/>
                <a:cs typeface="Lato" panose="020F0502020204030203" pitchFamily="34" charset="0"/>
              </a:rPr>
              <a:t>S/4HANA brings together analytical and transactional capabilities of a variety of systems into one location. This enables better decision making and cost efficiency.</a:t>
            </a:r>
          </a:p>
        </p:txBody>
      </p:sp>
      <p:grpSp>
        <p:nvGrpSpPr>
          <p:cNvPr id="69" name="Group 68">
            <a:extLst>
              <a:ext uri="{FF2B5EF4-FFF2-40B4-BE49-F238E27FC236}">
                <a16:creationId xmlns:a16="http://schemas.microsoft.com/office/drawing/2014/main" id="{E2C2713A-D426-8A47-CF80-D8FE81B99BC0}"/>
              </a:ext>
              <a:ext uri="{C183D7F6-B498-43B3-948B-1728B52AA6E4}">
                <adec:decorative xmlns:adec="http://schemas.microsoft.com/office/drawing/2017/decorative" val="1"/>
              </a:ext>
            </a:extLst>
          </p:cNvPr>
          <p:cNvGrpSpPr/>
          <p:nvPr/>
        </p:nvGrpSpPr>
        <p:grpSpPr>
          <a:xfrm>
            <a:off x="7977168" y="1304697"/>
            <a:ext cx="2103120" cy="1926394"/>
            <a:chOff x="8564915" y="1549250"/>
            <a:chExt cx="2103120" cy="1926394"/>
          </a:xfrm>
        </p:grpSpPr>
        <p:sp>
          <p:nvSpPr>
            <p:cNvPr id="3" name="Freeform 9">
              <a:extLst>
                <a:ext uri="{FF2B5EF4-FFF2-40B4-BE49-F238E27FC236}">
                  <a16:creationId xmlns:a16="http://schemas.microsoft.com/office/drawing/2014/main" id="{C5CCF9DA-4683-71ED-DD53-8767B0DDD188}"/>
                </a:ext>
              </a:extLst>
            </p:cNvPr>
            <p:cNvSpPr>
              <a:spLocks/>
            </p:cNvSpPr>
            <p:nvPr/>
          </p:nvSpPr>
          <p:spPr bwMode="auto">
            <a:xfrm>
              <a:off x="10468159" y="1664613"/>
              <a:ext cx="194402" cy="1488744"/>
            </a:xfrm>
            <a:custGeom>
              <a:avLst/>
              <a:gdLst>
                <a:gd name="T0" fmla="*/ 54 w 82"/>
                <a:gd name="T1" fmla="*/ 575 h 628"/>
                <a:gd name="T2" fmla="*/ 54 w 82"/>
                <a:gd name="T3" fmla="*/ 0 h 628"/>
                <a:gd name="T4" fmla="*/ 0 w 82"/>
                <a:gd name="T5" fmla="*/ 11 h 628"/>
                <a:gd name="T6" fmla="*/ 0 w 82"/>
                <a:gd name="T7" fmla="*/ 628 h 628"/>
                <a:gd name="T8" fmla="*/ 54 w 82"/>
                <a:gd name="T9" fmla="*/ 617 h 628"/>
                <a:gd name="T10" fmla="*/ 54 w 82"/>
                <a:gd name="T11" fmla="*/ 617 h 628"/>
                <a:gd name="T12" fmla="*/ 80 w 82"/>
                <a:gd name="T13" fmla="*/ 587 h 628"/>
                <a:gd name="T14" fmla="*/ 54 w 82"/>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2" y="613"/>
                    <a:pt x="80" y="587"/>
                  </a:cubicBezTo>
                  <a:cubicBezTo>
                    <a:pt x="79" y="568"/>
                    <a:pt x="54" y="575"/>
                    <a:pt x="54" y="575"/>
                  </a:cubicBezTo>
                  <a:close/>
                </a:path>
              </a:pathLst>
            </a:custGeom>
            <a:solidFill>
              <a:schemeClr val="tx2">
                <a:lumMod val="75000"/>
              </a:schemeClr>
            </a:solidFill>
            <a:ln>
              <a:noFill/>
            </a:ln>
          </p:spPr>
          <p:txBody>
            <a:bodyPr vert="horz" wrap="square" lIns="48768" tIns="24384" rIns="48768" bIns="24384" numCol="1" anchor="t" anchorCtr="0" compatLnSpc="1">
              <a:prstTxWarp prst="textNoShape">
                <a:avLst/>
              </a:prstTxWarp>
            </a:bodyPr>
            <a:lstStyle/>
            <a:p>
              <a:pPr defTabSz="975299"/>
              <a:endParaRPr lang="id-ID" sz="1920">
                <a:latin typeface="Helvetica Neue" panose="02000503000000020004"/>
              </a:endParaRPr>
            </a:p>
          </p:txBody>
        </p:sp>
        <p:sp>
          <p:nvSpPr>
            <p:cNvPr id="7" name="Freeform 10">
              <a:extLst>
                <a:ext uri="{FF2B5EF4-FFF2-40B4-BE49-F238E27FC236}">
                  <a16:creationId xmlns:a16="http://schemas.microsoft.com/office/drawing/2014/main" id="{AF919B5E-B9C0-1933-4099-F8C1EA0FE8F5}"/>
                </a:ext>
              </a:extLst>
            </p:cNvPr>
            <p:cNvSpPr>
              <a:spLocks/>
            </p:cNvSpPr>
            <p:nvPr/>
          </p:nvSpPr>
          <p:spPr bwMode="auto">
            <a:xfrm>
              <a:off x="8564915" y="1549250"/>
              <a:ext cx="2103120" cy="1926394"/>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tx1">
                <a:lumMod val="10000"/>
                <a:lumOff val="90000"/>
              </a:schemeClr>
            </a:solidFill>
            <a:ln>
              <a:noFill/>
            </a:ln>
          </p:spPr>
          <p:txBody>
            <a:bodyPr vert="horz" wrap="square" lIns="48768" tIns="24384" rIns="48768" bIns="24384" numCol="1" anchor="t" anchorCtr="0" compatLnSpc="1">
              <a:prstTxWarp prst="textNoShape">
                <a:avLst/>
              </a:prstTxWarp>
            </a:bodyPr>
            <a:lstStyle/>
            <a:p>
              <a:pPr defTabSz="975299"/>
              <a:endParaRPr lang="id-ID" sz="1920">
                <a:latin typeface="Helvetica Neue" panose="02000503000000020004"/>
              </a:endParaRPr>
            </a:p>
          </p:txBody>
        </p:sp>
      </p:grpSp>
      <p:pic>
        <p:nvPicPr>
          <p:cNvPr id="81" name="Graphic 80">
            <a:extLst>
              <a:ext uri="{FF2B5EF4-FFF2-40B4-BE49-F238E27FC236}">
                <a16:creationId xmlns:a16="http://schemas.microsoft.com/office/drawing/2014/main" id="{2D2E9D8D-3EF6-A9D7-D39F-9C49D292C02E}"/>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50312" y="1753584"/>
            <a:ext cx="640080" cy="640080"/>
          </a:xfrm>
          <a:prstGeom prst="rect">
            <a:avLst/>
          </a:prstGeom>
        </p:spPr>
      </p:pic>
      <p:sp>
        <p:nvSpPr>
          <p:cNvPr id="9" name="TextBox 8">
            <a:extLst>
              <a:ext uri="{FF2B5EF4-FFF2-40B4-BE49-F238E27FC236}">
                <a16:creationId xmlns:a16="http://schemas.microsoft.com/office/drawing/2014/main" id="{47655A83-3423-67B9-87BD-51CAAB7FC44F}"/>
              </a:ext>
            </a:extLst>
          </p:cNvPr>
          <p:cNvSpPr txBox="1"/>
          <p:nvPr/>
        </p:nvSpPr>
        <p:spPr>
          <a:xfrm>
            <a:off x="8367003" y="2315176"/>
            <a:ext cx="1234116" cy="403696"/>
          </a:xfrm>
          <a:prstGeom prst="rect">
            <a:avLst/>
          </a:prstGeom>
          <a:noFill/>
        </p:spPr>
        <p:txBody>
          <a:bodyPr wrap="none" lIns="97534" tIns="48766" rIns="97534" bIns="48766" rtlCol="0">
            <a:spAutoFit/>
          </a:bodyPr>
          <a:lstStyle/>
          <a:p>
            <a:pPr algn="ctr" defTabSz="975299">
              <a:lnSpc>
                <a:spcPct val="140000"/>
              </a:lnSpc>
            </a:pPr>
            <a:r>
              <a:rPr lang="en-US" sz="1600" b="1">
                <a:latin typeface="Helvetica Neue" panose="02000503000000020004"/>
                <a:ea typeface="Lato Regular" panose="020F0502020204030203" pitchFamily="34" charset="0"/>
                <a:cs typeface="Lato" panose="020F0502020204030203" pitchFamily="34" charset="0"/>
              </a:rPr>
              <a:t>Innovation</a:t>
            </a:r>
            <a:endParaRPr lang="id-ID" sz="1600" b="1">
              <a:latin typeface="Helvetica Neue" panose="02000503000000020004"/>
              <a:ea typeface="Lato Regular"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B19C7ED4-12F4-F08D-BFEF-2CE4ECFAA8E4}"/>
              </a:ext>
            </a:extLst>
          </p:cNvPr>
          <p:cNvSpPr txBox="1"/>
          <p:nvPr/>
        </p:nvSpPr>
        <p:spPr>
          <a:xfrm>
            <a:off x="8092178" y="3295133"/>
            <a:ext cx="1828800" cy="3299361"/>
          </a:xfrm>
          <a:prstGeom prst="rect">
            <a:avLst/>
          </a:prstGeom>
          <a:noFill/>
        </p:spPr>
        <p:txBody>
          <a:bodyPr wrap="square" lIns="97534" tIns="48766" rIns="97534" bIns="48766" rtlCol="0">
            <a:spAutoFit/>
          </a:bodyPr>
          <a:lstStyle/>
          <a:p>
            <a:pPr defTabSz="975299">
              <a:spcBef>
                <a:spcPct val="20000"/>
              </a:spcBef>
              <a:defRPr/>
            </a:pPr>
            <a:r>
              <a:rPr lang="en-US" sz="1600">
                <a:latin typeface="Helvetica Neue" panose="02000503000000020004"/>
                <a:ea typeface="Lato" panose="020F0502020204030203" pitchFamily="34" charset="0"/>
                <a:cs typeface="Lato" panose="020F0502020204030203" pitchFamily="34" charset="0"/>
              </a:rPr>
              <a:t>SAP S/4HANA sets the stage for innovation. S/4HANA applications leverage speed, context, and data accessibility allowing an enterprise to make decisions that are future ready.</a:t>
            </a:r>
          </a:p>
        </p:txBody>
      </p:sp>
      <p:grpSp>
        <p:nvGrpSpPr>
          <p:cNvPr id="71" name="Group 70">
            <a:extLst>
              <a:ext uri="{FF2B5EF4-FFF2-40B4-BE49-F238E27FC236}">
                <a16:creationId xmlns:a16="http://schemas.microsoft.com/office/drawing/2014/main" id="{095D68FC-36A0-E82A-A19B-B861B78FB49A}"/>
              </a:ext>
              <a:ext uri="{C183D7F6-B498-43B3-948B-1728B52AA6E4}">
                <adec:decorative xmlns:adec="http://schemas.microsoft.com/office/drawing/2017/decorative" val="1"/>
              </a:ext>
            </a:extLst>
          </p:cNvPr>
          <p:cNvGrpSpPr/>
          <p:nvPr/>
        </p:nvGrpSpPr>
        <p:grpSpPr>
          <a:xfrm>
            <a:off x="9911138" y="1241643"/>
            <a:ext cx="2106654" cy="1926394"/>
            <a:chOff x="9911138" y="1486196"/>
            <a:chExt cx="2106654" cy="1926394"/>
          </a:xfrm>
        </p:grpSpPr>
        <p:sp>
          <p:nvSpPr>
            <p:cNvPr id="55" name="Freeform 9">
              <a:extLst>
                <a:ext uri="{FF2B5EF4-FFF2-40B4-BE49-F238E27FC236}">
                  <a16:creationId xmlns:a16="http://schemas.microsoft.com/office/drawing/2014/main" id="{BD481E71-A767-6F52-F46A-2DCEC7BC932D}"/>
                </a:ext>
              </a:extLst>
            </p:cNvPr>
            <p:cNvSpPr>
              <a:spLocks/>
            </p:cNvSpPr>
            <p:nvPr/>
          </p:nvSpPr>
          <p:spPr bwMode="auto">
            <a:xfrm>
              <a:off x="11823390" y="1601559"/>
              <a:ext cx="194402" cy="1488744"/>
            </a:xfrm>
            <a:custGeom>
              <a:avLst/>
              <a:gdLst>
                <a:gd name="T0" fmla="*/ 54 w 82"/>
                <a:gd name="T1" fmla="*/ 575 h 628"/>
                <a:gd name="T2" fmla="*/ 54 w 82"/>
                <a:gd name="T3" fmla="*/ 0 h 628"/>
                <a:gd name="T4" fmla="*/ 0 w 82"/>
                <a:gd name="T5" fmla="*/ 11 h 628"/>
                <a:gd name="T6" fmla="*/ 0 w 82"/>
                <a:gd name="T7" fmla="*/ 628 h 628"/>
                <a:gd name="T8" fmla="*/ 54 w 82"/>
                <a:gd name="T9" fmla="*/ 617 h 628"/>
                <a:gd name="T10" fmla="*/ 54 w 82"/>
                <a:gd name="T11" fmla="*/ 617 h 628"/>
                <a:gd name="T12" fmla="*/ 80 w 82"/>
                <a:gd name="T13" fmla="*/ 587 h 628"/>
                <a:gd name="T14" fmla="*/ 54 w 82"/>
                <a:gd name="T15" fmla="*/ 575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628">
                  <a:moveTo>
                    <a:pt x="54" y="575"/>
                  </a:moveTo>
                  <a:cubicBezTo>
                    <a:pt x="54" y="0"/>
                    <a:pt x="54" y="0"/>
                    <a:pt x="54" y="0"/>
                  </a:cubicBezTo>
                  <a:cubicBezTo>
                    <a:pt x="0" y="11"/>
                    <a:pt x="0" y="11"/>
                    <a:pt x="0" y="11"/>
                  </a:cubicBezTo>
                  <a:cubicBezTo>
                    <a:pt x="0" y="628"/>
                    <a:pt x="0" y="628"/>
                    <a:pt x="0" y="628"/>
                  </a:cubicBezTo>
                  <a:cubicBezTo>
                    <a:pt x="54" y="617"/>
                    <a:pt x="54" y="617"/>
                    <a:pt x="54" y="617"/>
                  </a:cubicBezTo>
                  <a:cubicBezTo>
                    <a:pt x="54" y="617"/>
                    <a:pt x="54" y="617"/>
                    <a:pt x="54" y="617"/>
                  </a:cubicBezTo>
                  <a:cubicBezTo>
                    <a:pt x="54" y="617"/>
                    <a:pt x="82" y="613"/>
                    <a:pt x="80" y="587"/>
                  </a:cubicBezTo>
                  <a:cubicBezTo>
                    <a:pt x="79" y="568"/>
                    <a:pt x="54" y="575"/>
                    <a:pt x="54" y="575"/>
                  </a:cubicBezTo>
                  <a:close/>
                </a:path>
              </a:pathLst>
            </a:custGeom>
            <a:solidFill>
              <a:schemeClr val="tx2">
                <a:lumMod val="75000"/>
              </a:schemeClr>
            </a:solidFill>
            <a:ln>
              <a:noFill/>
            </a:ln>
          </p:spPr>
          <p:txBody>
            <a:bodyPr vert="horz" wrap="square" lIns="48768" tIns="24384" rIns="48768" bIns="24384" numCol="1" anchor="t" anchorCtr="0" compatLnSpc="1">
              <a:prstTxWarp prst="textNoShape">
                <a:avLst/>
              </a:prstTxWarp>
            </a:bodyPr>
            <a:lstStyle/>
            <a:p>
              <a:pPr defTabSz="975299"/>
              <a:endParaRPr lang="id-ID" sz="1920">
                <a:latin typeface="Helvetica Neue" panose="02000503000000020004"/>
              </a:endParaRPr>
            </a:p>
          </p:txBody>
        </p:sp>
        <p:sp>
          <p:nvSpPr>
            <p:cNvPr id="56" name="Freeform 10">
              <a:extLst>
                <a:ext uri="{FF2B5EF4-FFF2-40B4-BE49-F238E27FC236}">
                  <a16:creationId xmlns:a16="http://schemas.microsoft.com/office/drawing/2014/main" id="{5E39536B-5E6D-157C-7FE3-10AC3E193461}"/>
                </a:ext>
              </a:extLst>
            </p:cNvPr>
            <p:cNvSpPr>
              <a:spLocks/>
            </p:cNvSpPr>
            <p:nvPr/>
          </p:nvSpPr>
          <p:spPr bwMode="auto">
            <a:xfrm>
              <a:off x="9911138" y="1486196"/>
              <a:ext cx="2103120" cy="1926394"/>
            </a:xfrm>
            <a:custGeom>
              <a:avLst/>
              <a:gdLst>
                <a:gd name="T0" fmla="*/ 954 w 980"/>
                <a:gd name="T1" fmla="*/ 7 h 813"/>
                <a:gd name="T2" fmla="*/ 954 w 980"/>
                <a:gd name="T3" fmla="*/ 7 h 813"/>
                <a:gd name="T4" fmla="*/ 0 w 980"/>
                <a:gd name="T5" fmla="*/ 196 h 813"/>
                <a:gd name="T6" fmla="*/ 0 w 980"/>
                <a:gd name="T7" fmla="*/ 813 h 813"/>
                <a:gd name="T8" fmla="*/ 954 w 980"/>
                <a:gd name="T9" fmla="*/ 624 h 813"/>
                <a:gd name="T10" fmla="*/ 980 w 980"/>
                <a:gd name="T11" fmla="*/ 636 h 813"/>
                <a:gd name="T12" fmla="*/ 980 w 980"/>
                <a:gd name="T13" fmla="*/ 18 h 813"/>
                <a:gd name="T14" fmla="*/ 954 w 980"/>
                <a:gd name="T15" fmla="*/ 7 h 8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0" h="813">
                  <a:moveTo>
                    <a:pt x="954" y="7"/>
                  </a:moveTo>
                  <a:cubicBezTo>
                    <a:pt x="954" y="7"/>
                    <a:pt x="954" y="7"/>
                    <a:pt x="954" y="7"/>
                  </a:cubicBezTo>
                  <a:cubicBezTo>
                    <a:pt x="0" y="196"/>
                    <a:pt x="0" y="196"/>
                    <a:pt x="0" y="196"/>
                  </a:cubicBezTo>
                  <a:cubicBezTo>
                    <a:pt x="0" y="813"/>
                    <a:pt x="0" y="813"/>
                    <a:pt x="0" y="813"/>
                  </a:cubicBezTo>
                  <a:cubicBezTo>
                    <a:pt x="954" y="624"/>
                    <a:pt x="954" y="624"/>
                    <a:pt x="954" y="624"/>
                  </a:cubicBezTo>
                  <a:cubicBezTo>
                    <a:pt x="954" y="624"/>
                    <a:pt x="979" y="617"/>
                    <a:pt x="980" y="636"/>
                  </a:cubicBezTo>
                  <a:cubicBezTo>
                    <a:pt x="980" y="18"/>
                    <a:pt x="980" y="18"/>
                    <a:pt x="980" y="18"/>
                  </a:cubicBezTo>
                  <a:cubicBezTo>
                    <a:pt x="979" y="0"/>
                    <a:pt x="954" y="7"/>
                    <a:pt x="954" y="7"/>
                  </a:cubicBezTo>
                  <a:close/>
                </a:path>
              </a:pathLst>
            </a:custGeom>
            <a:solidFill>
              <a:schemeClr val="tx1">
                <a:lumMod val="25000"/>
                <a:lumOff val="75000"/>
              </a:schemeClr>
            </a:solidFill>
            <a:ln>
              <a:noFill/>
            </a:ln>
          </p:spPr>
          <p:txBody>
            <a:bodyPr vert="horz" wrap="square" lIns="48768" tIns="24384" rIns="48768" bIns="24384" numCol="1" anchor="t" anchorCtr="0" compatLnSpc="1">
              <a:prstTxWarp prst="textNoShape">
                <a:avLst/>
              </a:prstTxWarp>
            </a:bodyPr>
            <a:lstStyle/>
            <a:p>
              <a:pPr defTabSz="975299"/>
              <a:endParaRPr lang="id-ID" sz="1920">
                <a:latin typeface="Helvetica Neue" panose="02000503000000020004"/>
              </a:endParaRPr>
            </a:p>
          </p:txBody>
        </p:sp>
      </p:grpSp>
      <p:pic>
        <p:nvPicPr>
          <p:cNvPr id="83" name="Graphic 82">
            <a:extLst>
              <a:ext uri="{FF2B5EF4-FFF2-40B4-BE49-F238E27FC236}">
                <a16:creationId xmlns:a16="http://schemas.microsoft.com/office/drawing/2014/main" id="{CE92D871-40D6-79E8-293F-1BE99249779D}"/>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20940" y="1700419"/>
            <a:ext cx="640080" cy="640080"/>
          </a:xfrm>
          <a:prstGeom prst="rect">
            <a:avLst/>
          </a:prstGeom>
        </p:spPr>
      </p:pic>
      <p:sp>
        <p:nvSpPr>
          <p:cNvPr id="57" name="TextBox 56">
            <a:extLst>
              <a:ext uri="{FF2B5EF4-FFF2-40B4-BE49-F238E27FC236}">
                <a16:creationId xmlns:a16="http://schemas.microsoft.com/office/drawing/2014/main" id="{5EF41777-34B2-8289-327B-4E5883EFA0CF}"/>
              </a:ext>
            </a:extLst>
          </p:cNvPr>
          <p:cNvSpPr txBox="1"/>
          <p:nvPr/>
        </p:nvSpPr>
        <p:spPr>
          <a:xfrm>
            <a:off x="10243980" y="2221561"/>
            <a:ext cx="1450522" cy="590927"/>
          </a:xfrm>
          <a:prstGeom prst="rect">
            <a:avLst/>
          </a:prstGeom>
          <a:noFill/>
        </p:spPr>
        <p:txBody>
          <a:bodyPr wrap="none" lIns="97534" tIns="48766" rIns="97534" bIns="48766" rtlCol="0">
            <a:spAutoFit/>
          </a:bodyPr>
          <a:lstStyle/>
          <a:p>
            <a:pPr algn="ctr" defTabSz="975299"/>
            <a:r>
              <a:rPr lang="en-US" sz="1600" b="1">
                <a:latin typeface="Helvetica Neue" panose="02000503000000020004"/>
                <a:ea typeface="Lato Regular" panose="020F0502020204030203" pitchFamily="34" charset="0"/>
                <a:cs typeface="Lato" panose="020F0502020204030203" pitchFamily="34" charset="0"/>
              </a:rPr>
              <a:t>Improved</a:t>
            </a:r>
          </a:p>
          <a:p>
            <a:pPr algn="ctr" defTabSz="975299"/>
            <a:r>
              <a:rPr lang="en-US" sz="1600" b="1">
                <a:latin typeface="Helvetica Neue" panose="02000503000000020004"/>
                <a:ea typeface="Lato Regular" panose="020F0502020204030203" pitchFamily="34" charset="0"/>
                <a:cs typeface="Lato" panose="020F0502020204030203" pitchFamily="34" charset="0"/>
              </a:rPr>
              <a:t>Performance</a:t>
            </a:r>
            <a:endParaRPr lang="id-ID" sz="1600" b="1">
              <a:latin typeface="Helvetica Neue" panose="02000503000000020004"/>
              <a:ea typeface="Lato Regular" panose="020F0502020204030203" pitchFamily="34" charset="0"/>
              <a:cs typeface="Lato" panose="020F0502020204030203" pitchFamily="34" charset="0"/>
            </a:endParaRPr>
          </a:p>
        </p:txBody>
      </p:sp>
      <p:sp>
        <p:nvSpPr>
          <p:cNvPr id="58" name="TextBox 57">
            <a:extLst>
              <a:ext uri="{FF2B5EF4-FFF2-40B4-BE49-F238E27FC236}">
                <a16:creationId xmlns:a16="http://schemas.microsoft.com/office/drawing/2014/main" id="{92B673E6-5432-07BA-A34C-A4B6CE06160B}"/>
              </a:ext>
            </a:extLst>
          </p:cNvPr>
          <p:cNvSpPr txBox="1"/>
          <p:nvPr/>
        </p:nvSpPr>
        <p:spPr>
          <a:xfrm>
            <a:off x="10032250" y="3295133"/>
            <a:ext cx="1828800" cy="3053139"/>
          </a:xfrm>
          <a:prstGeom prst="rect">
            <a:avLst/>
          </a:prstGeom>
          <a:noFill/>
        </p:spPr>
        <p:txBody>
          <a:bodyPr wrap="square" lIns="97534" tIns="48766" rIns="97534" bIns="48766" rtlCol="0">
            <a:spAutoFit/>
          </a:bodyPr>
          <a:lstStyle/>
          <a:p>
            <a:pPr defTabSz="975299">
              <a:spcBef>
                <a:spcPct val="20000"/>
              </a:spcBef>
              <a:defRPr/>
            </a:pPr>
            <a:r>
              <a:rPr lang="en-US" sz="1600">
                <a:latin typeface="Helvetica Neue" panose="02000503000000020004"/>
                <a:ea typeface="Lato" panose="020F0502020204030203" pitchFamily="34" charset="0"/>
                <a:cs typeface="Lato" panose="020F0502020204030203" pitchFamily="34" charset="0"/>
              </a:rPr>
              <a:t>S/4HANA improves performance by allowing users to develop and generate reports using real-time data. This improves service for customer-centric applications.</a:t>
            </a:r>
          </a:p>
        </p:txBody>
      </p:sp>
    </p:spTree>
    <p:extLst>
      <p:ext uri="{BB962C8B-B14F-4D97-AF65-F5344CB8AC3E}">
        <p14:creationId xmlns:p14="http://schemas.microsoft.com/office/powerpoint/2010/main" val="1121728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CB432-C24C-D524-0642-459DA2DFE8AB}"/>
              </a:ext>
            </a:extLst>
          </p:cNvPr>
          <p:cNvSpPr>
            <a:spLocks noGrp="1"/>
          </p:cNvSpPr>
          <p:nvPr>
            <p:ph type="ctrTitle"/>
          </p:nvPr>
        </p:nvSpPr>
        <p:spPr>
          <a:xfrm>
            <a:off x="1073294" y="2713127"/>
            <a:ext cx="10045412" cy="776288"/>
          </a:xfrm>
        </p:spPr>
        <p:txBody>
          <a:bodyPr anchor="ctr">
            <a:normAutofit/>
          </a:bodyPr>
          <a:lstStyle/>
          <a:p>
            <a:pPr algn="ctr"/>
            <a:r>
              <a:rPr lang="en-US" sz="4000" u="none"/>
              <a:t>Our Ask of You Today</a:t>
            </a:r>
          </a:p>
        </p:txBody>
      </p:sp>
      <p:cxnSp>
        <p:nvCxnSpPr>
          <p:cNvPr id="4" name="Straight Connector 3">
            <a:extLst>
              <a:ext uri="{FF2B5EF4-FFF2-40B4-BE49-F238E27FC236}">
                <a16:creationId xmlns:a16="http://schemas.microsoft.com/office/drawing/2014/main" id="{7FDBBD99-8212-A058-6BCD-D39055616B0D}"/>
              </a:ext>
              <a:ext uri="{C183D7F6-B498-43B3-948B-1728B52AA6E4}">
                <adec:decorative xmlns:adec="http://schemas.microsoft.com/office/drawing/2017/decorative" val="1"/>
              </a:ext>
            </a:extLst>
          </p:cNvPr>
          <p:cNvCxnSpPr>
            <a:cxnSpLocks/>
          </p:cNvCxnSpPr>
          <p:nvPr/>
        </p:nvCxnSpPr>
        <p:spPr>
          <a:xfrm>
            <a:off x="2712720" y="3384104"/>
            <a:ext cx="676656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150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F7D83-D1A2-2D79-4820-C555E0700C3C}"/>
              </a:ext>
            </a:extLst>
          </p:cNvPr>
          <p:cNvSpPr>
            <a:spLocks noGrp="1"/>
          </p:cNvSpPr>
          <p:nvPr>
            <p:ph type="title"/>
          </p:nvPr>
        </p:nvSpPr>
        <p:spPr/>
        <p:txBody>
          <a:bodyPr/>
          <a:lstStyle/>
          <a:p>
            <a:r>
              <a:rPr lang="en-US"/>
              <a:t>FIET Project Roadmap</a:t>
            </a:r>
          </a:p>
        </p:txBody>
      </p:sp>
      <p:grpSp>
        <p:nvGrpSpPr>
          <p:cNvPr id="10" name="Group 9" descr="FIET Project Roadmap from September 2023 to May 2025.">
            <a:extLst>
              <a:ext uri="{FF2B5EF4-FFF2-40B4-BE49-F238E27FC236}">
                <a16:creationId xmlns:a16="http://schemas.microsoft.com/office/drawing/2014/main" id="{0F1CB29C-FBEE-BC19-1702-7C46CDB866E9}"/>
              </a:ext>
            </a:extLst>
          </p:cNvPr>
          <p:cNvGrpSpPr/>
          <p:nvPr/>
        </p:nvGrpSpPr>
        <p:grpSpPr>
          <a:xfrm>
            <a:off x="85567" y="1266258"/>
            <a:ext cx="12050766" cy="5566845"/>
            <a:chOff x="85567" y="1266258"/>
            <a:chExt cx="12050766" cy="5566845"/>
          </a:xfrm>
        </p:grpSpPr>
        <p:sp>
          <p:nvSpPr>
            <p:cNvPr id="5" name="TextBox 4">
              <a:extLst>
                <a:ext uri="{FF2B5EF4-FFF2-40B4-BE49-F238E27FC236}">
                  <a16:creationId xmlns:a16="http://schemas.microsoft.com/office/drawing/2014/main" id="{3CB95972-3C7A-A6C8-F7E8-A313D5A3DABF}"/>
                </a:ext>
              </a:extLst>
            </p:cNvPr>
            <p:cNvSpPr txBox="1"/>
            <p:nvPr/>
          </p:nvSpPr>
          <p:spPr>
            <a:xfrm>
              <a:off x="510142" y="2197811"/>
              <a:ext cx="2239120" cy="484706"/>
            </a:xfrm>
            <a:prstGeom prst="homePlate">
              <a:avLst/>
            </a:prstGeom>
            <a:solidFill>
              <a:schemeClr val="bg1"/>
            </a:solidFill>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rPr>
                <a:t>FIET Project Kickoff</a:t>
              </a:r>
            </a:p>
            <a:p>
              <a:pPr marL="0" marR="0" lvl="0" indent="0" defTabSz="914400" eaLnBrk="1" fontAlgn="auto" latinLnBrk="0" hangingPunct="1">
                <a:lnSpc>
                  <a:spcPct val="100000"/>
                </a:lnSpc>
                <a:spcBef>
                  <a:spcPts val="0"/>
                </a:spcBef>
                <a:spcAft>
                  <a:spcPts val="0"/>
                </a:spcAft>
                <a:buClrTx/>
                <a:buSzTx/>
                <a:buFontTx/>
                <a:buNone/>
                <a:tabLst/>
                <a:defRPr/>
              </a:pPr>
              <a:r>
                <a:rPr lang="en-US" sz="1200" i="1" kern="0">
                  <a:latin typeface="Arial" panose="020B0604020202020204" pitchFamily="34" charset="0"/>
                  <a:cs typeface="Arial" panose="020B0604020202020204" pitchFamily="34" charset="0"/>
                </a:rPr>
                <a:t>9-5-23</a:t>
              </a:r>
              <a:endParaRPr kumimoji="0" lang="en-US" sz="1050" i="1"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D4ECBA9-FFD3-C81E-7D7F-2F4BA58F40F5}"/>
                </a:ext>
              </a:extLst>
            </p:cNvPr>
            <p:cNvSpPr txBox="1"/>
            <p:nvPr/>
          </p:nvSpPr>
          <p:spPr>
            <a:xfrm>
              <a:off x="10398973" y="5694585"/>
              <a:ext cx="1697507" cy="457199"/>
            </a:xfrm>
            <a:prstGeom prst="homePlate">
              <a:avLst/>
            </a:prstGeom>
            <a:solidFill>
              <a:schemeClr val="bg1"/>
            </a:solidFill>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rPr>
                <a:t>GO LIVE</a:t>
              </a:r>
            </a:p>
            <a:p>
              <a:pPr marL="0" marR="0" lvl="0" indent="0" defTabSz="914400" eaLnBrk="1" fontAlgn="auto" latinLnBrk="0" hangingPunct="1">
                <a:lnSpc>
                  <a:spcPct val="100000"/>
                </a:lnSpc>
                <a:spcBef>
                  <a:spcPts val="0"/>
                </a:spcBef>
                <a:spcAft>
                  <a:spcPts val="0"/>
                </a:spcAft>
                <a:buClrTx/>
                <a:buSzTx/>
                <a:buFontTx/>
                <a:buNone/>
                <a:tabLst/>
                <a:defRPr/>
              </a:pPr>
              <a:r>
                <a:rPr lang="en-US" sz="1200" i="1" kern="0">
                  <a:latin typeface="Arial" panose="020B0604020202020204" pitchFamily="34" charset="0"/>
                  <a:cs typeface="Arial" panose="020B0604020202020204" pitchFamily="34" charset="0"/>
                </a:rPr>
                <a:t>Targeted 2-17-25</a:t>
              </a:r>
              <a:endParaRPr kumimoji="0" lang="en-US" sz="1200" i="1"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05586707-9589-77DF-AA41-1470ED02A650}"/>
                </a:ext>
              </a:extLst>
            </p:cNvPr>
            <p:cNvGrpSpPr/>
            <p:nvPr/>
          </p:nvGrpSpPr>
          <p:grpSpPr>
            <a:xfrm>
              <a:off x="4269979" y="6159056"/>
              <a:ext cx="1384667" cy="535659"/>
              <a:chOff x="4227009" y="6132424"/>
              <a:chExt cx="1384667" cy="535659"/>
            </a:xfrm>
          </p:grpSpPr>
          <p:sp>
            <p:nvSpPr>
              <p:cNvPr id="8" name="TextBox 7">
                <a:extLst>
                  <a:ext uri="{FF2B5EF4-FFF2-40B4-BE49-F238E27FC236}">
                    <a16:creationId xmlns:a16="http://schemas.microsoft.com/office/drawing/2014/main" id="{17DC8D0E-8B4B-D951-FBD5-0D4103514785}"/>
                  </a:ext>
                </a:extLst>
              </p:cNvPr>
              <p:cNvSpPr txBox="1"/>
              <p:nvPr/>
            </p:nvSpPr>
            <p:spPr>
              <a:xfrm rot="10965757">
                <a:off x="4241839" y="6132424"/>
                <a:ext cx="1369837" cy="524724"/>
              </a:xfrm>
              <a:custGeom>
                <a:avLst/>
                <a:gdLst>
                  <a:gd name="connsiteX0" fmla="*/ 0 w 1369837"/>
                  <a:gd name="connsiteY0" fmla="*/ 262362 h 524724"/>
                  <a:gd name="connsiteX1" fmla="*/ 684919 w 1369837"/>
                  <a:gd name="connsiteY1" fmla="*/ 0 h 524724"/>
                  <a:gd name="connsiteX2" fmla="*/ 1369838 w 1369837"/>
                  <a:gd name="connsiteY2" fmla="*/ 262362 h 524724"/>
                  <a:gd name="connsiteX3" fmla="*/ 684919 w 1369837"/>
                  <a:gd name="connsiteY3" fmla="*/ 524724 h 524724"/>
                  <a:gd name="connsiteX4" fmla="*/ 0 w 1369837"/>
                  <a:gd name="connsiteY4" fmla="*/ 262362 h 524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837" h="524724" extrusionOk="0">
                    <a:moveTo>
                      <a:pt x="0" y="262362"/>
                    </a:moveTo>
                    <a:cubicBezTo>
                      <a:pt x="32259" y="69983"/>
                      <a:pt x="359290" y="82511"/>
                      <a:pt x="684919" y="0"/>
                    </a:cubicBezTo>
                    <a:cubicBezTo>
                      <a:pt x="1054256" y="-24865"/>
                      <a:pt x="1389929" y="129481"/>
                      <a:pt x="1369838" y="262362"/>
                    </a:cubicBezTo>
                    <a:cubicBezTo>
                      <a:pt x="1362761" y="330033"/>
                      <a:pt x="1056120" y="527908"/>
                      <a:pt x="684919" y="524724"/>
                    </a:cubicBezTo>
                    <a:cubicBezTo>
                      <a:pt x="305156" y="517559"/>
                      <a:pt x="21495" y="438257"/>
                      <a:pt x="0" y="262362"/>
                    </a:cubicBezTo>
                    <a:close/>
                  </a:path>
                </a:pathLst>
              </a:custGeom>
              <a:noFill/>
              <a:ln w="19050">
                <a:solidFill>
                  <a:schemeClr val="accent5"/>
                </a:solidFill>
                <a:extLst>
                  <a:ext uri="{C807C97D-BFC1-408E-A445-0C87EB9F89A2}">
                    <ask:lineSketchStyleProps xmlns:ask="http://schemas.microsoft.com/office/drawing/2018/sketchyshapes" sd="1617256088">
                      <a:prstGeom prst="ellipse">
                        <a:avLst/>
                      </a:prstGeom>
                      <ask:type>
                        <ask:lineSketchScribble/>
                      </ask:type>
                    </ask:lineSketchStyleProps>
                  </a:ext>
                </a:extLst>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i="1"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7ABDA68-DBBD-B561-0089-A1858C04158B}"/>
                  </a:ext>
                </a:extLst>
              </p:cNvPr>
              <p:cNvSpPr txBox="1"/>
              <p:nvPr/>
            </p:nvSpPr>
            <p:spPr>
              <a:xfrm>
                <a:off x="4227009" y="6172080"/>
                <a:ext cx="1368247" cy="496003"/>
              </a:xfrm>
              <a:custGeom>
                <a:avLst/>
                <a:gdLst>
                  <a:gd name="connsiteX0" fmla="*/ 0 w 1368247"/>
                  <a:gd name="connsiteY0" fmla="*/ 248002 h 496003"/>
                  <a:gd name="connsiteX1" fmla="*/ 684124 w 1368247"/>
                  <a:gd name="connsiteY1" fmla="*/ 0 h 496003"/>
                  <a:gd name="connsiteX2" fmla="*/ 1368248 w 1368247"/>
                  <a:gd name="connsiteY2" fmla="*/ 248002 h 496003"/>
                  <a:gd name="connsiteX3" fmla="*/ 684124 w 1368247"/>
                  <a:gd name="connsiteY3" fmla="*/ 496004 h 496003"/>
                  <a:gd name="connsiteX4" fmla="*/ 0 w 1368247"/>
                  <a:gd name="connsiteY4" fmla="*/ 248002 h 496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247" h="496003" extrusionOk="0">
                    <a:moveTo>
                      <a:pt x="0" y="248002"/>
                    </a:moveTo>
                    <a:cubicBezTo>
                      <a:pt x="22143" y="78444"/>
                      <a:pt x="323339" y="26718"/>
                      <a:pt x="684124" y="0"/>
                    </a:cubicBezTo>
                    <a:cubicBezTo>
                      <a:pt x="1053724" y="-22911"/>
                      <a:pt x="1371393" y="112915"/>
                      <a:pt x="1368248" y="248002"/>
                    </a:cubicBezTo>
                    <a:cubicBezTo>
                      <a:pt x="1364120" y="339924"/>
                      <a:pt x="1024673" y="512796"/>
                      <a:pt x="684124" y="496004"/>
                    </a:cubicBezTo>
                    <a:cubicBezTo>
                      <a:pt x="301237" y="471747"/>
                      <a:pt x="1896" y="387704"/>
                      <a:pt x="0" y="248002"/>
                    </a:cubicBezTo>
                    <a:close/>
                  </a:path>
                </a:pathLst>
              </a:custGeom>
              <a:noFill/>
              <a:ln w="19050">
                <a:solidFill>
                  <a:schemeClr val="accent5"/>
                </a:solidFill>
                <a:extLst>
                  <a:ext uri="{C807C97D-BFC1-408E-A445-0C87EB9F89A2}">
                    <ask:lineSketchStyleProps xmlns:ask="http://schemas.microsoft.com/office/drawing/2018/sketchyshapes" sd="1617256088">
                      <a:prstGeom prst="ellipse">
                        <a:avLst/>
                      </a:prstGeom>
                      <ask:type>
                        <ask:lineSketchCurved/>
                      </ask:type>
                    </ask:lineSketchStyleProps>
                  </a:ext>
                </a:extLst>
              </a:ln>
            </p:spPr>
            <p:txBody>
              <a:bodyPr wrap="non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rPr>
                  <a:t>We are here</a:t>
                </a:r>
                <a:endParaRPr kumimoji="0" lang="en-US" sz="1100" i="1"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grpSp>
        <p:cxnSp>
          <p:nvCxnSpPr>
            <p:cNvPr id="6" name="Straight Connector 5">
              <a:extLst>
                <a:ext uri="{FF2B5EF4-FFF2-40B4-BE49-F238E27FC236}">
                  <a16:creationId xmlns:a16="http://schemas.microsoft.com/office/drawing/2014/main" id="{D142DD9A-2C3B-847F-3B96-DA48315EEC89}"/>
                </a:ext>
              </a:extLst>
            </p:cNvPr>
            <p:cNvCxnSpPr>
              <a:cxnSpLocks/>
            </p:cNvCxnSpPr>
            <p:nvPr/>
          </p:nvCxnSpPr>
          <p:spPr>
            <a:xfrm>
              <a:off x="3954879" y="2078223"/>
              <a:ext cx="0" cy="475488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3" name="Arrow: Pentagon 32">
              <a:extLst>
                <a:ext uri="{FF2B5EF4-FFF2-40B4-BE49-F238E27FC236}">
                  <a16:creationId xmlns:a16="http://schemas.microsoft.com/office/drawing/2014/main" id="{B406C208-B3D3-A937-B9EF-4D937F889EFB}"/>
                </a:ext>
              </a:extLst>
            </p:cNvPr>
            <p:cNvSpPr/>
            <p:nvPr/>
          </p:nvSpPr>
          <p:spPr>
            <a:xfrm>
              <a:off x="85567" y="1266258"/>
              <a:ext cx="1280160" cy="320040"/>
            </a:xfrm>
            <a:prstGeom prst="homePlate">
              <a:avLst/>
            </a:prstGeom>
            <a:solidFill>
              <a:schemeClr val="tx2">
                <a:lumMod val="20000"/>
                <a:lumOff val="80000"/>
              </a:schemeClr>
            </a:solidFill>
            <a:ln w="190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rPr>
                <a:t>INITIATE</a:t>
              </a:r>
            </a:p>
          </p:txBody>
        </p:sp>
        <p:sp>
          <p:nvSpPr>
            <p:cNvPr id="34" name="Arrow: Chevron 33">
              <a:extLst>
                <a:ext uri="{FF2B5EF4-FFF2-40B4-BE49-F238E27FC236}">
                  <a16:creationId xmlns:a16="http://schemas.microsoft.com/office/drawing/2014/main" id="{1909CC30-6799-F73D-E7F1-AD3A98F46D5B}"/>
                </a:ext>
              </a:extLst>
            </p:cNvPr>
            <p:cNvSpPr/>
            <p:nvPr/>
          </p:nvSpPr>
          <p:spPr>
            <a:xfrm>
              <a:off x="1288712" y="1266258"/>
              <a:ext cx="1188720" cy="320040"/>
            </a:xfrm>
            <a:prstGeom prst="chevron">
              <a:avLst/>
            </a:prstGeom>
            <a:solidFill>
              <a:schemeClr val="tx2">
                <a:lumMod val="20000"/>
                <a:lumOff val="80000"/>
              </a:schemeClr>
            </a:solidFill>
            <a:ln w="19050" cap="flat" cmpd="sng" algn="ctr">
              <a:solidFill>
                <a:schemeClr val="tx1"/>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rPr>
                <a:t>CONFIRM</a:t>
              </a:r>
            </a:p>
          </p:txBody>
        </p:sp>
        <p:sp>
          <p:nvSpPr>
            <p:cNvPr id="35" name="Arrow: Chevron 34">
              <a:extLst>
                <a:ext uri="{FF2B5EF4-FFF2-40B4-BE49-F238E27FC236}">
                  <a16:creationId xmlns:a16="http://schemas.microsoft.com/office/drawing/2014/main" id="{EA181A4E-9931-48A9-337C-C047F5321B5D}"/>
                </a:ext>
              </a:extLst>
            </p:cNvPr>
            <p:cNvSpPr/>
            <p:nvPr/>
          </p:nvSpPr>
          <p:spPr>
            <a:xfrm>
              <a:off x="2400417" y="1266258"/>
              <a:ext cx="2926080" cy="320040"/>
            </a:xfrm>
            <a:prstGeom prst="chevron">
              <a:avLst/>
            </a:prstGeom>
            <a:solidFill>
              <a:schemeClr val="tx2">
                <a:lumMod val="20000"/>
                <a:lumOff val="80000"/>
              </a:schemeClr>
            </a:solidFill>
            <a:ln w="190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a:latin typeface="Arial" panose="020B0604020202020204" pitchFamily="34" charset="0"/>
                  <a:cs typeface="Arial" panose="020B0604020202020204" pitchFamily="34" charset="0"/>
                </a:rPr>
                <a:t>DESIGN &amp; BUILD</a:t>
              </a:r>
              <a:endPar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5229006-B2D7-B3BD-69CD-AA9C1AB179A5}"/>
                </a:ext>
              </a:extLst>
            </p:cNvPr>
            <p:cNvSpPr txBox="1"/>
            <p:nvPr/>
          </p:nvSpPr>
          <p:spPr>
            <a:xfrm>
              <a:off x="1272994" y="4500453"/>
              <a:ext cx="3931920" cy="320040"/>
            </a:xfrm>
            <a:prstGeom prst="homePlate">
              <a:avLst/>
            </a:prstGeom>
            <a:solidFill>
              <a:schemeClr val="accent1"/>
            </a:solidFill>
            <a:ln>
              <a:noFill/>
              <a:prstDash val="dash"/>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rPr>
                <a:t>Design and Build</a:t>
              </a:r>
            </a:p>
          </p:txBody>
        </p:sp>
        <p:sp>
          <p:nvSpPr>
            <p:cNvPr id="56" name="TextBox 55">
              <a:extLst>
                <a:ext uri="{FF2B5EF4-FFF2-40B4-BE49-F238E27FC236}">
                  <a16:creationId xmlns:a16="http://schemas.microsoft.com/office/drawing/2014/main" id="{BCA5C176-0583-DE55-B6D0-8F35E62ED28D}"/>
                </a:ext>
              </a:extLst>
            </p:cNvPr>
            <p:cNvSpPr txBox="1"/>
            <p:nvPr/>
          </p:nvSpPr>
          <p:spPr>
            <a:xfrm>
              <a:off x="4703685" y="4933331"/>
              <a:ext cx="4572000" cy="320040"/>
            </a:xfrm>
            <a:prstGeom prst="homePlate">
              <a:avLst/>
            </a:prstGeom>
            <a:solidFill>
              <a:schemeClr val="accent1"/>
            </a:solidFill>
          </p:spPr>
          <p:txBody>
            <a:bodyPr wrap="non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rPr>
                <a:t>End-to-End Testing</a:t>
              </a:r>
            </a:p>
          </p:txBody>
        </p:sp>
        <p:sp>
          <p:nvSpPr>
            <p:cNvPr id="57" name="Arrow: Pentagon 56">
              <a:extLst>
                <a:ext uri="{FF2B5EF4-FFF2-40B4-BE49-F238E27FC236}">
                  <a16:creationId xmlns:a16="http://schemas.microsoft.com/office/drawing/2014/main" id="{C96F320F-F6F3-1E4B-10A2-E99137A71007}"/>
                </a:ext>
              </a:extLst>
            </p:cNvPr>
            <p:cNvSpPr/>
            <p:nvPr/>
          </p:nvSpPr>
          <p:spPr>
            <a:xfrm>
              <a:off x="85568" y="3201819"/>
              <a:ext cx="3330140" cy="320040"/>
            </a:xfrm>
            <a:prstGeom prst="homePlat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rPr>
                <a:t>Planning &amp; Operationalizing</a:t>
              </a:r>
            </a:p>
          </p:txBody>
        </p:sp>
        <p:sp>
          <p:nvSpPr>
            <p:cNvPr id="58" name="Arrow: Pentagon 57">
              <a:extLst>
                <a:ext uri="{FF2B5EF4-FFF2-40B4-BE49-F238E27FC236}">
                  <a16:creationId xmlns:a16="http://schemas.microsoft.com/office/drawing/2014/main" id="{0936B61A-25D5-602F-C3B7-DA7013945745}"/>
                </a:ext>
              </a:extLst>
            </p:cNvPr>
            <p:cNvSpPr/>
            <p:nvPr/>
          </p:nvSpPr>
          <p:spPr>
            <a:xfrm>
              <a:off x="85568" y="2768941"/>
              <a:ext cx="2286000" cy="320040"/>
            </a:xfrm>
            <a:prstGeom prst="homePlat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rPr>
                <a:t>Process Analysis</a:t>
              </a:r>
            </a:p>
          </p:txBody>
        </p:sp>
        <p:sp>
          <p:nvSpPr>
            <p:cNvPr id="59" name="Arrow: Pentagon 58">
              <a:extLst>
                <a:ext uri="{FF2B5EF4-FFF2-40B4-BE49-F238E27FC236}">
                  <a16:creationId xmlns:a16="http://schemas.microsoft.com/office/drawing/2014/main" id="{5225CF9F-83F7-8187-F1C0-C0592FC6965B}"/>
                </a:ext>
              </a:extLst>
            </p:cNvPr>
            <p:cNvSpPr/>
            <p:nvPr/>
          </p:nvSpPr>
          <p:spPr>
            <a:xfrm>
              <a:off x="85567" y="3634697"/>
              <a:ext cx="5119344" cy="320040"/>
            </a:xfrm>
            <a:prstGeom prst="homePlat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a:latin typeface="Arial" panose="020B0604020202020204" pitchFamily="34" charset="0"/>
                  <a:cs typeface="Arial" panose="020B0604020202020204" pitchFamily="34" charset="0"/>
                </a:rPr>
                <a:t>Blueprinting</a:t>
              </a:r>
              <a:endPar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EA0B378A-213F-C29B-0E90-DCE1EDEA71EF}"/>
                </a:ext>
              </a:extLst>
            </p:cNvPr>
            <p:cNvSpPr txBox="1"/>
            <p:nvPr/>
          </p:nvSpPr>
          <p:spPr>
            <a:xfrm>
              <a:off x="4703685" y="5366209"/>
              <a:ext cx="4572000" cy="320040"/>
            </a:xfrm>
            <a:prstGeom prst="homePlate">
              <a:avLst/>
            </a:prstGeom>
            <a:solidFill>
              <a:schemeClr val="accent1"/>
            </a:solidFill>
            <a:ln>
              <a:noFill/>
              <a:prstDash val="dash"/>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rPr>
                <a:t>Data Migration and Verification</a:t>
              </a:r>
            </a:p>
          </p:txBody>
        </p:sp>
        <p:sp>
          <p:nvSpPr>
            <p:cNvPr id="61" name="TextBox 60">
              <a:extLst>
                <a:ext uri="{FF2B5EF4-FFF2-40B4-BE49-F238E27FC236}">
                  <a16:creationId xmlns:a16="http://schemas.microsoft.com/office/drawing/2014/main" id="{4A0D35C1-154F-9BCF-A4F4-C0F7D961DB58}"/>
                </a:ext>
              </a:extLst>
            </p:cNvPr>
            <p:cNvSpPr txBox="1"/>
            <p:nvPr/>
          </p:nvSpPr>
          <p:spPr>
            <a:xfrm>
              <a:off x="7543111" y="5799087"/>
              <a:ext cx="2468880" cy="320040"/>
            </a:xfrm>
            <a:prstGeom prst="homePlate">
              <a:avLst/>
            </a:prstGeom>
            <a:solidFill>
              <a:schemeClr val="accent1"/>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rPr>
                <a:t>Training</a:t>
              </a:r>
            </a:p>
          </p:txBody>
        </p:sp>
        <p:sp>
          <p:nvSpPr>
            <p:cNvPr id="73" name="Arrow: Chevron 72">
              <a:extLst>
                <a:ext uri="{FF2B5EF4-FFF2-40B4-BE49-F238E27FC236}">
                  <a16:creationId xmlns:a16="http://schemas.microsoft.com/office/drawing/2014/main" id="{AF59CFAB-2602-CA86-DC85-3C02428768A1}"/>
                </a:ext>
              </a:extLst>
            </p:cNvPr>
            <p:cNvSpPr/>
            <p:nvPr/>
          </p:nvSpPr>
          <p:spPr>
            <a:xfrm>
              <a:off x="5249482" y="1266258"/>
              <a:ext cx="4114800" cy="320040"/>
            </a:xfrm>
            <a:prstGeom prst="chevron">
              <a:avLst/>
            </a:prstGeom>
            <a:solidFill>
              <a:schemeClr val="tx2">
                <a:lumMod val="20000"/>
                <a:lumOff val="80000"/>
              </a:schemeClr>
            </a:solidFill>
            <a:ln w="190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a:latin typeface="Arial" panose="020B0604020202020204" pitchFamily="34" charset="0"/>
                  <a:cs typeface="Arial" panose="020B0604020202020204" pitchFamily="34" charset="0"/>
                </a:rPr>
                <a:t>INTEGRATE</a:t>
              </a:r>
              <a:endPar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74" name="Arrow: Chevron 73">
              <a:extLst>
                <a:ext uri="{FF2B5EF4-FFF2-40B4-BE49-F238E27FC236}">
                  <a16:creationId xmlns:a16="http://schemas.microsoft.com/office/drawing/2014/main" id="{557408F7-9873-1368-4D83-481EDE912D38}"/>
                </a:ext>
              </a:extLst>
            </p:cNvPr>
            <p:cNvSpPr/>
            <p:nvPr/>
          </p:nvSpPr>
          <p:spPr>
            <a:xfrm>
              <a:off x="9287267" y="1266258"/>
              <a:ext cx="1188720" cy="320040"/>
            </a:xfrm>
            <a:prstGeom prst="chevron">
              <a:avLst/>
            </a:prstGeom>
            <a:solidFill>
              <a:schemeClr val="tx2">
                <a:lumMod val="20000"/>
                <a:lumOff val="80000"/>
              </a:schemeClr>
            </a:solidFill>
            <a:ln w="19050" cap="flat" cmpd="sng" algn="ctr">
              <a:solidFill>
                <a:schemeClr val="tx1"/>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a:latin typeface="Arial" panose="020B0604020202020204" pitchFamily="34" charset="0"/>
                  <a:cs typeface="Arial" panose="020B0604020202020204" pitchFamily="34" charset="0"/>
                </a:rPr>
                <a:t>DEPLOY</a:t>
              </a:r>
              <a:endPar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3" name="Arrow: Pentagon 2">
              <a:extLst>
                <a:ext uri="{FF2B5EF4-FFF2-40B4-BE49-F238E27FC236}">
                  <a16:creationId xmlns:a16="http://schemas.microsoft.com/office/drawing/2014/main" id="{FA88B67C-193E-3997-82D7-B711CAA68B6F}"/>
                </a:ext>
              </a:extLst>
            </p:cNvPr>
            <p:cNvSpPr/>
            <p:nvPr/>
          </p:nvSpPr>
          <p:spPr>
            <a:xfrm>
              <a:off x="85568" y="4067575"/>
              <a:ext cx="5119344" cy="320040"/>
            </a:xfrm>
            <a:prstGeom prst="homePlate">
              <a:avLst/>
            </a:prstGeom>
            <a:solidFill>
              <a:schemeClr val="accent1"/>
            </a:solidFill>
            <a:ln w="12700" cap="flat" cmpd="sng" algn="ctr">
              <a:noFill/>
              <a:prstDash val="solid"/>
              <a:miter lim="800000"/>
            </a:ln>
            <a:effectLst/>
          </p:spPr>
          <p:txBody>
            <a:bodyPr rtlCol="0" anchor="ctr"/>
            <a:lstStyle/>
            <a:p>
              <a:pPr algn="ctr">
                <a:defRPr/>
              </a:pPr>
              <a:r>
                <a:rPr lang="en-US" sz="1400" b="1" kern="0">
                  <a:latin typeface="Arial" panose="020B0604020202020204" pitchFamily="34" charset="0"/>
                  <a:cs typeface="Arial" panose="020B0604020202020204" pitchFamily="34" charset="0"/>
                </a:rPr>
                <a:t>System Conversion</a:t>
              </a:r>
              <a:endPar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17" name="Star: 5 Points 16">
              <a:extLst>
                <a:ext uri="{FF2B5EF4-FFF2-40B4-BE49-F238E27FC236}">
                  <a16:creationId xmlns:a16="http://schemas.microsoft.com/office/drawing/2014/main" id="{43E81A86-18C4-1FBD-70B8-D65C3B849E7D}"/>
                </a:ext>
              </a:extLst>
            </p:cNvPr>
            <p:cNvSpPr>
              <a:spLocks noChangeAspect="1"/>
            </p:cNvSpPr>
            <p:nvPr/>
          </p:nvSpPr>
          <p:spPr>
            <a:xfrm>
              <a:off x="9978078" y="5661927"/>
              <a:ext cx="457233" cy="457200"/>
            </a:xfrm>
            <a:prstGeom prst="star5">
              <a:avLst/>
            </a:prstGeom>
            <a:solidFill>
              <a:schemeClr val="tx1">
                <a:lumMod val="50000"/>
                <a:lumOff val="5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Chevron 22">
              <a:extLst>
                <a:ext uri="{FF2B5EF4-FFF2-40B4-BE49-F238E27FC236}">
                  <a16:creationId xmlns:a16="http://schemas.microsoft.com/office/drawing/2014/main" id="{BA000C50-3FB8-D4D9-1206-2D1FA90170D5}"/>
                </a:ext>
              </a:extLst>
            </p:cNvPr>
            <p:cNvSpPr/>
            <p:nvPr/>
          </p:nvSpPr>
          <p:spPr>
            <a:xfrm>
              <a:off x="10398973" y="1266258"/>
              <a:ext cx="1737360" cy="320040"/>
            </a:xfrm>
            <a:prstGeom prst="chevron">
              <a:avLst/>
            </a:prstGeom>
            <a:solidFill>
              <a:schemeClr val="tx2">
                <a:lumMod val="20000"/>
                <a:lumOff val="80000"/>
              </a:schemeClr>
            </a:solidFill>
            <a:ln w="190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a:latin typeface="Arial" panose="020B0604020202020204" pitchFamily="34" charset="0"/>
                  <a:cs typeface="Arial" panose="020B0604020202020204" pitchFamily="34" charset="0"/>
                </a:rPr>
                <a:t>SUPPORT</a:t>
              </a:r>
              <a:endPar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endParaRPr>
            </a:p>
          </p:txBody>
        </p:sp>
        <p:sp>
          <p:nvSpPr>
            <p:cNvPr id="4" name="Star: 5 Points 3">
              <a:extLst>
                <a:ext uri="{FF2B5EF4-FFF2-40B4-BE49-F238E27FC236}">
                  <a16:creationId xmlns:a16="http://schemas.microsoft.com/office/drawing/2014/main" id="{7F1583B6-0CE2-C141-B9A0-A225528A5854}"/>
                </a:ext>
              </a:extLst>
            </p:cNvPr>
            <p:cNvSpPr>
              <a:spLocks noChangeAspect="1"/>
            </p:cNvSpPr>
            <p:nvPr/>
          </p:nvSpPr>
          <p:spPr>
            <a:xfrm>
              <a:off x="85568" y="2164752"/>
              <a:ext cx="457233" cy="457200"/>
            </a:xfrm>
            <a:prstGeom prst="star5">
              <a:avLst/>
            </a:prstGeom>
            <a:solidFill>
              <a:schemeClr val="tx1">
                <a:lumMod val="50000"/>
                <a:lumOff val="5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D06E017-924C-1B3B-AB53-5AD91CED7031}"/>
                </a:ext>
              </a:extLst>
            </p:cNvPr>
            <p:cNvSpPr txBox="1"/>
            <p:nvPr/>
          </p:nvSpPr>
          <p:spPr>
            <a:xfrm>
              <a:off x="10168372" y="6231968"/>
              <a:ext cx="1965960" cy="320040"/>
            </a:xfrm>
            <a:prstGeom prst="homePlate">
              <a:avLst/>
            </a:prstGeom>
            <a:solidFill>
              <a:schemeClr val="accent1"/>
            </a:solidFill>
          </p:spPr>
          <p:txBody>
            <a:bodyPr wrap="non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latin typeface="Arial" panose="020B0604020202020204" pitchFamily="34" charset="0"/>
                  <a:cs typeface="Arial" panose="020B0604020202020204" pitchFamily="34" charset="0"/>
                </a:rPr>
                <a:t>Post Go-Live Support</a:t>
              </a:r>
            </a:p>
          </p:txBody>
        </p:sp>
      </p:grpSp>
      <p:graphicFrame>
        <p:nvGraphicFramePr>
          <p:cNvPr id="28" name="Table 27">
            <a:extLst>
              <a:ext uri="{FF2B5EF4-FFF2-40B4-BE49-F238E27FC236}">
                <a16:creationId xmlns:a16="http://schemas.microsoft.com/office/drawing/2014/main" id="{06748AC1-4248-FB61-AF1F-13257272DE44}"/>
              </a:ext>
            </a:extLst>
          </p:cNvPr>
          <p:cNvGraphicFramePr>
            <a:graphicFrameLocks noGrp="1"/>
          </p:cNvGraphicFramePr>
          <p:nvPr/>
        </p:nvGraphicFramePr>
        <p:xfrm>
          <a:off x="85576" y="1663511"/>
          <a:ext cx="12040392" cy="396240"/>
        </p:xfrm>
        <a:graphic>
          <a:graphicData uri="http://schemas.openxmlformats.org/drawingml/2006/table">
            <a:tbl>
              <a:tblPr firstRow="1" bandRow="1">
                <a:tableStyleId>{5C22544A-7EE6-4342-B048-85BDC9FD1C3A}</a:tableStyleId>
              </a:tblPr>
              <a:tblGrid>
                <a:gridCol w="573352">
                  <a:extLst>
                    <a:ext uri="{9D8B030D-6E8A-4147-A177-3AD203B41FA5}">
                      <a16:colId xmlns:a16="http://schemas.microsoft.com/office/drawing/2014/main" val="1719927804"/>
                    </a:ext>
                  </a:extLst>
                </a:gridCol>
                <a:gridCol w="573352">
                  <a:extLst>
                    <a:ext uri="{9D8B030D-6E8A-4147-A177-3AD203B41FA5}">
                      <a16:colId xmlns:a16="http://schemas.microsoft.com/office/drawing/2014/main" val="1597313394"/>
                    </a:ext>
                  </a:extLst>
                </a:gridCol>
                <a:gridCol w="573352">
                  <a:extLst>
                    <a:ext uri="{9D8B030D-6E8A-4147-A177-3AD203B41FA5}">
                      <a16:colId xmlns:a16="http://schemas.microsoft.com/office/drawing/2014/main" val="1861106805"/>
                    </a:ext>
                  </a:extLst>
                </a:gridCol>
                <a:gridCol w="573352">
                  <a:extLst>
                    <a:ext uri="{9D8B030D-6E8A-4147-A177-3AD203B41FA5}">
                      <a16:colId xmlns:a16="http://schemas.microsoft.com/office/drawing/2014/main" val="1766934257"/>
                    </a:ext>
                  </a:extLst>
                </a:gridCol>
                <a:gridCol w="573352">
                  <a:extLst>
                    <a:ext uri="{9D8B030D-6E8A-4147-A177-3AD203B41FA5}">
                      <a16:colId xmlns:a16="http://schemas.microsoft.com/office/drawing/2014/main" val="2544468580"/>
                    </a:ext>
                  </a:extLst>
                </a:gridCol>
                <a:gridCol w="573352">
                  <a:extLst>
                    <a:ext uri="{9D8B030D-6E8A-4147-A177-3AD203B41FA5}">
                      <a16:colId xmlns:a16="http://schemas.microsoft.com/office/drawing/2014/main" val="1253916034"/>
                    </a:ext>
                  </a:extLst>
                </a:gridCol>
                <a:gridCol w="573352">
                  <a:extLst>
                    <a:ext uri="{9D8B030D-6E8A-4147-A177-3AD203B41FA5}">
                      <a16:colId xmlns:a16="http://schemas.microsoft.com/office/drawing/2014/main" val="3331908237"/>
                    </a:ext>
                  </a:extLst>
                </a:gridCol>
                <a:gridCol w="573352">
                  <a:extLst>
                    <a:ext uri="{9D8B030D-6E8A-4147-A177-3AD203B41FA5}">
                      <a16:colId xmlns:a16="http://schemas.microsoft.com/office/drawing/2014/main" val="3863509630"/>
                    </a:ext>
                  </a:extLst>
                </a:gridCol>
                <a:gridCol w="573352">
                  <a:extLst>
                    <a:ext uri="{9D8B030D-6E8A-4147-A177-3AD203B41FA5}">
                      <a16:colId xmlns:a16="http://schemas.microsoft.com/office/drawing/2014/main" val="1256359956"/>
                    </a:ext>
                  </a:extLst>
                </a:gridCol>
                <a:gridCol w="573352">
                  <a:extLst>
                    <a:ext uri="{9D8B030D-6E8A-4147-A177-3AD203B41FA5}">
                      <a16:colId xmlns:a16="http://schemas.microsoft.com/office/drawing/2014/main" val="3759856226"/>
                    </a:ext>
                  </a:extLst>
                </a:gridCol>
                <a:gridCol w="573352">
                  <a:extLst>
                    <a:ext uri="{9D8B030D-6E8A-4147-A177-3AD203B41FA5}">
                      <a16:colId xmlns:a16="http://schemas.microsoft.com/office/drawing/2014/main" val="1959813217"/>
                    </a:ext>
                  </a:extLst>
                </a:gridCol>
                <a:gridCol w="573352">
                  <a:extLst>
                    <a:ext uri="{9D8B030D-6E8A-4147-A177-3AD203B41FA5}">
                      <a16:colId xmlns:a16="http://schemas.microsoft.com/office/drawing/2014/main" val="1088557093"/>
                    </a:ext>
                  </a:extLst>
                </a:gridCol>
                <a:gridCol w="573352">
                  <a:extLst>
                    <a:ext uri="{9D8B030D-6E8A-4147-A177-3AD203B41FA5}">
                      <a16:colId xmlns:a16="http://schemas.microsoft.com/office/drawing/2014/main" val="2738736491"/>
                    </a:ext>
                  </a:extLst>
                </a:gridCol>
                <a:gridCol w="573352">
                  <a:extLst>
                    <a:ext uri="{9D8B030D-6E8A-4147-A177-3AD203B41FA5}">
                      <a16:colId xmlns:a16="http://schemas.microsoft.com/office/drawing/2014/main" val="3895713280"/>
                    </a:ext>
                  </a:extLst>
                </a:gridCol>
                <a:gridCol w="573352">
                  <a:extLst>
                    <a:ext uri="{9D8B030D-6E8A-4147-A177-3AD203B41FA5}">
                      <a16:colId xmlns:a16="http://schemas.microsoft.com/office/drawing/2014/main" val="2976609099"/>
                    </a:ext>
                  </a:extLst>
                </a:gridCol>
                <a:gridCol w="573352">
                  <a:extLst>
                    <a:ext uri="{9D8B030D-6E8A-4147-A177-3AD203B41FA5}">
                      <a16:colId xmlns:a16="http://schemas.microsoft.com/office/drawing/2014/main" val="3019307122"/>
                    </a:ext>
                  </a:extLst>
                </a:gridCol>
                <a:gridCol w="573352">
                  <a:extLst>
                    <a:ext uri="{9D8B030D-6E8A-4147-A177-3AD203B41FA5}">
                      <a16:colId xmlns:a16="http://schemas.microsoft.com/office/drawing/2014/main" val="4128946685"/>
                    </a:ext>
                  </a:extLst>
                </a:gridCol>
                <a:gridCol w="573352">
                  <a:extLst>
                    <a:ext uri="{9D8B030D-6E8A-4147-A177-3AD203B41FA5}">
                      <a16:colId xmlns:a16="http://schemas.microsoft.com/office/drawing/2014/main" val="1416767686"/>
                    </a:ext>
                  </a:extLst>
                </a:gridCol>
                <a:gridCol w="573352">
                  <a:extLst>
                    <a:ext uri="{9D8B030D-6E8A-4147-A177-3AD203B41FA5}">
                      <a16:colId xmlns:a16="http://schemas.microsoft.com/office/drawing/2014/main" val="3979241773"/>
                    </a:ext>
                  </a:extLst>
                </a:gridCol>
                <a:gridCol w="573352">
                  <a:extLst>
                    <a:ext uri="{9D8B030D-6E8A-4147-A177-3AD203B41FA5}">
                      <a16:colId xmlns:a16="http://schemas.microsoft.com/office/drawing/2014/main" val="2087759273"/>
                    </a:ext>
                  </a:extLst>
                </a:gridCol>
                <a:gridCol w="573352">
                  <a:extLst>
                    <a:ext uri="{9D8B030D-6E8A-4147-A177-3AD203B41FA5}">
                      <a16:colId xmlns:a16="http://schemas.microsoft.com/office/drawing/2014/main" val="4630091"/>
                    </a:ext>
                  </a:extLst>
                </a:gridCol>
              </a:tblGrid>
              <a:tr h="370840">
                <a:tc>
                  <a:txBody>
                    <a:bodyPr/>
                    <a:lstStyle/>
                    <a:p>
                      <a:pPr algn="ctr"/>
                      <a:r>
                        <a:rPr lang="en-US" sz="1000" b="0">
                          <a:solidFill>
                            <a:schemeClr val="bg1"/>
                          </a:solidFill>
                          <a:latin typeface="Arial" panose="020B0604020202020204" pitchFamily="34" charset="0"/>
                          <a:cs typeface="Arial" panose="020B0604020202020204" pitchFamily="34" charset="0"/>
                        </a:rPr>
                        <a:t>SEP 23</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OCT 23</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NOV 23</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DEC 23</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JAN 24</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FEB 24</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MAR 24</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APR 24</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MAY 24</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JUN 24</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JUL 24</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AUG 24</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SEP 24</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OCT 24</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NOV 24</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DEC 24</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JAN 25</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FEB 25</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MAR 25</a:t>
                      </a:r>
                    </a:p>
                  </a:txBody>
                  <a:tcPr anchor="ctr">
                    <a:lnB w="38100" cmpd="sng">
                      <a:noFill/>
                    </a:lnB>
                    <a:solidFill>
                      <a:schemeClr val="tx1"/>
                    </a:solidFill>
                  </a:tcPr>
                </a:tc>
                <a:tc>
                  <a:txBody>
                    <a:bodyPr/>
                    <a:lstStyle/>
                    <a:p>
                      <a:pPr algn="ctr"/>
                      <a:r>
                        <a:rPr lang="en-US" sz="1000" b="0">
                          <a:solidFill>
                            <a:schemeClr val="bg1"/>
                          </a:solidFill>
                          <a:latin typeface="Arial" panose="020B0604020202020204" pitchFamily="34" charset="0"/>
                          <a:cs typeface="Arial" panose="020B0604020202020204" pitchFamily="34" charset="0"/>
                        </a:rPr>
                        <a:t>APR 25</a:t>
                      </a:r>
                    </a:p>
                  </a:txBody>
                  <a:tcPr anchor="ctr">
                    <a:lnB w="38100" cmpd="sng">
                      <a:noFill/>
                    </a:lnB>
                    <a:solidFill>
                      <a:schemeClr val="tx1"/>
                    </a:solidFill>
                  </a:tcPr>
                </a:tc>
                <a:tc>
                  <a:txBody>
                    <a:bodyPr/>
                    <a:lstStyle/>
                    <a:p>
                      <a:pPr algn="ctr"/>
                      <a:r>
                        <a:rPr lang="en-US" sz="1000" b="0" dirty="0">
                          <a:solidFill>
                            <a:schemeClr val="bg1"/>
                          </a:solidFill>
                          <a:latin typeface="Arial" panose="020B0604020202020204" pitchFamily="34" charset="0"/>
                          <a:cs typeface="Arial" panose="020B0604020202020204" pitchFamily="34" charset="0"/>
                        </a:rPr>
                        <a:t>MAY 25</a:t>
                      </a:r>
                    </a:p>
                  </a:txBody>
                  <a:tcPr anchor="ctr">
                    <a:lnB w="38100" cmpd="sng">
                      <a:noFill/>
                    </a:lnB>
                    <a:solidFill>
                      <a:schemeClr val="tx1"/>
                    </a:solidFill>
                  </a:tcPr>
                </a:tc>
                <a:extLst>
                  <a:ext uri="{0D108BD9-81ED-4DB2-BD59-A6C34878D82A}">
                    <a16:rowId xmlns:a16="http://schemas.microsoft.com/office/drawing/2014/main" val="2539213562"/>
                  </a:ext>
                </a:extLst>
              </a:tr>
            </a:tbl>
          </a:graphicData>
        </a:graphic>
      </p:graphicFrame>
      <p:pic>
        <p:nvPicPr>
          <p:cNvPr id="12" name="Graphic 11">
            <a:extLst>
              <a:ext uri="{FF2B5EF4-FFF2-40B4-BE49-F238E27FC236}">
                <a16:creationId xmlns:a16="http://schemas.microsoft.com/office/drawing/2014/main" id="{E1C245B2-D9C4-051A-0976-4DFD499827D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690026">
            <a:off x="4024526" y="5585709"/>
            <a:ext cx="731520" cy="731520"/>
          </a:xfrm>
          <a:prstGeom prst="rect">
            <a:avLst/>
          </a:prstGeom>
        </p:spPr>
      </p:pic>
    </p:spTree>
    <p:extLst>
      <p:ext uri="{BB962C8B-B14F-4D97-AF65-F5344CB8AC3E}">
        <p14:creationId xmlns:p14="http://schemas.microsoft.com/office/powerpoint/2010/main" val="734710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0016-1B60-5452-FC72-2FC5324406AF}"/>
              </a:ext>
            </a:extLst>
          </p:cNvPr>
          <p:cNvSpPr>
            <a:spLocks noGrp="1"/>
          </p:cNvSpPr>
          <p:nvPr>
            <p:ph type="title"/>
          </p:nvPr>
        </p:nvSpPr>
        <p:spPr/>
        <p:txBody>
          <a:bodyPr>
            <a:normAutofit/>
          </a:bodyPr>
          <a:lstStyle/>
          <a:p>
            <a:r>
              <a:rPr lang="en-US"/>
              <a:t>The Ask</a:t>
            </a:r>
          </a:p>
        </p:txBody>
      </p:sp>
      <p:sp>
        <p:nvSpPr>
          <p:cNvPr id="3" name="Rectangle 2">
            <a:extLst>
              <a:ext uri="{FF2B5EF4-FFF2-40B4-BE49-F238E27FC236}">
                <a16:creationId xmlns:a16="http://schemas.microsoft.com/office/drawing/2014/main" id="{0A2CA8A0-1BED-5E93-5CDC-F4210DCF56C1}"/>
              </a:ext>
            </a:extLst>
          </p:cNvPr>
          <p:cNvSpPr/>
          <p:nvPr/>
        </p:nvSpPr>
        <p:spPr>
          <a:xfrm>
            <a:off x="707633" y="1360720"/>
            <a:ext cx="2155371" cy="478971"/>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Helvetica Neue" panose="02000503000000020004"/>
              </a:rPr>
              <a:t>Available Now</a:t>
            </a:r>
          </a:p>
        </p:txBody>
      </p:sp>
      <p:sp>
        <p:nvSpPr>
          <p:cNvPr id="4" name="Content Placeholder 5">
            <a:extLst>
              <a:ext uri="{FF2B5EF4-FFF2-40B4-BE49-F238E27FC236}">
                <a16:creationId xmlns:a16="http://schemas.microsoft.com/office/drawing/2014/main" id="{659D60E5-3579-A925-9301-3962625F0956}"/>
              </a:ext>
            </a:extLst>
          </p:cNvPr>
          <p:cNvSpPr txBox="1">
            <a:spLocks/>
          </p:cNvSpPr>
          <p:nvPr/>
        </p:nvSpPr>
        <p:spPr>
          <a:xfrm>
            <a:off x="918758" y="1752950"/>
            <a:ext cx="10565609" cy="4408364"/>
          </a:xfrm>
          <a:prstGeom prst="rect">
            <a:avLst/>
          </a:prstGeom>
          <a:ln w="28575">
            <a:solidFill>
              <a:schemeClr val="accent1"/>
            </a:solidFill>
          </a:ln>
        </p:spPr>
        <p:txBody>
          <a:bodyPr vert="horz" lIns="182880" tIns="182880" rIns="91440" bIns="91440" rtlCol="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defRPr sz="1600" b="1" kern="1200" cap="all" baseline="0">
                <a:solidFill>
                  <a:schemeClr val="tx1"/>
                </a:solidFill>
                <a:latin typeface="+mn-lt"/>
                <a:ea typeface="+mn-ea"/>
                <a:cs typeface="+mn-cs"/>
              </a:defRPr>
            </a:lvl1pPr>
            <a:lvl2pPr marL="0" indent="0" algn="l" defTabSz="914377" rtl="0" eaLnBrk="1" latinLnBrk="0" hangingPunct="1">
              <a:lnSpc>
                <a:spcPct val="100000"/>
              </a:lnSpc>
              <a:spcBef>
                <a:spcPts val="0"/>
              </a:spcBef>
              <a:spcAft>
                <a:spcPts val="0"/>
              </a:spcAft>
              <a:buFont typeface="Arial" panose="020B0604020202020204" pitchFamily="34" charset="0"/>
              <a:buNone/>
              <a:defRPr sz="2400" kern="1200">
                <a:solidFill>
                  <a:schemeClr val="tx1"/>
                </a:solidFill>
                <a:latin typeface="+mn-lt"/>
                <a:ea typeface="+mn-ea"/>
                <a:cs typeface="+mn-cs"/>
              </a:defRPr>
            </a:lvl2pPr>
            <a:lvl3pPr marL="57149"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22859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400041"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71486"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55561"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n-lt"/>
                <a:ea typeface="+mn-ea"/>
                <a:cs typeface="+mn-cs"/>
              </a:defRPr>
            </a:lvl7pPr>
            <a:lvl8pPr marL="55561" indent="0" algn="l" defTabSz="914377" rtl="0" eaLnBrk="1" latinLnBrk="0" hangingPunct="1">
              <a:lnSpc>
                <a:spcPct val="100000"/>
              </a:lnSpc>
              <a:spcBef>
                <a:spcPts val="0"/>
              </a:spcBef>
              <a:spcAft>
                <a:spcPts val="800"/>
              </a:spcAft>
              <a:buFont typeface="Arial" panose="020B0604020202020204" pitchFamily="34" charset="0"/>
              <a:buNone/>
              <a:defRPr sz="1800" b="0" kern="1200" baseline="0">
                <a:solidFill>
                  <a:schemeClr val="tx1"/>
                </a:solidFill>
                <a:latin typeface="+mn-lt"/>
                <a:ea typeface="+mn-ea"/>
                <a:cs typeface="+mn-cs"/>
              </a:defRPr>
            </a:lvl8pPr>
            <a:lvl9pPr marL="55561"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347663" marR="0" indent="-347663">
              <a:lnSpc>
                <a:spcPct val="107000"/>
              </a:lnSpc>
              <a:spcBef>
                <a:spcPts val="0"/>
              </a:spcBef>
              <a:spcAft>
                <a:spcPts val="600"/>
              </a:spcAft>
              <a:buFont typeface="Wingdings" panose="05000000000000000000" pitchFamily="2" charset="2"/>
              <a:buChar char="q"/>
            </a:pPr>
            <a:r>
              <a:rPr lang="en-US" sz="1800" b="0" kern="100" cap="none">
                <a:effectLst/>
                <a:latin typeface="Helvetica Neue" panose="02000503000000020004"/>
                <a:ea typeface="Calibri" panose="020F0502020204030204" pitchFamily="34" charset="0"/>
                <a:cs typeface="Times New Roman" panose="02020603050405020304" pitchFamily="18" charset="0"/>
              </a:rPr>
              <a:t>Bookmark the </a:t>
            </a:r>
            <a:r>
              <a:rPr lang="en-US" sz="1800" kern="100" cap="none">
                <a:solidFill>
                  <a:schemeClr val="tx1">
                    <a:lumMod val="75000"/>
                    <a:lumOff val="25000"/>
                  </a:schemeClr>
                </a:solidFill>
                <a:effectLst/>
                <a:latin typeface="Helvetica Neue" panose="02000503000000020004"/>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FIET webpage</a:t>
            </a:r>
            <a:endParaRPr lang="en-US" sz="1800" b="0" kern="100" cap="none">
              <a:effectLst/>
              <a:latin typeface="Helvetica Neue" panose="02000503000000020004"/>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Wingdings" panose="05000000000000000000" pitchFamily="2" charset="2"/>
              <a:buChar char="q"/>
            </a:pPr>
            <a:r>
              <a:rPr lang="en-US" sz="1800" b="0" kern="100" cap="none">
                <a:latin typeface="Helvetica Neue" panose="02000503000000020004"/>
                <a:cs typeface="Times New Roman" panose="02020603050405020304" pitchFamily="18" charset="0"/>
              </a:rPr>
              <a:t>Review key materials on the web page:</a:t>
            </a:r>
          </a:p>
          <a:p>
            <a:pPr marL="742941" lvl="4" indent="-342900">
              <a:lnSpc>
                <a:spcPct val="107000"/>
              </a:lnSpc>
              <a:spcAft>
                <a:spcPts val="600"/>
              </a:spcAft>
              <a:buFont typeface="Wingdings" panose="05000000000000000000" pitchFamily="2" charset="2"/>
              <a:buChar char="q"/>
            </a:pPr>
            <a:r>
              <a:rPr lang="en-US" sz="1600" b="1" kern="100" cap="none">
                <a:solidFill>
                  <a:schemeClr val="tx1">
                    <a:lumMod val="75000"/>
                    <a:lumOff val="25000"/>
                  </a:schemeClr>
                </a:solidFill>
                <a:effectLst/>
                <a:latin typeface="Helvetica Neue" panose="02000503000000020004"/>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Introduction</a:t>
            </a:r>
            <a:r>
              <a:rPr lang="en-US" sz="1600" b="0" kern="100" cap="none">
                <a:solidFill>
                  <a:schemeClr val="tx1">
                    <a:lumMod val="75000"/>
                    <a:lumOff val="25000"/>
                  </a:schemeClr>
                </a:solidFill>
                <a:effectLst/>
                <a:latin typeface="Helvetica Neue" panose="02000503000000020004"/>
                <a:ea typeface="Calibri" panose="020F0502020204030204" pitchFamily="34" charset="0"/>
                <a:cs typeface="Times New Roman" panose="02020603050405020304" pitchFamily="18" charset="0"/>
              </a:rPr>
              <a:t> </a:t>
            </a:r>
            <a:r>
              <a:rPr lang="en-US" sz="1600" b="0" kern="100" cap="none">
                <a:effectLst/>
                <a:latin typeface="Helvetica Neue" panose="02000503000000020004"/>
                <a:ea typeface="Calibri" panose="020F0502020204030204" pitchFamily="34" charset="0"/>
                <a:cs typeface="Times New Roman" panose="02020603050405020304" pitchFamily="18" charset="0"/>
              </a:rPr>
              <a:t>– Describes the FIET Project</a:t>
            </a:r>
            <a:r>
              <a:rPr lang="en-US" sz="1600" kern="100">
                <a:latin typeface="Helvetica Neue" panose="02000503000000020004"/>
                <a:ea typeface="Calibri" panose="020F0502020204030204" pitchFamily="34" charset="0"/>
                <a:cs typeface="Times New Roman" panose="02020603050405020304" pitchFamily="18" charset="0"/>
              </a:rPr>
              <a:t> and</a:t>
            </a:r>
            <a:r>
              <a:rPr lang="en-US" sz="1600" b="0" kern="100" cap="none">
                <a:effectLst/>
                <a:latin typeface="Helvetica Neue" panose="02000503000000020004"/>
                <a:ea typeface="Calibri" panose="020F0502020204030204" pitchFamily="34" charset="0"/>
                <a:cs typeface="Times New Roman" panose="02020603050405020304" pitchFamily="18" charset="0"/>
              </a:rPr>
              <a:t> the benefits of upgrading FMMI</a:t>
            </a:r>
            <a:endParaRPr lang="en-US" sz="1600" kern="100">
              <a:latin typeface="Helvetica Neue" panose="02000503000000020004"/>
              <a:ea typeface="Calibri" panose="020F0502020204030204" pitchFamily="34" charset="0"/>
              <a:cs typeface="Times New Roman" panose="02020603050405020304" pitchFamily="18" charset="0"/>
            </a:endParaRPr>
          </a:p>
          <a:p>
            <a:pPr marL="742941" lvl="4" indent="-342900">
              <a:lnSpc>
                <a:spcPct val="107000"/>
              </a:lnSpc>
              <a:spcAft>
                <a:spcPts val="600"/>
              </a:spcAft>
              <a:buFont typeface="Wingdings" panose="05000000000000000000" pitchFamily="2" charset="2"/>
              <a:buChar char="q"/>
            </a:pPr>
            <a:r>
              <a:rPr lang="en-US" sz="1600" b="1" kern="100" cap="none">
                <a:solidFill>
                  <a:schemeClr val="tx1">
                    <a:lumMod val="75000"/>
                    <a:lumOff val="25000"/>
                  </a:schemeClr>
                </a:solidFill>
                <a:effectLst/>
                <a:latin typeface="Helvetica Neue" panose="02000503000000020004"/>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Frequently Asked Questions (FAQ)</a:t>
            </a:r>
            <a:r>
              <a:rPr lang="en-US" sz="1600" b="0" kern="100" cap="none">
                <a:solidFill>
                  <a:schemeClr val="tx1">
                    <a:lumMod val="75000"/>
                    <a:lumOff val="25000"/>
                  </a:schemeClr>
                </a:solidFill>
                <a:effectLst/>
                <a:latin typeface="Helvetica Neue" panose="02000503000000020004"/>
                <a:ea typeface="Calibri" panose="020F0502020204030204" pitchFamily="34" charset="0"/>
                <a:cs typeface="Times New Roman" panose="02020603050405020304" pitchFamily="18" charset="0"/>
              </a:rPr>
              <a:t> </a:t>
            </a:r>
            <a:r>
              <a:rPr lang="en-US" sz="1600" b="0" kern="100" cap="none">
                <a:effectLst/>
                <a:latin typeface="Helvetica Neue" panose="02000503000000020004"/>
                <a:ea typeface="Calibri" panose="020F0502020204030204" pitchFamily="34" charset="0"/>
                <a:cs typeface="Times New Roman" panose="02020603050405020304" pitchFamily="18" charset="0"/>
              </a:rPr>
              <a:t>– Answers common questions about the FIET Project and the S/4HANA system</a:t>
            </a:r>
          </a:p>
          <a:p>
            <a:pPr marL="742941" lvl="4" indent="-342900">
              <a:lnSpc>
                <a:spcPct val="107000"/>
              </a:lnSpc>
              <a:spcAft>
                <a:spcPts val="600"/>
              </a:spcAft>
              <a:buFont typeface="Wingdings" panose="05000000000000000000" pitchFamily="2" charset="2"/>
              <a:buChar char="q"/>
            </a:pPr>
            <a:r>
              <a:rPr lang="en-US" sz="1600" b="1" kern="100" cap="none">
                <a:solidFill>
                  <a:schemeClr val="tx1">
                    <a:lumMod val="75000"/>
                    <a:lumOff val="25000"/>
                  </a:schemeClr>
                </a:solidFill>
                <a:effectLst/>
                <a:latin typeface="Helvetica Neue" panose="02000503000000020004"/>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Glossary</a:t>
            </a:r>
            <a:r>
              <a:rPr lang="en-US" sz="1600" b="0" kern="100" cap="none">
                <a:effectLst/>
                <a:latin typeface="Helvetica Neue" panose="02000503000000020004"/>
                <a:ea typeface="Calibri" panose="020F0502020204030204" pitchFamily="34" charset="0"/>
                <a:cs typeface="Times New Roman" panose="02020603050405020304" pitchFamily="18" charset="0"/>
              </a:rPr>
              <a:t> – Defines FIET-related terms and acronyms</a:t>
            </a:r>
          </a:p>
          <a:p>
            <a:pPr marL="742941" lvl="4" indent="-342900">
              <a:lnSpc>
                <a:spcPct val="107000"/>
              </a:lnSpc>
              <a:spcAft>
                <a:spcPts val="600"/>
              </a:spcAft>
              <a:buFont typeface="Wingdings" panose="05000000000000000000" pitchFamily="2" charset="2"/>
              <a:buChar char="q"/>
            </a:pPr>
            <a:r>
              <a:rPr lang="en-US" sz="1600" b="1" i="1" kern="100">
                <a:solidFill>
                  <a:schemeClr val="tx1">
                    <a:lumMod val="75000"/>
                    <a:lumOff val="25000"/>
                  </a:schemeClr>
                </a:solidFill>
                <a:latin typeface="Helvetica Neue" panose="02000503000000020004"/>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The</a:t>
            </a:r>
            <a:r>
              <a:rPr lang="en-US" sz="1600" i="1" kern="100">
                <a:solidFill>
                  <a:schemeClr val="tx1">
                    <a:lumMod val="75000"/>
                    <a:lumOff val="25000"/>
                  </a:schemeClr>
                </a:solidFill>
                <a:latin typeface="Helvetica Neue" panose="02000503000000020004"/>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US" sz="1600" b="1" i="1" kern="100">
                <a:solidFill>
                  <a:schemeClr val="tx1">
                    <a:lumMod val="75000"/>
                    <a:lumOff val="25000"/>
                  </a:schemeClr>
                </a:solidFill>
                <a:latin typeface="Helvetica Neue" panose="02000503000000020004"/>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Monthly Momentum </a:t>
            </a:r>
            <a:r>
              <a:rPr lang="en-US" sz="1600" kern="100">
                <a:latin typeface="Helvetica Neue" panose="02000503000000020004"/>
                <a:ea typeface="Calibri" panose="020F0502020204030204" pitchFamily="34" charset="0"/>
                <a:cs typeface="Times New Roman" panose="02020603050405020304" pitchFamily="18" charset="0"/>
              </a:rPr>
              <a:t>– First edition of the monthly FIET newsletter</a:t>
            </a:r>
            <a:endParaRPr lang="en-US" sz="1600" b="0" kern="100" cap="none">
              <a:effectLst/>
              <a:latin typeface="Helvetica Neue" panose="02000503000000020004"/>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Wingdings" panose="05000000000000000000" pitchFamily="2" charset="2"/>
              <a:buChar char="q"/>
            </a:pPr>
            <a:r>
              <a:rPr lang="en-US" sz="1800" kern="100" cap="none">
                <a:effectLst/>
                <a:latin typeface="Helvetica Neue" panose="02000503000000020004"/>
                <a:ea typeface="Calibri" panose="020F0502020204030204" pitchFamily="34" charset="0"/>
                <a:cs typeface="Times New Roman" panose="02020603050405020304" pitchFamily="18" charset="0"/>
              </a:rPr>
              <a:t>Ca</a:t>
            </a:r>
            <a:r>
              <a:rPr lang="en-US" sz="1800" kern="100" cap="none">
                <a:latin typeface="Helvetica Neue" panose="02000503000000020004"/>
                <a:ea typeface="Calibri" panose="020F0502020204030204" pitchFamily="34" charset="0"/>
                <a:cs typeface="Times New Roman" panose="02020603050405020304" pitchFamily="18" charset="0"/>
              </a:rPr>
              <a:t>scade</a:t>
            </a:r>
            <a:r>
              <a:rPr lang="en-US" sz="1800" b="0" kern="100" cap="none">
                <a:latin typeface="Helvetica Neue" panose="02000503000000020004"/>
                <a:ea typeface="Calibri" panose="020F0502020204030204" pitchFamily="34" charset="0"/>
                <a:cs typeface="Times New Roman" panose="02020603050405020304" pitchFamily="18" charset="0"/>
              </a:rPr>
              <a:t> these resources to other FMMI end users and stakeholders within your agencies</a:t>
            </a:r>
          </a:p>
          <a:p>
            <a:pPr marL="342900" marR="0" lvl="0" indent="-342900">
              <a:lnSpc>
                <a:spcPct val="107000"/>
              </a:lnSpc>
              <a:spcBef>
                <a:spcPts val="0"/>
              </a:spcBef>
              <a:spcAft>
                <a:spcPts val="600"/>
              </a:spcAft>
              <a:buFont typeface="Wingdings" panose="05000000000000000000" pitchFamily="2" charset="2"/>
              <a:buChar char="q"/>
            </a:pPr>
            <a:r>
              <a:rPr lang="en-US" sz="1800" b="0" kern="100" cap="none">
                <a:latin typeface="Helvetica Neue" panose="02000503000000020004"/>
                <a:ea typeface="Calibri" panose="020F0502020204030204" pitchFamily="34" charset="0"/>
                <a:cs typeface="Times New Roman" panose="02020603050405020304" pitchFamily="18" charset="0"/>
              </a:rPr>
              <a:t>Encourage members of your agency to </a:t>
            </a:r>
            <a:r>
              <a:rPr lang="en-US" sz="1800" kern="100" cap="none">
                <a:solidFill>
                  <a:schemeClr val="tx1">
                    <a:lumMod val="75000"/>
                    <a:lumOff val="25000"/>
                  </a:schemeClr>
                </a:solidFill>
                <a:latin typeface="Helvetica Neue" panose="02000503000000020004"/>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subscribe</a:t>
            </a:r>
            <a:r>
              <a:rPr lang="en-US" sz="1800" b="0" kern="100" cap="none">
                <a:latin typeface="Helvetica Neue" panose="02000503000000020004"/>
                <a:ea typeface="Calibri" panose="020F0502020204030204" pitchFamily="34" charset="0"/>
                <a:cs typeface="Times New Roman" panose="02020603050405020304" pitchFamily="18" charset="0"/>
              </a:rPr>
              <a:t> to FIET updates</a:t>
            </a:r>
          </a:p>
          <a:p>
            <a:pPr marL="342900" marR="0" lvl="0" indent="-342900">
              <a:lnSpc>
                <a:spcPct val="107000"/>
              </a:lnSpc>
              <a:spcBef>
                <a:spcPts val="0"/>
              </a:spcBef>
              <a:spcAft>
                <a:spcPts val="600"/>
              </a:spcAft>
              <a:buFont typeface="Wingdings" panose="05000000000000000000" pitchFamily="2" charset="2"/>
              <a:buChar char="q"/>
            </a:pPr>
            <a:r>
              <a:rPr lang="en-US" sz="1800" b="0" kern="100" cap="none">
                <a:effectLst/>
                <a:latin typeface="Helvetica Neue" panose="02000503000000020004"/>
                <a:ea typeface="Calibri" panose="020F0502020204030204" pitchFamily="34" charset="0"/>
                <a:cs typeface="Times New Roman" panose="02020603050405020304" pitchFamily="18" charset="0"/>
              </a:rPr>
              <a:t>Share questions using the </a:t>
            </a:r>
            <a:r>
              <a:rPr lang="en-US" sz="1800" kern="100" cap="none">
                <a:effectLst/>
                <a:latin typeface="Helvetica Neue" panose="02000503000000020004"/>
                <a:ea typeface="Calibri" panose="020F0502020204030204" pitchFamily="34" charset="0"/>
                <a:cs typeface="Times New Roman" panose="02020603050405020304" pitchFamily="18" charset="0"/>
              </a:rPr>
              <a:t>Got Questions </a:t>
            </a:r>
            <a:r>
              <a:rPr lang="en-US" sz="1800" b="0" kern="100" cap="none">
                <a:effectLst/>
                <a:latin typeface="Helvetica Neue" panose="02000503000000020004"/>
                <a:ea typeface="Calibri" panose="020F0502020204030204" pitchFamily="34" charset="0"/>
                <a:cs typeface="Times New Roman" panose="02020603050405020304" pitchFamily="18" charset="0"/>
              </a:rPr>
              <a:t>button on the FIET web</a:t>
            </a:r>
            <a:r>
              <a:rPr lang="en-US" sz="1800" b="0" kern="100" cap="none">
                <a:latin typeface="Helvetica Neue" panose="02000503000000020004"/>
                <a:ea typeface="Calibri" panose="020F0502020204030204" pitchFamily="34" charset="0"/>
                <a:cs typeface="Times New Roman" panose="02020603050405020304" pitchFamily="18" charset="0"/>
              </a:rPr>
              <a:t> page</a:t>
            </a:r>
          </a:p>
          <a:p>
            <a:pPr marL="342900" marR="0" lvl="0" indent="-342900">
              <a:lnSpc>
                <a:spcPct val="107000"/>
              </a:lnSpc>
              <a:spcBef>
                <a:spcPts val="0"/>
              </a:spcBef>
              <a:spcAft>
                <a:spcPts val="600"/>
              </a:spcAft>
              <a:buFont typeface="Wingdings" panose="05000000000000000000" pitchFamily="2" charset="2"/>
              <a:buChar char="q"/>
            </a:pPr>
            <a:r>
              <a:rPr lang="en-US" sz="1800" b="0" kern="100" cap="none">
                <a:effectLst/>
                <a:latin typeface="Helvetica Neue" panose="02000503000000020004"/>
                <a:ea typeface="Calibri" panose="020F0502020204030204" pitchFamily="34" charset="0"/>
                <a:cs typeface="Times New Roman" panose="02020603050405020304" pitchFamily="18" charset="0"/>
              </a:rPr>
              <a:t>If you do not have the weekly</a:t>
            </a:r>
            <a:r>
              <a:rPr lang="en-US" sz="1800" kern="100" cap="none">
                <a:effectLst/>
                <a:latin typeface="Helvetica Neue" panose="02000503000000020004"/>
                <a:ea typeface="Calibri" panose="020F0502020204030204" pitchFamily="34" charset="0"/>
                <a:cs typeface="Times New Roman" panose="02020603050405020304" pitchFamily="18" charset="0"/>
              </a:rPr>
              <a:t> FMS Operations and Maintenance (O&amp;M) Meeting </a:t>
            </a:r>
            <a:r>
              <a:rPr lang="en-US" sz="1800" b="0" kern="100" cap="none">
                <a:effectLst/>
                <a:latin typeface="Helvetica Neue" panose="02000503000000020004"/>
                <a:ea typeface="Calibri" panose="020F0502020204030204" pitchFamily="34" charset="0"/>
                <a:cs typeface="Times New Roman" panose="02020603050405020304" pitchFamily="18" charset="0"/>
              </a:rPr>
              <a:t>(on T</a:t>
            </a:r>
            <a:r>
              <a:rPr lang="en-US" sz="1800" b="0" kern="100" cap="none">
                <a:latin typeface="Helvetica Neue" panose="02000503000000020004"/>
                <a:ea typeface="Calibri" panose="020F0502020204030204" pitchFamily="34" charset="0"/>
                <a:cs typeface="Times New Roman" panose="02020603050405020304" pitchFamily="18" charset="0"/>
              </a:rPr>
              <a:t>hursdays sent from Carolyn Small) </a:t>
            </a:r>
            <a:r>
              <a:rPr lang="en-US" sz="1800" b="0" kern="100" cap="none">
                <a:effectLst/>
                <a:latin typeface="Helvetica Neue" panose="02000503000000020004"/>
                <a:ea typeface="Calibri" panose="020F0502020204030204" pitchFamily="34" charset="0"/>
                <a:cs typeface="Times New Roman" panose="02020603050405020304" pitchFamily="18" charset="0"/>
              </a:rPr>
              <a:t>on your calendar, put your name in the chat now</a:t>
            </a:r>
            <a:endParaRPr lang="en-US" sz="1800" b="0" kern="100" cap="none">
              <a:latin typeface="Helvetica Neue" panose="02000503000000020004"/>
              <a:cs typeface="Times New Roman" panose="02020603050405020304" pitchFamily="18" charset="0"/>
            </a:endParaRPr>
          </a:p>
        </p:txBody>
      </p:sp>
    </p:spTree>
    <p:extLst>
      <p:ext uri="{BB962C8B-B14F-4D97-AF65-F5344CB8AC3E}">
        <p14:creationId xmlns:p14="http://schemas.microsoft.com/office/powerpoint/2010/main" val="2432053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0016-1B60-5452-FC72-2FC5324406AF}"/>
              </a:ext>
            </a:extLst>
          </p:cNvPr>
          <p:cNvSpPr>
            <a:spLocks noGrp="1"/>
          </p:cNvSpPr>
          <p:nvPr>
            <p:ph type="title"/>
          </p:nvPr>
        </p:nvSpPr>
        <p:spPr>
          <a:xfrm>
            <a:off x="1524000" y="319235"/>
            <a:ext cx="9144000" cy="693533"/>
          </a:xfrm>
        </p:spPr>
        <p:txBody>
          <a:bodyPr>
            <a:normAutofit/>
          </a:bodyPr>
          <a:lstStyle/>
          <a:p>
            <a:r>
              <a:rPr lang="en-US">
                <a:cs typeface="Arial" panose="020B0604020202020204" pitchFamily="34" charset="0"/>
              </a:rPr>
              <a:t>FIET Webpage</a:t>
            </a:r>
            <a:endParaRPr lang="en-US"/>
          </a:p>
        </p:txBody>
      </p:sp>
      <p:sp>
        <p:nvSpPr>
          <p:cNvPr id="7" name="TextBox 6">
            <a:extLst>
              <a:ext uri="{FF2B5EF4-FFF2-40B4-BE49-F238E27FC236}">
                <a16:creationId xmlns:a16="http://schemas.microsoft.com/office/drawing/2014/main" id="{2F6B2074-923A-7A1F-0F89-AE97AC7C1E91}"/>
              </a:ext>
            </a:extLst>
          </p:cNvPr>
          <p:cNvSpPr txBox="1"/>
          <p:nvPr/>
        </p:nvSpPr>
        <p:spPr>
          <a:xfrm>
            <a:off x="302498" y="1308472"/>
            <a:ext cx="11214588" cy="646331"/>
          </a:xfrm>
          <a:prstGeom prst="rect">
            <a:avLst/>
          </a:prstGeom>
          <a:noFill/>
        </p:spPr>
        <p:txBody>
          <a:bodyPr wrap="square">
            <a:spAutoFit/>
          </a:bodyPr>
          <a:lstStyle/>
          <a:p>
            <a:pPr lvl="0">
              <a:defRPr/>
            </a:pPr>
            <a:r>
              <a:rPr lang="en-US" sz="1800" b="0" cap="none">
                <a:latin typeface="Helvetica Neue" panose="02000503000000020004"/>
                <a:cs typeface="Arial" panose="020B0604020202020204" pitchFamily="34" charset="0"/>
              </a:rPr>
              <a:t>The </a:t>
            </a:r>
            <a:r>
              <a:rPr lang="en-US" sz="1800" b="0" cap="none">
                <a:solidFill>
                  <a:schemeClr val="tx1">
                    <a:lumMod val="75000"/>
                    <a:lumOff val="25000"/>
                  </a:schemeClr>
                </a:solidFill>
                <a:latin typeface="Helvetica Neue" panose="02000503000000020004"/>
                <a:cs typeface="Arial" panose="020B0604020202020204" pitchFamily="34" charset="0"/>
                <a:hlinkClick r:id="rId3">
                  <a:extLst>
                    <a:ext uri="{A12FA001-AC4F-418D-AE19-62706E023703}">
                      <ahyp:hlinkClr xmlns:ahyp="http://schemas.microsoft.com/office/drawing/2018/hyperlinkcolor" val="tx"/>
                    </a:ext>
                  </a:extLst>
                </a:hlinkClick>
              </a:rPr>
              <a:t>FIET Webpage</a:t>
            </a:r>
            <a:r>
              <a:rPr lang="en-US" sz="1800" b="0" cap="none">
                <a:solidFill>
                  <a:schemeClr val="tx1">
                    <a:lumMod val="75000"/>
                    <a:lumOff val="25000"/>
                  </a:schemeClr>
                </a:solidFill>
                <a:latin typeface="Helvetica Neue" panose="02000503000000020004"/>
                <a:cs typeface="Arial" panose="020B0604020202020204" pitchFamily="34" charset="0"/>
              </a:rPr>
              <a:t> </a:t>
            </a:r>
            <a:r>
              <a:rPr lang="en-US" sz="1800" b="0" cap="none">
                <a:latin typeface="Helvetica Neue" panose="02000503000000020004"/>
                <a:cs typeface="Arial" panose="020B0604020202020204" pitchFamily="34" charset="0"/>
              </a:rPr>
              <a:t>serves as a central location for all FIET resources and communications. Visit regularly for the latest updates on project progress, training materials, upcoming end user impacts, and more.</a:t>
            </a:r>
          </a:p>
        </p:txBody>
      </p:sp>
      <p:pic>
        <p:nvPicPr>
          <p:cNvPr id="14" name="Graphic 13">
            <a:extLst>
              <a:ext uri="{FF2B5EF4-FFF2-40B4-BE49-F238E27FC236}">
                <a16:creationId xmlns:a16="http://schemas.microsoft.com/office/drawing/2014/main" id="{2B13864C-F72E-687B-D49B-9DB80D7BB2D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8928" y="2465901"/>
            <a:ext cx="731520" cy="731520"/>
          </a:xfrm>
          <a:prstGeom prst="rect">
            <a:avLst/>
          </a:prstGeom>
        </p:spPr>
      </p:pic>
      <p:sp>
        <p:nvSpPr>
          <p:cNvPr id="19" name="TextBox 18">
            <a:extLst>
              <a:ext uri="{FF2B5EF4-FFF2-40B4-BE49-F238E27FC236}">
                <a16:creationId xmlns:a16="http://schemas.microsoft.com/office/drawing/2014/main" id="{3636AC18-694D-A4FD-CE71-C3C5226D612A}"/>
              </a:ext>
            </a:extLst>
          </p:cNvPr>
          <p:cNvSpPr txBox="1"/>
          <p:nvPr/>
        </p:nvSpPr>
        <p:spPr>
          <a:xfrm>
            <a:off x="678115" y="2444129"/>
            <a:ext cx="1797294" cy="923330"/>
          </a:xfrm>
          <a:prstGeom prst="rect">
            <a:avLst/>
          </a:prstGeom>
          <a:noFill/>
        </p:spPr>
        <p:txBody>
          <a:bodyPr wrap="square">
            <a:spAutoFit/>
          </a:bodyPr>
          <a:lstStyle/>
          <a:p>
            <a:pPr marL="53975" lvl="0">
              <a:defRPr/>
            </a:pPr>
            <a:r>
              <a:rPr lang="en-US" sz="1800" b="1" cap="none">
                <a:latin typeface="Helvetica Neue" panose="02000503000000020004"/>
                <a:cs typeface="Arial" panose="020B0604020202020204" pitchFamily="34" charset="0"/>
              </a:rPr>
              <a:t>Bookmark</a:t>
            </a:r>
            <a:r>
              <a:rPr lang="en-US" sz="1800" b="0" cap="none">
                <a:latin typeface="Helvetica Neue" panose="02000503000000020004"/>
                <a:cs typeface="Arial" panose="020B0604020202020204" pitchFamily="34" charset="0"/>
              </a:rPr>
              <a:t> now for easy access!</a:t>
            </a:r>
            <a:endParaRPr kumimoji="0" lang="en-US" sz="1800" b="0" i="0" u="none" strike="noStrike" kern="1200" cap="none" spc="0" normalizeH="0" baseline="0" noProof="0">
              <a:ln>
                <a:noFill/>
              </a:ln>
              <a:effectLst/>
              <a:uLnTx/>
              <a:uFillTx/>
              <a:latin typeface="Helvetica Neue" panose="02000503000000020004"/>
              <a:cs typeface="Arial" panose="020B0604020202020204" pitchFamily="34" charset="0"/>
            </a:endParaRPr>
          </a:p>
        </p:txBody>
      </p:sp>
      <p:pic>
        <p:nvPicPr>
          <p:cNvPr id="10" name="Picture 9" descr="Screenshot of FIET webpage in browser.">
            <a:extLst>
              <a:ext uri="{FF2B5EF4-FFF2-40B4-BE49-F238E27FC236}">
                <a16:creationId xmlns:a16="http://schemas.microsoft.com/office/drawing/2014/main" id="{46A3B0B0-5232-A907-EEB5-ACA0FE37DFC6}"/>
              </a:ext>
            </a:extLst>
          </p:cNvPr>
          <p:cNvPicPr>
            <a:picLocks noChangeAspect="1"/>
          </p:cNvPicPr>
          <p:nvPr/>
        </p:nvPicPr>
        <p:blipFill rotWithShape="1">
          <a:blip r:embed="rId6"/>
          <a:srcRect t="-2064" r="3287" b="6191"/>
          <a:stretch/>
        </p:blipFill>
        <p:spPr>
          <a:xfrm>
            <a:off x="2382820" y="2112397"/>
            <a:ext cx="7053943" cy="3933401"/>
          </a:xfrm>
          <a:prstGeom prst="rect">
            <a:avLst/>
          </a:prstGeom>
          <a:ln>
            <a:noFill/>
          </a:ln>
          <a:effectLst>
            <a:outerShdw blurRad="190500" algn="tl" rotWithShape="0">
              <a:srgbClr val="000000">
                <a:alpha val="70000"/>
              </a:srgbClr>
            </a:outerShdw>
          </a:effectLst>
        </p:spPr>
      </p:pic>
      <p:pic>
        <p:nvPicPr>
          <p:cNvPr id="18" name="Graphic 17">
            <a:extLst>
              <a:ext uri="{FF2B5EF4-FFF2-40B4-BE49-F238E27FC236}">
                <a16:creationId xmlns:a16="http://schemas.microsoft.com/office/drawing/2014/main" id="{AAC0C08E-6C12-838A-4BFB-5A9D55FC6B6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28710" y="2444129"/>
            <a:ext cx="816106" cy="816106"/>
          </a:xfrm>
          <a:prstGeom prst="rect">
            <a:avLst/>
          </a:prstGeom>
          <a:effectLst>
            <a:outerShdw blurRad="50800" dist="38100" dir="2700000" algn="tl" rotWithShape="0">
              <a:prstClr val="black">
                <a:alpha val="40000"/>
              </a:prstClr>
            </a:outerShdw>
          </a:effectLst>
        </p:spPr>
      </p:pic>
      <p:pic>
        <p:nvPicPr>
          <p:cNvPr id="3" name="Graphic 2">
            <a:extLst>
              <a:ext uri="{FF2B5EF4-FFF2-40B4-BE49-F238E27FC236}">
                <a16:creationId xmlns:a16="http://schemas.microsoft.com/office/drawing/2014/main" id="{320E69F2-8E64-ED7C-8722-1932662564D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009954">
            <a:off x="7496791" y="5875052"/>
            <a:ext cx="731520" cy="864779"/>
          </a:xfrm>
          <a:prstGeom prst="rect">
            <a:avLst/>
          </a:prstGeom>
        </p:spPr>
      </p:pic>
      <p:sp>
        <p:nvSpPr>
          <p:cNvPr id="4" name="TextBox 3">
            <a:extLst>
              <a:ext uri="{FF2B5EF4-FFF2-40B4-BE49-F238E27FC236}">
                <a16:creationId xmlns:a16="http://schemas.microsoft.com/office/drawing/2014/main" id="{EEC61238-DCCE-6B1C-2CE8-B90EE876A81A}"/>
              </a:ext>
            </a:extLst>
          </p:cNvPr>
          <p:cNvSpPr txBox="1"/>
          <p:nvPr/>
        </p:nvSpPr>
        <p:spPr>
          <a:xfrm>
            <a:off x="8166268" y="6164944"/>
            <a:ext cx="3166133" cy="646331"/>
          </a:xfrm>
          <a:prstGeom prst="rect">
            <a:avLst/>
          </a:prstGeom>
          <a:noFill/>
        </p:spPr>
        <p:txBody>
          <a:bodyPr wrap="square">
            <a:spAutoFit/>
          </a:bodyPr>
          <a:lstStyle/>
          <a:p>
            <a:pPr marL="53975" lvl="0">
              <a:defRPr/>
            </a:pPr>
            <a:r>
              <a:rPr lang="en-US" sz="1800" cap="none">
                <a:latin typeface="Helvetica Neue" panose="02000503000000020004"/>
                <a:cs typeface="Arial" panose="020B0604020202020204" pitchFamily="34" charset="0"/>
              </a:rPr>
              <a:t>Use the </a:t>
            </a:r>
            <a:r>
              <a:rPr lang="en-US" sz="1800" b="1" cap="none">
                <a:latin typeface="Helvetica Neue" panose="02000503000000020004"/>
                <a:cs typeface="Arial" panose="020B0604020202020204" pitchFamily="34" charset="0"/>
              </a:rPr>
              <a:t>Got Questions </a:t>
            </a:r>
            <a:r>
              <a:rPr lang="en-US" sz="1800" cap="none">
                <a:latin typeface="Helvetica Neue" panose="02000503000000020004"/>
                <a:cs typeface="Arial" panose="020B0604020202020204" pitchFamily="34" charset="0"/>
              </a:rPr>
              <a:t>button to ask questions</a:t>
            </a:r>
            <a:endParaRPr kumimoji="0" lang="en-US" sz="1800" i="0" u="none" strike="noStrike" kern="1200" cap="none" spc="0" normalizeH="0" baseline="0" noProof="0">
              <a:ln>
                <a:noFill/>
              </a:ln>
              <a:effectLst/>
              <a:uLnTx/>
              <a:uFillTx/>
              <a:latin typeface="Helvetica Neue" panose="02000503000000020004"/>
              <a:cs typeface="Arial" panose="020B0604020202020204" pitchFamily="34" charset="0"/>
            </a:endParaRPr>
          </a:p>
        </p:txBody>
      </p:sp>
    </p:spTree>
    <p:extLst>
      <p:ext uri="{BB962C8B-B14F-4D97-AF65-F5344CB8AC3E}">
        <p14:creationId xmlns:p14="http://schemas.microsoft.com/office/powerpoint/2010/main" val="722887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CB432-C24C-D524-0642-459DA2DFE8AB}"/>
              </a:ext>
            </a:extLst>
          </p:cNvPr>
          <p:cNvSpPr>
            <a:spLocks noGrp="1"/>
          </p:cNvSpPr>
          <p:nvPr>
            <p:ph type="ctrTitle"/>
          </p:nvPr>
        </p:nvSpPr>
        <p:spPr>
          <a:xfrm>
            <a:off x="1073294" y="2713127"/>
            <a:ext cx="10045412" cy="776288"/>
          </a:xfrm>
        </p:spPr>
        <p:txBody>
          <a:bodyPr anchor="ctr">
            <a:normAutofit/>
          </a:bodyPr>
          <a:lstStyle/>
          <a:p>
            <a:pPr algn="ctr"/>
            <a:r>
              <a:rPr lang="en-US" sz="4000" u="none"/>
              <a:t>What’s Coming Next</a:t>
            </a:r>
          </a:p>
        </p:txBody>
      </p:sp>
      <p:cxnSp>
        <p:nvCxnSpPr>
          <p:cNvPr id="4" name="Straight Connector 3">
            <a:extLst>
              <a:ext uri="{FF2B5EF4-FFF2-40B4-BE49-F238E27FC236}">
                <a16:creationId xmlns:a16="http://schemas.microsoft.com/office/drawing/2014/main" id="{7FDBBD99-8212-A058-6BCD-D39055616B0D}"/>
              </a:ext>
              <a:ext uri="{C183D7F6-B498-43B3-948B-1728B52AA6E4}">
                <adec:decorative xmlns:adec="http://schemas.microsoft.com/office/drawing/2017/decorative" val="1"/>
              </a:ext>
            </a:extLst>
          </p:cNvPr>
          <p:cNvCxnSpPr>
            <a:cxnSpLocks/>
          </p:cNvCxnSpPr>
          <p:nvPr/>
        </p:nvCxnSpPr>
        <p:spPr>
          <a:xfrm>
            <a:off x="3032760" y="3384104"/>
            <a:ext cx="612648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636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0016-1B60-5452-FC72-2FC5324406AF}"/>
              </a:ext>
            </a:extLst>
          </p:cNvPr>
          <p:cNvSpPr>
            <a:spLocks noGrp="1"/>
          </p:cNvSpPr>
          <p:nvPr>
            <p:ph type="title"/>
          </p:nvPr>
        </p:nvSpPr>
        <p:spPr/>
        <p:txBody>
          <a:bodyPr>
            <a:normAutofit/>
          </a:bodyPr>
          <a:lstStyle/>
          <a:p>
            <a:r>
              <a:rPr lang="en-US"/>
              <a:t>WHAT’S NEXT</a:t>
            </a:r>
          </a:p>
        </p:txBody>
      </p:sp>
      <p:sp>
        <p:nvSpPr>
          <p:cNvPr id="6" name="Rectangle 5">
            <a:extLst>
              <a:ext uri="{FF2B5EF4-FFF2-40B4-BE49-F238E27FC236}">
                <a16:creationId xmlns:a16="http://schemas.microsoft.com/office/drawing/2014/main" id="{0B40507D-2D76-E32A-1A0C-7847230D4D27}"/>
              </a:ext>
            </a:extLst>
          </p:cNvPr>
          <p:cNvSpPr/>
          <p:nvPr/>
        </p:nvSpPr>
        <p:spPr>
          <a:xfrm>
            <a:off x="707633" y="1338949"/>
            <a:ext cx="3748957" cy="478971"/>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b="1">
                <a:solidFill>
                  <a:schemeClr val="bg1"/>
                </a:solidFill>
                <a:latin typeface="Helvetica Neue" panose="02000503000000020004"/>
              </a:rPr>
              <a:t>Next Friends of FIET Meeting</a:t>
            </a:r>
          </a:p>
        </p:txBody>
      </p:sp>
      <p:sp>
        <p:nvSpPr>
          <p:cNvPr id="5" name="Content Placeholder 5">
            <a:extLst>
              <a:ext uri="{FF2B5EF4-FFF2-40B4-BE49-F238E27FC236}">
                <a16:creationId xmlns:a16="http://schemas.microsoft.com/office/drawing/2014/main" id="{E9149897-145A-DB48-1ABF-778CBB14D98D}"/>
              </a:ext>
            </a:extLst>
          </p:cNvPr>
          <p:cNvSpPr txBox="1">
            <a:spLocks/>
          </p:cNvSpPr>
          <p:nvPr/>
        </p:nvSpPr>
        <p:spPr>
          <a:xfrm>
            <a:off x="918758" y="1721018"/>
            <a:ext cx="10445929" cy="1410487"/>
          </a:xfrm>
          <a:prstGeom prst="rect">
            <a:avLst/>
          </a:prstGeom>
          <a:ln w="28575">
            <a:solidFill>
              <a:schemeClr val="tx1"/>
            </a:solidFill>
          </a:ln>
        </p:spPr>
        <p:txBody>
          <a:bodyPr vert="horz" lIns="182880" tIns="182880" rIns="91440" bIns="91440" rtlCol="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defRPr sz="1600" b="1" kern="1200" cap="all" baseline="0">
                <a:solidFill>
                  <a:schemeClr val="tx1"/>
                </a:solidFill>
                <a:latin typeface="+mn-lt"/>
                <a:ea typeface="+mn-ea"/>
                <a:cs typeface="+mn-cs"/>
              </a:defRPr>
            </a:lvl1pPr>
            <a:lvl2pPr marL="0" indent="0" algn="l" defTabSz="914377" rtl="0" eaLnBrk="1" latinLnBrk="0" hangingPunct="1">
              <a:lnSpc>
                <a:spcPct val="100000"/>
              </a:lnSpc>
              <a:spcBef>
                <a:spcPts val="0"/>
              </a:spcBef>
              <a:spcAft>
                <a:spcPts val="0"/>
              </a:spcAft>
              <a:buFont typeface="Arial" panose="020B0604020202020204" pitchFamily="34" charset="0"/>
              <a:buNone/>
              <a:defRPr sz="2400" kern="1200">
                <a:solidFill>
                  <a:schemeClr val="tx1"/>
                </a:solidFill>
                <a:latin typeface="+mn-lt"/>
                <a:ea typeface="+mn-ea"/>
                <a:cs typeface="+mn-cs"/>
              </a:defRPr>
            </a:lvl2pPr>
            <a:lvl3pPr marL="57149"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22859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400041"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71486"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55561"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n-lt"/>
                <a:ea typeface="+mn-ea"/>
                <a:cs typeface="+mn-cs"/>
              </a:defRPr>
            </a:lvl7pPr>
            <a:lvl8pPr marL="55561" indent="0" algn="l" defTabSz="914377" rtl="0" eaLnBrk="1" latinLnBrk="0" hangingPunct="1">
              <a:lnSpc>
                <a:spcPct val="100000"/>
              </a:lnSpc>
              <a:spcBef>
                <a:spcPts val="0"/>
              </a:spcBef>
              <a:spcAft>
                <a:spcPts val="800"/>
              </a:spcAft>
              <a:buFont typeface="Arial" panose="020B0604020202020204" pitchFamily="34" charset="0"/>
              <a:buNone/>
              <a:defRPr sz="1800" b="0" kern="1200" baseline="0">
                <a:solidFill>
                  <a:schemeClr val="tx1"/>
                </a:solidFill>
                <a:latin typeface="+mn-lt"/>
                <a:ea typeface="+mn-ea"/>
                <a:cs typeface="+mn-cs"/>
              </a:defRPr>
            </a:lvl8pPr>
            <a:lvl9pPr marL="55561"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a:lnSpc>
                <a:spcPct val="107000"/>
              </a:lnSpc>
              <a:spcBef>
                <a:spcPts val="0"/>
              </a:spcBef>
              <a:spcAft>
                <a:spcPts val="600"/>
              </a:spcAft>
            </a:pPr>
            <a:r>
              <a:rPr lang="en-US" sz="1800" b="0" kern="100" cap="none">
                <a:effectLst/>
                <a:latin typeface="Helvetica Neue" panose="02000503000000020004"/>
                <a:ea typeface="Calibri" panose="020F0502020204030204" pitchFamily="34" charset="0"/>
                <a:cs typeface="Times New Roman" panose="02020603050405020304" pitchFamily="18" charset="0"/>
              </a:rPr>
              <a:t>Agenda items for our next Friends of FIET Meeting (4/16)</a:t>
            </a:r>
            <a:r>
              <a:rPr lang="en-US" sz="1800" b="0" kern="100" cap="none">
                <a:latin typeface="Helvetica Neue" panose="02000503000000020004"/>
                <a:ea typeface="Calibri" panose="020F0502020204030204" pitchFamily="34" charset="0"/>
                <a:cs typeface="Times New Roman" panose="02020603050405020304" pitchFamily="18" charset="0"/>
              </a:rPr>
              <a:t>:</a:t>
            </a:r>
            <a:endParaRPr lang="en-US" sz="1800" b="0" kern="100" cap="none">
              <a:effectLst/>
              <a:latin typeface="Helvetica Neue" panose="02000503000000020004"/>
              <a:ea typeface="Calibri" panose="020F0502020204030204" pitchFamily="34" charset="0"/>
              <a:cs typeface="Times New Roman" panose="02020603050405020304" pitchFamily="18" charset="0"/>
            </a:endParaRPr>
          </a:p>
          <a:p>
            <a:pPr marL="342900" indent="-342900">
              <a:lnSpc>
                <a:spcPct val="107000"/>
              </a:lnSpc>
              <a:spcAft>
                <a:spcPts val="600"/>
              </a:spcAft>
              <a:buFont typeface="Wingdings" panose="05000000000000000000" pitchFamily="2" charset="2"/>
              <a:buChar char="§"/>
            </a:pPr>
            <a:r>
              <a:rPr lang="en-US" sz="1800" b="0" kern="100" cap="none">
                <a:latin typeface="Helvetica Neue" panose="02000503000000020004"/>
                <a:ea typeface="Calibri" panose="020F0502020204030204" pitchFamily="34" charset="0"/>
                <a:cs typeface="Times New Roman" panose="02020603050405020304" pitchFamily="18" charset="0"/>
              </a:rPr>
              <a:t>Overview of</a:t>
            </a:r>
            <a:r>
              <a:rPr lang="en-US" sz="1800" b="0" kern="100" cap="none">
                <a:effectLst/>
                <a:latin typeface="Helvetica Neue" panose="02000503000000020004"/>
                <a:ea typeface="Calibri" panose="020F0502020204030204" pitchFamily="34" charset="0"/>
                <a:cs typeface="Times New Roman" panose="02020603050405020304" pitchFamily="18" charset="0"/>
              </a:rPr>
              <a:t> change impacts for end users</a:t>
            </a:r>
          </a:p>
          <a:p>
            <a:pPr marL="342900" indent="-342900">
              <a:lnSpc>
                <a:spcPct val="107000"/>
              </a:lnSpc>
              <a:spcAft>
                <a:spcPts val="600"/>
              </a:spcAft>
              <a:buFont typeface="Wingdings" panose="05000000000000000000" pitchFamily="2" charset="2"/>
              <a:buChar char="§"/>
            </a:pPr>
            <a:r>
              <a:rPr lang="en-US" sz="1800" b="0" kern="100" cap="none">
                <a:effectLst/>
                <a:latin typeface="Helvetica Neue" panose="02000503000000020004"/>
                <a:ea typeface="Calibri" panose="020F0502020204030204" pitchFamily="34" charset="0"/>
                <a:cs typeface="Times New Roman" panose="02020603050405020304" pitchFamily="18" charset="0"/>
              </a:rPr>
              <a:t>Fiori demonstration</a:t>
            </a:r>
          </a:p>
        </p:txBody>
      </p:sp>
      <p:sp>
        <p:nvSpPr>
          <p:cNvPr id="3" name="Rectangle 2">
            <a:extLst>
              <a:ext uri="{FF2B5EF4-FFF2-40B4-BE49-F238E27FC236}">
                <a16:creationId xmlns:a16="http://schemas.microsoft.com/office/drawing/2014/main" id="{99A8EE18-B6C2-D240-9AB4-5191C9964150}"/>
              </a:ext>
            </a:extLst>
          </p:cNvPr>
          <p:cNvSpPr/>
          <p:nvPr/>
        </p:nvSpPr>
        <p:spPr>
          <a:xfrm>
            <a:off x="707633" y="3473610"/>
            <a:ext cx="3748957" cy="478971"/>
          </a:xfrm>
          <a:prstGeom prst="rect">
            <a:avLst/>
          </a:prstGeom>
          <a:solidFill>
            <a:srgbClr val="235FA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tlCol="0" anchor="ctr"/>
          <a:lstStyle/>
          <a:p>
            <a:r>
              <a:rPr lang="en-US" b="1">
                <a:solidFill>
                  <a:schemeClr val="bg1"/>
                </a:solidFill>
                <a:latin typeface="Helvetica Neue" panose="02000503000000020004"/>
              </a:rPr>
              <a:t>Other Resources</a:t>
            </a:r>
          </a:p>
        </p:txBody>
      </p:sp>
      <p:sp>
        <p:nvSpPr>
          <p:cNvPr id="4" name="Content Placeholder 5">
            <a:extLst>
              <a:ext uri="{FF2B5EF4-FFF2-40B4-BE49-F238E27FC236}">
                <a16:creationId xmlns:a16="http://schemas.microsoft.com/office/drawing/2014/main" id="{301E9819-22E3-143B-A6CC-2CEEDF742323}"/>
              </a:ext>
            </a:extLst>
          </p:cNvPr>
          <p:cNvSpPr txBox="1">
            <a:spLocks/>
          </p:cNvSpPr>
          <p:nvPr/>
        </p:nvSpPr>
        <p:spPr>
          <a:xfrm>
            <a:off x="918759" y="3865841"/>
            <a:ext cx="10445928" cy="2340078"/>
          </a:xfrm>
          <a:prstGeom prst="rect">
            <a:avLst/>
          </a:prstGeom>
          <a:ln w="28575">
            <a:solidFill>
              <a:srgbClr val="235FA5"/>
            </a:solidFill>
          </a:ln>
        </p:spPr>
        <p:txBody>
          <a:bodyPr vert="horz" lIns="182880" tIns="182880" rIns="91440" bIns="91440" rtlCol="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defRPr sz="1600" b="1" kern="1200" cap="all" baseline="0">
                <a:solidFill>
                  <a:schemeClr val="tx1"/>
                </a:solidFill>
                <a:latin typeface="+mn-lt"/>
                <a:ea typeface="+mn-ea"/>
                <a:cs typeface="+mn-cs"/>
              </a:defRPr>
            </a:lvl1pPr>
            <a:lvl2pPr marL="0" indent="0" algn="l" defTabSz="914377" rtl="0" eaLnBrk="1" latinLnBrk="0" hangingPunct="1">
              <a:lnSpc>
                <a:spcPct val="100000"/>
              </a:lnSpc>
              <a:spcBef>
                <a:spcPts val="0"/>
              </a:spcBef>
              <a:spcAft>
                <a:spcPts val="0"/>
              </a:spcAft>
              <a:buFont typeface="Arial" panose="020B0604020202020204" pitchFamily="34" charset="0"/>
              <a:buNone/>
              <a:defRPr sz="2400" kern="1200">
                <a:solidFill>
                  <a:schemeClr val="tx1"/>
                </a:solidFill>
                <a:latin typeface="+mn-lt"/>
                <a:ea typeface="+mn-ea"/>
                <a:cs typeface="+mn-cs"/>
              </a:defRPr>
            </a:lvl2pPr>
            <a:lvl3pPr marL="57149" indent="0" algn="l" defTabSz="914377" rtl="0" eaLnBrk="1" latinLnBrk="0" hangingPunct="1">
              <a:lnSpc>
                <a:spcPct val="110000"/>
              </a:lnSpc>
              <a:spcBef>
                <a:spcPts val="0"/>
              </a:spcBef>
              <a:spcAft>
                <a:spcPts val="900"/>
              </a:spcAft>
              <a:buFont typeface="Arial" panose="020B0604020202020204" pitchFamily="34" charset="0"/>
              <a:buNone/>
              <a:defRPr sz="1800" kern="1200">
                <a:solidFill>
                  <a:schemeClr val="tx1"/>
                </a:solidFill>
                <a:latin typeface="+mn-lt"/>
                <a:ea typeface="+mn-ea"/>
                <a:cs typeface="+mn-cs"/>
              </a:defRPr>
            </a:lvl3pPr>
            <a:lvl4pPr marL="228594" indent="-169858" algn="l" defTabSz="914377" rtl="0" eaLnBrk="1" latinLnBrk="0" hangingPunct="1">
              <a:lnSpc>
                <a:spcPct val="11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400041" indent="-177796" algn="l" defTabSz="914377" rtl="0" eaLnBrk="1" latinLnBrk="0" hangingPunct="1">
              <a:lnSpc>
                <a:spcPct val="110000"/>
              </a:lnSpc>
              <a:spcBef>
                <a:spcPts val="0"/>
              </a:spcBef>
              <a:spcAft>
                <a:spcPts val="0"/>
              </a:spcAft>
              <a:buFont typeface="Graphik" panose="020B0503030202060203" pitchFamily="34" charset="0"/>
              <a:buChar char="–"/>
              <a:defRPr sz="1400" kern="1200">
                <a:solidFill>
                  <a:schemeClr val="tx1"/>
                </a:solidFill>
                <a:latin typeface="+mn-lt"/>
                <a:ea typeface="+mn-ea"/>
                <a:cs typeface="+mn-cs"/>
              </a:defRPr>
            </a:lvl5pPr>
            <a:lvl6pPr marL="571486"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55561"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n-lt"/>
                <a:ea typeface="+mn-ea"/>
                <a:cs typeface="+mn-cs"/>
              </a:defRPr>
            </a:lvl7pPr>
            <a:lvl8pPr marL="55561" indent="0" algn="l" defTabSz="914377" rtl="0" eaLnBrk="1" latinLnBrk="0" hangingPunct="1">
              <a:lnSpc>
                <a:spcPct val="100000"/>
              </a:lnSpc>
              <a:spcBef>
                <a:spcPts val="0"/>
              </a:spcBef>
              <a:spcAft>
                <a:spcPts val="800"/>
              </a:spcAft>
              <a:buFont typeface="Arial" panose="020B0604020202020204" pitchFamily="34" charset="0"/>
              <a:buNone/>
              <a:defRPr sz="1800" b="0" kern="1200" baseline="0">
                <a:solidFill>
                  <a:schemeClr val="tx1"/>
                </a:solidFill>
                <a:latin typeface="+mn-lt"/>
                <a:ea typeface="+mn-ea"/>
                <a:cs typeface="+mn-cs"/>
              </a:defRPr>
            </a:lvl8pPr>
            <a:lvl9pPr marL="55561"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a:lstStyle>
          <a:p>
            <a:pPr marL="0" marR="0">
              <a:lnSpc>
                <a:spcPct val="107000"/>
              </a:lnSpc>
              <a:spcBef>
                <a:spcPts val="0"/>
              </a:spcBef>
              <a:spcAft>
                <a:spcPts val="600"/>
              </a:spcAft>
            </a:pPr>
            <a:r>
              <a:rPr lang="en-US" sz="1800" b="0" kern="100" cap="none">
                <a:effectLst/>
                <a:latin typeface="Helvetica Neue" panose="02000503000000020004"/>
                <a:ea typeface="Calibri" panose="020F0502020204030204" pitchFamily="34" charset="0"/>
                <a:cs typeface="Times New Roman" panose="02020603050405020304" pitchFamily="18" charset="0"/>
              </a:rPr>
              <a:t>New resources coming soon</a:t>
            </a:r>
            <a:r>
              <a:rPr lang="en-US" sz="1800" b="0" kern="100" cap="none">
                <a:latin typeface="Helvetica Neue" panose="02000503000000020004"/>
                <a:ea typeface="Calibri" panose="020F0502020204030204" pitchFamily="34" charset="0"/>
                <a:cs typeface="Times New Roman" panose="02020603050405020304" pitchFamily="18" charset="0"/>
              </a:rPr>
              <a:t>:</a:t>
            </a:r>
            <a:endParaRPr lang="en-US" sz="1800" b="0" kern="100" cap="none">
              <a:effectLst/>
              <a:latin typeface="Helvetica Neue" panose="02000503000000020004"/>
              <a:ea typeface="Calibri" panose="020F0502020204030204" pitchFamily="34" charset="0"/>
              <a:cs typeface="Times New Roman" panose="02020603050405020304" pitchFamily="18" charset="0"/>
            </a:endParaRPr>
          </a:p>
          <a:p>
            <a:pPr marL="342900" indent="-342900">
              <a:lnSpc>
                <a:spcPct val="107000"/>
              </a:lnSpc>
              <a:spcAft>
                <a:spcPts val="600"/>
              </a:spcAft>
              <a:buFont typeface="Wingdings" panose="05000000000000000000" pitchFamily="2" charset="2"/>
              <a:buChar char="§"/>
            </a:pPr>
            <a:r>
              <a:rPr lang="en-US" sz="1800" kern="100" cap="none">
                <a:latin typeface="Helvetica Neue" panose="02000503000000020004"/>
                <a:ea typeface="Calibri" panose="020F0502020204030204" pitchFamily="34" charset="0"/>
                <a:cs typeface="Times New Roman" panose="02020603050405020304" pitchFamily="18" charset="0"/>
              </a:rPr>
              <a:t>Pulse Survey </a:t>
            </a:r>
            <a:r>
              <a:rPr lang="en-US" sz="1800" b="0" kern="100" cap="none">
                <a:latin typeface="Helvetica Neue" panose="02000503000000020004"/>
                <a:ea typeface="Calibri" panose="020F0502020204030204" pitchFamily="34" charset="0"/>
                <a:cs typeface="Times New Roman" panose="02020603050405020304" pitchFamily="18" charset="0"/>
              </a:rPr>
              <a:t>– Captures baseline stakeholder understanding of FIET; targeted </a:t>
            </a:r>
            <a:r>
              <a:rPr lang="en-US" sz="1800" kern="100" cap="none">
                <a:latin typeface="Helvetica Neue" panose="02000503000000020004"/>
                <a:ea typeface="Calibri" panose="020F0502020204030204" pitchFamily="34" charset="0"/>
                <a:cs typeface="Times New Roman" panose="02020603050405020304" pitchFamily="18" charset="0"/>
              </a:rPr>
              <a:t>April 2024 </a:t>
            </a:r>
          </a:p>
          <a:p>
            <a:pPr marL="342900" indent="-342900">
              <a:lnSpc>
                <a:spcPct val="107000"/>
              </a:lnSpc>
              <a:spcAft>
                <a:spcPts val="600"/>
              </a:spcAft>
              <a:buFont typeface="Wingdings" panose="05000000000000000000" pitchFamily="2" charset="2"/>
              <a:buChar char="§"/>
            </a:pPr>
            <a:r>
              <a:rPr lang="en-US" sz="1800" kern="100" cap="none">
                <a:effectLst/>
                <a:latin typeface="Helvetica Neue" panose="02000503000000020004"/>
                <a:ea typeface="Calibri" panose="020F0502020204030204" pitchFamily="34" charset="0"/>
                <a:cs typeface="Times New Roman" panose="02020603050405020304" pitchFamily="18" charset="0"/>
              </a:rPr>
              <a:t>What’s</a:t>
            </a:r>
            <a:r>
              <a:rPr lang="en-US" sz="1800" b="0" kern="100" cap="none">
                <a:effectLst/>
                <a:latin typeface="Helvetica Neue" panose="02000503000000020004"/>
                <a:ea typeface="Calibri" panose="020F0502020204030204" pitchFamily="34" charset="0"/>
                <a:cs typeface="Times New Roman" panose="02020603050405020304" pitchFamily="18" charset="0"/>
              </a:rPr>
              <a:t> </a:t>
            </a:r>
            <a:r>
              <a:rPr lang="en-US" sz="1800" kern="100" cap="none">
                <a:effectLst/>
                <a:latin typeface="Helvetica Neue" panose="02000503000000020004"/>
                <a:ea typeface="Calibri" panose="020F0502020204030204" pitchFamily="34" charset="0"/>
                <a:cs typeface="Times New Roman" panose="02020603050405020304" pitchFamily="18" charset="0"/>
              </a:rPr>
              <a:t>Changing</a:t>
            </a:r>
            <a:r>
              <a:rPr lang="en-US" sz="1800" b="0" kern="100" cap="none">
                <a:effectLst/>
                <a:latin typeface="Helvetica Neue" panose="02000503000000020004"/>
                <a:ea typeface="Calibri" panose="020F0502020204030204" pitchFamily="34" charset="0"/>
                <a:cs typeface="Times New Roman" panose="02020603050405020304" pitchFamily="18" charset="0"/>
              </a:rPr>
              <a:t> </a:t>
            </a:r>
            <a:r>
              <a:rPr lang="en-US" sz="1800" kern="100" cap="none">
                <a:effectLst/>
                <a:latin typeface="Helvetica Neue" panose="02000503000000020004"/>
                <a:ea typeface="Calibri" panose="020F0502020204030204" pitchFamily="34" charset="0"/>
                <a:cs typeface="Times New Roman" panose="02020603050405020304" pitchFamily="18" charset="0"/>
              </a:rPr>
              <a:t>Guide</a:t>
            </a:r>
            <a:r>
              <a:rPr lang="en-US" sz="1800" b="0" kern="100" cap="none">
                <a:effectLst/>
                <a:latin typeface="Helvetica Neue" panose="02000503000000020004"/>
                <a:ea typeface="Calibri" panose="020F0502020204030204" pitchFamily="34" charset="0"/>
                <a:cs typeface="Times New Roman" panose="02020603050405020304" pitchFamily="18" charset="0"/>
              </a:rPr>
              <a:t> – </a:t>
            </a:r>
            <a:r>
              <a:rPr lang="en-US" sz="1800" b="0" cap="none">
                <a:solidFill>
                  <a:srgbClr val="112E50"/>
                </a:solidFill>
                <a:latin typeface="Helvetica Neue" panose="02000503000000020004"/>
                <a:ea typeface="Calibri" panose="020F0502020204030204" pitchFamily="34" charset="0"/>
                <a:cs typeface="Times New Roman" panose="02020603050405020304" pitchFamily="18" charset="0"/>
              </a:rPr>
              <a:t>Details</a:t>
            </a:r>
            <a:r>
              <a:rPr kumimoji="0" lang="en-US" sz="1800" b="0" i="0" u="none" strike="noStrike" kern="1200" cap="none" spc="0" normalizeH="0" baseline="0" noProof="0">
                <a:ln>
                  <a:noFill/>
                </a:ln>
                <a:solidFill>
                  <a:srgbClr val="112E50"/>
                </a:solidFill>
                <a:effectLst/>
                <a:uLnTx/>
                <a:uFillTx/>
                <a:latin typeface="Helvetica Neue" panose="02000503000000020004"/>
              </a:rPr>
              <a:t> </a:t>
            </a:r>
            <a:r>
              <a:rPr kumimoji="0" lang="en-US" sz="1800" b="0" u="none" strike="noStrike" kern="1200" cap="none" spc="0" normalizeH="0" baseline="0" noProof="0">
                <a:ln>
                  <a:noFill/>
                </a:ln>
                <a:solidFill>
                  <a:srgbClr val="112E50"/>
                </a:solidFill>
                <a:effectLst/>
                <a:uLnTx/>
                <a:uFillTx/>
                <a:latin typeface="Helvetica Neue" panose="02000503000000020004"/>
              </a:rPr>
              <a:t>key system </a:t>
            </a:r>
            <a:r>
              <a:rPr kumimoji="0" lang="en-US" sz="1800" b="0" i="0" u="none" strike="noStrike" kern="1200" cap="none" spc="0" normalizeH="0" baseline="0" noProof="0">
                <a:ln>
                  <a:noFill/>
                </a:ln>
                <a:solidFill>
                  <a:srgbClr val="112E50"/>
                </a:solidFill>
                <a:effectLst/>
                <a:uLnTx/>
                <a:uFillTx/>
                <a:latin typeface="Helvetica Neue" panose="02000503000000020004"/>
              </a:rPr>
              <a:t>changes and </a:t>
            </a:r>
            <a:r>
              <a:rPr kumimoji="0" lang="en-US" sz="1800" b="0" u="none" strike="noStrike" kern="1200" cap="none" spc="0" normalizeH="0" baseline="0" noProof="0">
                <a:ln>
                  <a:noFill/>
                </a:ln>
                <a:solidFill>
                  <a:srgbClr val="112E50"/>
                </a:solidFill>
                <a:effectLst/>
                <a:uLnTx/>
                <a:uFillTx/>
                <a:latin typeface="Helvetica Neue" panose="02000503000000020004"/>
              </a:rPr>
              <a:t>how</a:t>
            </a:r>
            <a:r>
              <a:rPr kumimoji="0" lang="en-US" sz="1800" b="0" i="0" u="none" strike="noStrike" kern="1200" cap="none" spc="0" normalizeH="0" baseline="0" noProof="0">
                <a:ln>
                  <a:noFill/>
                </a:ln>
                <a:solidFill>
                  <a:srgbClr val="112E50"/>
                </a:solidFill>
                <a:effectLst/>
                <a:uLnTx/>
                <a:uFillTx/>
                <a:latin typeface="Helvetica Neue" panose="02000503000000020004"/>
              </a:rPr>
              <a:t> they impact end users; targeted for an </a:t>
            </a:r>
            <a:r>
              <a:rPr kumimoji="0" lang="en-US" sz="1800" i="0" u="none" strike="noStrike" kern="1200" cap="none" spc="0" normalizeH="0" baseline="0" noProof="0">
                <a:ln>
                  <a:noFill/>
                </a:ln>
                <a:solidFill>
                  <a:srgbClr val="112E50"/>
                </a:solidFill>
                <a:effectLst/>
                <a:uLnTx/>
                <a:uFillTx/>
                <a:latin typeface="Helvetica Neue" panose="02000503000000020004"/>
              </a:rPr>
              <a:t>April 2024</a:t>
            </a:r>
            <a:r>
              <a:rPr kumimoji="0" lang="en-US" sz="1800" b="0" i="0" u="none" strike="noStrike" kern="1200" cap="none" spc="0" normalizeH="0" baseline="0" noProof="0">
                <a:ln>
                  <a:noFill/>
                </a:ln>
                <a:solidFill>
                  <a:srgbClr val="112E50"/>
                </a:solidFill>
                <a:effectLst/>
                <a:uLnTx/>
                <a:uFillTx/>
                <a:latin typeface="Helvetica Neue" panose="02000503000000020004"/>
              </a:rPr>
              <a:t> release</a:t>
            </a:r>
          </a:p>
          <a:p>
            <a:pPr marL="342900" indent="-342900">
              <a:lnSpc>
                <a:spcPct val="107000"/>
              </a:lnSpc>
              <a:spcAft>
                <a:spcPts val="600"/>
              </a:spcAft>
              <a:buFont typeface="Wingdings" panose="05000000000000000000" pitchFamily="2" charset="2"/>
              <a:buChar char="§"/>
            </a:pPr>
            <a:r>
              <a:rPr lang="en-US" sz="1800" cap="none">
                <a:solidFill>
                  <a:srgbClr val="112E50"/>
                </a:solidFill>
                <a:latin typeface="Helvetica Neue" panose="02000503000000020004"/>
                <a:ea typeface="Calibri" panose="020F0502020204030204" pitchFamily="34" charset="0"/>
                <a:cs typeface="Times New Roman" panose="02020603050405020304" pitchFamily="18" charset="0"/>
              </a:rPr>
              <a:t>Training and job aids </a:t>
            </a:r>
            <a:r>
              <a:rPr lang="en-US" sz="1800" b="0" cap="none">
                <a:solidFill>
                  <a:srgbClr val="112E50"/>
                </a:solidFill>
                <a:latin typeface="Helvetica Neue" panose="02000503000000020004"/>
                <a:ea typeface="Calibri" panose="020F0502020204030204" pitchFamily="34" charset="0"/>
                <a:cs typeface="Times New Roman" panose="02020603050405020304" pitchFamily="18" charset="0"/>
              </a:rPr>
              <a:t>– Offers process-specific demonstrations for changing areas and roles; targeted </a:t>
            </a:r>
            <a:r>
              <a:rPr lang="en-US" sz="1800" cap="none">
                <a:solidFill>
                  <a:srgbClr val="112E50"/>
                </a:solidFill>
                <a:latin typeface="Helvetica Neue" panose="02000503000000020004"/>
                <a:ea typeface="Calibri" panose="020F0502020204030204" pitchFamily="34" charset="0"/>
                <a:cs typeface="Times New Roman" panose="02020603050405020304" pitchFamily="18" charset="0"/>
              </a:rPr>
              <a:t>Winter 2024</a:t>
            </a:r>
            <a:endParaRPr lang="en-US" sz="1800" kern="100" cap="none">
              <a:effectLst/>
              <a:latin typeface="Helvetica Neue" panose="020005030000000200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0798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D706B-E5D6-275C-4D52-7B63C38D4B2A}"/>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0264D0CC-97B1-890D-4310-BD28628CF9AA}"/>
              </a:ext>
            </a:extLst>
          </p:cNvPr>
          <p:cNvSpPr>
            <a:spLocks noGrp="1"/>
          </p:cNvSpPr>
          <p:nvPr>
            <p:ph sz="half" idx="1"/>
          </p:nvPr>
        </p:nvSpPr>
        <p:spPr/>
        <p:txBody>
          <a:bodyPr/>
          <a:lstStyle/>
          <a:p>
            <a:pPr marL="0" indent="0">
              <a:buNone/>
            </a:pPr>
            <a:r>
              <a:rPr lang="en-US"/>
              <a:t>Ask away!</a:t>
            </a:r>
          </a:p>
          <a:p>
            <a:pPr marL="0" indent="0">
              <a:buNone/>
            </a:pPr>
            <a:endParaRPr lang="en-US"/>
          </a:p>
          <a:p>
            <a:pPr marL="0" indent="0">
              <a:lnSpc>
                <a:spcPct val="100000"/>
              </a:lnSpc>
              <a:spcBef>
                <a:spcPts val="0"/>
              </a:spcBef>
              <a:buNone/>
            </a:pPr>
            <a:r>
              <a:rPr lang="en-US"/>
              <a:t>Submit questions at any time:</a:t>
            </a:r>
          </a:p>
          <a:p>
            <a:pPr marL="285750" lvl="0" indent="-285750">
              <a:lnSpc>
                <a:spcPct val="100000"/>
              </a:lnSpc>
              <a:spcBef>
                <a:spcPts val="0"/>
              </a:spcBef>
              <a:buFont typeface="Wingdings" panose="05000000000000000000" pitchFamily="2" charset="2"/>
              <a:buChar char="§"/>
              <a:defRPr/>
            </a:pPr>
            <a:r>
              <a:rPr lang="en-US" sz="2000" b="0" cap="none">
                <a:solidFill>
                  <a:schemeClr val="tx1">
                    <a:lumMod val="75000"/>
                    <a:lumOff val="25000"/>
                  </a:schemeClr>
                </a:solidFill>
                <a:latin typeface="Helvetica Neue" panose="02000503000000020004"/>
                <a:cs typeface="Arial" panose="020B0604020202020204" pitchFamily="34" charset="0"/>
                <a:hlinkClick r:id="rId2">
                  <a:extLst>
                    <a:ext uri="{A12FA001-AC4F-418D-AE19-62706E023703}">
                      <ahyp:hlinkClr xmlns:ahyp="http://schemas.microsoft.com/office/drawing/2018/hyperlinkcolor" val="tx"/>
                    </a:ext>
                  </a:extLst>
                </a:hlinkClick>
              </a:rPr>
              <a:t>Help Desk </a:t>
            </a:r>
            <a:endParaRPr lang="en-US" sz="2000" b="0" cap="none">
              <a:solidFill>
                <a:schemeClr val="tx1">
                  <a:lumMod val="75000"/>
                  <a:lumOff val="25000"/>
                </a:schemeClr>
              </a:solidFill>
              <a:latin typeface="Helvetica Neue" panose="02000503000000020004"/>
              <a:cs typeface="Arial" panose="020B0604020202020204" pitchFamily="34" charset="0"/>
            </a:endParaRPr>
          </a:p>
          <a:p>
            <a:pPr marL="285750" lvl="0" indent="-285750">
              <a:lnSpc>
                <a:spcPct val="100000"/>
              </a:lnSpc>
              <a:spcBef>
                <a:spcPts val="0"/>
              </a:spcBef>
              <a:buFont typeface="Wingdings" panose="05000000000000000000" pitchFamily="2" charset="2"/>
              <a:buChar char="§"/>
              <a:defRPr/>
            </a:pPr>
            <a:r>
              <a:rPr lang="en-US" sz="2000" b="0" u="sng" cap="none">
                <a:solidFill>
                  <a:schemeClr val="tx1">
                    <a:lumMod val="75000"/>
                    <a:lumOff val="25000"/>
                  </a:schemeClr>
                </a:solidFill>
                <a:latin typeface="Helvetica Neue" panose="02000503000000020004"/>
                <a:cs typeface="Arial" panose="020B0604020202020204" pitchFamily="34" charset="0"/>
              </a:rPr>
              <a:t>A</a:t>
            </a:r>
            <a:r>
              <a:rPr lang="en-US" sz="2000" b="0" cap="none">
                <a:solidFill>
                  <a:schemeClr val="tx1">
                    <a:lumMod val="75000"/>
                    <a:lumOff val="25000"/>
                  </a:schemeClr>
                </a:solidFill>
                <a:latin typeface="Helvetica Neue" panose="02000503000000020004"/>
                <a:cs typeface="Arial" panose="020B0604020202020204" pitchFamily="34" charset="0"/>
                <a:hlinkClick r:id="rId3">
                  <a:extLst>
                    <a:ext uri="{A12FA001-AC4F-418D-AE19-62706E023703}">
                      <ahyp:hlinkClr xmlns:ahyp="http://schemas.microsoft.com/office/drawing/2018/hyperlinkcolor" val="tx"/>
                    </a:ext>
                  </a:extLst>
                </a:hlinkClick>
              </a:rPr>
              <a:t>gency CAM</a:t>
            </a:r>
            <a:endParaRPr lang="en-US" sz="2000" b="0" cap="none">
              <a:solidFill>
                <a:schemeClr val="tx1">
                  <a:lumMod val="75000"/>
                  <a:lumOff val="25000"/>
                </a:schemeClr>
              </a:solidFill>
              <a:latin typeface="Helvetica Neue" panose="02000503000000020004"/>
              <a:cs typeface="Arial" panose="020B0604020202020204" pitchFamily="34" charset="0"/>
            </a:endParaRPr>
          </a:p>
        </p:txBody>
      </p:sp>
      <p:grpSp>
        <p:nvGrpSpPr>
          <p:cNvPr id="6" name="Group 5">
            <a:extLst>
              <a:ext uri="{FF2B5EF4-FFF2-40B4-BE49-F238E27FC236}">
                <a16:creationId xmlns:a16="http://schemas.microsoft.com/office/drawing/2014/main" id="{A244A518-A0F5-95D6-605E-2970DC0C6961}"/>
              </a:ext>
              <a:ext uri="{C183D7F6-B498-43B3-948B-1728B52AA6E4}">
                <adec:decorative xmlns:adec="http://schemas.microsoft.com/office/drawing/2017/decorative" val="1"/>
              </a:ext>
            </a:extLst>
          </p:cNvPr>
          <p:cNvGrpSpPr/>
          <p:nvPr/>
        </p:nvGrpSpPr>
        <p:grpSpPr>
          <a:xfrm>
            <a:off x="6575464" y="1275091"/>
            <a:ext cx="2889152" cy="5669280"/>
            <a:chOff x="6575464" y="1259189"/>
            <a:chExt cx="2889152" cy="5669280"/>
          </a:xfrm>
        </p:grpSpPr>
        <p:pic>
          <p:nvPicPr>
            <p:cNvPr id="4" name="Graphic 3">
              <a:extLst>
                <a:ext uri="{FF2B5EF4-FFF2-40B4-BE49-F238E27FC236}">
                  <a16:creationId xmlns:a16="http://schemas.microsoft.com/office/drawing/2014/main" id="{2F701019-BBFB-AEDC-42B6-DA2A3A311AF9}"/>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668" r="22371"/>
            <a:stretch/>
          </p:blipFill>
          <p:spPr>
            <a:xfrm>
              <a:off x="6575464" y="1259189"/>
              <a:ext cx="2889152" cy="5669280"/>
            </a:xfrm>
            <a:prstGeom prst="rect">
              <a:avLst/>
            </a:prstGeom>
          </p:spPr>
        </p:pic>
        <p:pic>
          <p:nvPicPr>
            <p:cNvPr id="5" name="Graphic 4">
              <a:extLst>
                <a:ext uri="{FF2B5EF4-FFF2-40B4-BE49-F238E27FC236}">
                  <a16:creationId xmlns:a16="http://schemas.microsoft.com/office/drawing/2014/main" id="{F25455FC-3FE9-3BFA-C65E-C89F5B182C5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43944" y="1595250"/>
              <a:ext cx="640080" cy="640080"/>
            </a:xfrm>
            <a:prstGeom prst="rect">
              <a:avLst/>
            </a:prstGeom>
          </p:spPr>
        </p:pic>
      </p:grpSp>
    </p:spTree>
    <p:extLst>
      <p:ext uri="{BB962C8B-B14F-4D97-AF65-F5344CB8AC3E}">
        <p14:creationId xmlns:p14="http://schemas.microsoft.com/office/powerpoint/2010/main" val="2696542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5FEDF-D09F-EB48-189F-BFC3B5DA8657}"/>
              </a:ext>
            </a:extLst>
          </p:cNvPr>
          <p:cNvSpPr>
            <a:spLocks noGrp="1"/>
          </p:cNvSpPr>
          <p:nvPr>
            <p:ph type="title"/>
          </p:nvPr>
        </p:nvSpPr>
        <p:spPr/>
        <p:txBody>
          <a:bodyPr/>
          <a:lstStyle/>
          <a:p>
            <a:r>
              <a:rPr lang="en-US"/>
              <a:t>Friends of FIET Defined</a:t>
            </a:r>
          </a:p>
        </p:txBody>
      </p:sp>
      <p:sp>
        <p:nvSpPr>
          <p:cNvPr id="54" name="TextBox 53">
            <a:extLst>
              <a:ext uri="{FF2B5EF4-FFF2-40B4-BE49-F238E27FC236}">
                <a16:creationId xmlns:a16="http://schemas.microsoft.com/office/drawing/2014/main" id="{CACE54F5-8A6B-D543-7CF5-86B3F1C01851}"/>
              </a:ext>
            </a:extLst>
          </p:cNvPr>
          <p:cNvSpPr txBox="1"/>
          <p:nvPr/>
        </p:nvSpPr>
        <p:spPr>
          <a:xfrm>
            <a:off x="452610" y="1290785"/>
            <a:ext cx="10062990" cy="369332"/>
          </a:xfrm>
          <a:prstGeom prst="rect">
            <a:avLst/>
          </a:prstGeom>
          <a:noFill/>
        </p:spPr>
        <p:txBody>
          <a:bodyPr wrap="square">
            <a:spAutoFit/>
          </a:bodyPr>
          <a:lstStyle/>
          <a:p>
            <a:pPr lvl="0">
              <a:defRPr/>
            </a:pPr>
            <a:r>
              <a:rPr lang="en-US" cap="none">
                <a:latin typeface="Helvetica Neue" panose="02000503000000020004"/>
                <a:cs typeface="Arial" panose="020B0604020202020204" pitchFamily="34" charset="0"/>
              </a:rPr>
              <a:t>“Friends of FIET” encompasses our Change Champions and Super Users.</a:t>
            </a:r>
            <a:endParaRPr kumimoji="0" lang="en-US" i="0" u="none" strike="noStrike" kern="1200" cap="none" spc="0" normalizeH="0" baseline="0" noProof="0">
              <a:ln>
                <a:noFill/>
              </a:ln>
              <a:effectLst/>
              <a:uLnTx/>
              <a:uFillTx/>
              <a:latin typeface="Helvetica Neue" panose="02000503000000020004"/>
              <a:cs typeface="Arial" panose="020B0604020202020204" pitchFamily="34" charset="0"/>
            </a:endParaRPr>
          </a:p>
        </p:txBody>
      </p:sp>
      <p:grpSp>
        <p:nvGrpSpPr>
          <p:cNvPr id="58" name="Group 57">
            <a:extLst>
              <a:ext uri="{FF2B5EF4-FFF2-40B4-BE49-F238E27FC236}">
                <a16:creationId xmlns:a16="http://schemas.microsoft.com/office/drawing/2014/main" id="{DD90C12E-6389-95E2-B672-D6D9C10897A1}"/>
              </a:ext>
              <a:ext uri="{C183D7F6-B498-43B3-948B-1728B52AA6E4}">
                <adec:decorative xmlns:adec="http://schemas.microsoft.com/office/drawing/2017/decorative" val="1"/>
              </a:ext>
            </a:extLst>
          </p:cNvPr>
          <p:cNvGrpSpPr/>
          <p:nvPr/>
        </p:nvGrpSpPr>
        <p:grpSpPr>
          <a:xfrm>
            <a:off x="2946959" y="1896845"/>
            <a:ext cx="5602110" cy="4965142"/>
            <a:chOff x="2946959" y="1570270"/>
            <a:chExt cx="5602110" cy="4965142"/>
          </a:xfrm>
        </p:grpSpPr>
        <p:sp>
          <p:nvSpPr>
            <p:cNvPr id="30" name="Oval 29">
              <a:extLst>
                <a:ext uri="{FF2B5EF4-FFF2-40B4-BE49-F238E27FC236}">
                  <a16:creationId xmlns:a16="http://schemas.microsoft.com/office/drawing/2014/main" id="{CCA1FA00-1F01-1B39-F0D7-3C78E9C6C369}"/>
                </a:ext>
              </a:extLst>
            </p:cNvPr>
            <p:cNvSpPr/>
            <p:nvPr/>
          </p:nvSpPr>
          <p:spPr>
            <a:xfrm>
              <a:off x="5572700" y="1570270"/>
              <a:ext cx="274320" cy="36576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3707FA5F-1B9B-6180-29A4-58A3678AADA3}"/>
                </a:ext>
              </a:extLst>
            </p:cNvPr>
            <p:cNvSpPr/>
            <p:nvPr/>
          </p:nvSpPr>
          <p:spPr>
            <a:xfrm rot="10800000">
              <a:off x="4765690" y="3307890"/>
              <a:ext cx="880670" cy="51432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3998A2AF-6524-77A4-2BD4-A933C9F32E24}"/>
                </a:ext>
              </a:extLst>
            </p:cNvPr>
            <p:cNvCxnSpPr>
              <a:cxnSpLocks/>
            </p:cNvCxnSpPr>
            <p:nvPr/>
          </p:nvCxnSpPr>
          <p:spPr>
            <a:xfrm>
              <a:off x="5753888" y="3243572"/>
              <a:ext cx="0" cy="3291840"/>
            </a:xfrm>
            <a:prstGeom prst="line">
              <a:avLst/>
            </a:prstGeom>
            <a:ln w="127000">
              <a:solidFill>
                <a:schemeClr val="bg2"/>
              </a:solidFill>
            </a:ln>
          </p:spPr>
          <p:style>
            <a:lnRef idx="1">
              <a:schemeClr val="accent1"/>
            </a:lnRef>
            <a:fillRef idx="0">
              <a:schemeClr val="accent1"/>
            </a:fillRef>
            <a:effectRef idx="0">
              <a:schemeClr val="accent1"/>
            </a:effectRef>
            <a:fontRef idx="minor">
              <a:schemeClr val="tx1"/>
            </a:fontRef>
          </p:style>
        </p:cxnSp>
        <p:sp>
          <p:nvSpPr>
            <p:cNvPr id="47" name="Isosceles Triangle 46">
              <a:extLst>
                <a:ext uri="{FF2B5EF4-FFF2-40B4-BE49-F238E27FC236}">
                  <a16:creationId xmlns:a16="http://schemas.microsoft.com/office/drawing/2014/main" id="{FA3C3EA2-7DE1-2F8D-D0A5-D30F152F1E0F}"/>
                </a:ext>
              </a:extLst>
            </p:cNvPr>
            <p:cNvSpPr/>
            <p:nvPr/>
          </p:nvSpPr>
          <p:spPr>
            <a:xfrm rot="10800000">
              <a:off x="5867890" y="3317111"/>
              <a:ext cx="880670" cy="51432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27FE8F49-BAAC-5F17-D125-A0AE032D4B2B}"/>
                </a:ext>
              </a:extLst>
            </p:cNvPr>
            <p:cNvSpPr/>
            <p:nvPr/>
          </p:nvSpPr>
          <p:spPr>
            <a:xfrm rot="10800000">
              <a:off x="6998337" y="3285411"/>
              <a:ext cx="880670" cy="51432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01B5D7D0-9962-62DD-EF98-6A81D6BA6C48}"/>
                </a:ext>
              </a:extLst>
            </p:cNvPr>
            <p:cNvSpPr/>
            <p:nvPr/>
          </p:nvSpPr>
          <p:spPr>
            <a:xfrm rot="10800000">
              <a:off x="3645101" y="3295190"/>
              <a:ext cx="880670" cy="514320"/>
            </a:xfrm>
            <a:prstGeom prs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oon 16">
              <a:extLst>
                <a:ext uri="{FF2B5EF4-FFF2-40B4-BE49-F238E27FC236}">
                  <a16:creationId xmlns:a16="http://schemas.microsoft.com/office/drawing/2014/main" id="{BE555791-1491-7449-5EB2-878111BFAD2E}"/>
                </a:ext>
              </a:extLst>
            </p:cNvPr>
            <p:cNvSpPr/>
            <p:nvPr/>
          </p:nvSpPr>
          <p:spPr>
            <a:xfrm rot="5400000">
              <a:off x="4653251" y="-69277"/>
              <a:ext cx="2189526" cy="5602110"/>
            </a:xfrm>
            <a:prstGeom prst="moon">
              <a:avLst>
                <a:gd name="adj" fmla="val 8370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oon 3">
              <a:extLst>
                <a:ext uri="{FF2B5EF4-FFF2-40B4-BE49-F238E27FC236}">
                  <a16:creationId xmlns:a16="http://schemas.microsoft.com/office/drawing/2014/main" id="{FB5CBFC8-90C6-8E4D-212F-720CF72210FD}"/>
                </a:ext>
              </a:extLst>
            </p:cNvPr>
            <p:cNvSpPr/>
            <p:nvPr/>
          </p:nvSpPr>
          <p:spPr>
            <a:xfrm rot="5400000">
              <a:off x="3307546" y="3069826"/>
              <a:ext cx="400110" cy="1119560"/>
            </a:xfrm>
            <a:prstGeom prst="moon">
              <a:avLst>
                <a:gd name="adj" fmla="val 7516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a:extLst>
                <a:ext uri="{FF2B5EF4-FFF2-40B4-BE49-F238E27FC236}">
                  <a16:creationId xmlns:a16="http://schemas.microsoft.com/office/drawing/2014/main" id="{00E899E9-D28B-4910-327D-648E53DF4AC5}"/>
                </a:ext>
              </a:extLst>
            </p:cNvPr>
            <p:cNvSpPr/>
            <p:nvPr/>
          </p:nvSpPr>
          <p:spPr>
            <a:xfrm rot="5400000">
              <a:off x="4427968" y="3069826"/>
              <a:ext cx="400110" cy="1119560"/>
            </a:xfrm>
            <a:prstGeom prst="moon">
              <a:avLst>
                <a:gd name="adj" fmla="val 7516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a:extLst>
                <a:ext uri="{FF2B5EF4-FFF2-40B4-BE49-F238E27FC236}">
                  <a16:creationId xmlns:a16="http://schemas.microsoft.com/office/drawing/2014/main" id="{2ED274B3-4633-E8EA-D1F6-0D1C1924A5E9}"/>
                </a:ext>
              </a:extLst>
            </p:cNvPr>
            <p:cNvSpPr/>
            <p:nvPr/>
          </p:nvSpPr>
          <p:spPr>
            <a:xfrm rot="5400000">
              <a:off x="5548390" y="3069826"/>
              <a:ext cx="400110" cy="1119560"/>
            </a:xfrm>
            <a:prstGeom prst="moon">
              <a:avLst>
                <a:gd name="adj" fmla="val 7516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a:extLst>
                <a:ext uri="{FF2B5EF4-FFF2-40B4-BE49-F238E27FC236}">
                  <a16:creationId xmlns:a16="http://schemas.microsoft.com/office/drawing/2014/main" id="{094195ED-61B7-BE6F-9088-8493CAC69D54}"/>
                </a:ext>
              </a:extLst>
            </p:cNvPr>
            <p:cNvSpPr/>
            <p:nvPr/>
          </p:nvSpPr>
          <p:spPr>
            <a:xfrm rot="5400000">
              <a:off x="6668812" y="3069826"/>
              <a:ext cx="400110" cy="1119560"/>
            </a:xfrm>
            <a:prstGeom prst="moon">
              <a:avLst>
                <a:gd name="adj" fmla="val 7516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a:extLst>
                <a:ext uri="{FF2B5EF4-FFF2-40B4-BE49-F238E27FC236}">
                  <a16:creationId xmlns:a16="http://schemas.microsoft.com/office/drawing/2014/main" id="{EB4FA1A3-A033-1037-965C-10564D1E919A}"/>
                </a:ext>
              </a:extLst>
            </p:cNvPr>
            <p:cNvSpPr/>
            <p:nvPr/>
          </p:nvSpPr>
          <p:spPr>
            <a:xfrm rot="5400000">
              <a:off x="7789234" y="3069826"/>
              <a:ext cx="400110" cy="1119560"/>
            </a:xfrm>
            <a:prstGeom prst="moon">
              <a:avLst>
                <a:gd name="adj" fmla="val 75164"/>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1EF66869-262A-64C7-B311-A23C00C8F857}"/>
              </a:ext>
            </a:extLst>
          </p:cNvPr>
          <p:cNvSpPr txBox="1"/>
          <p:nvPr/>
        </p:nvSpPr>
        <p:spPr>
          <a:xfrm>
            <a:off x="4328874" y="2814754"/>
            <a:ext cx="2761971" cy="461665"/>
          </a:xfrm>
          <a:prstGeom prst="rect">
            <a:avLst/>
          </a:prstGeom>
          <a:noFill/>
        </p:spPr>
        <p:txBody>
          <a:bodyPr wrap="square">
            <a:spAutoFit/>
          </a:bodyPr>
          <a:lstStyle/>
          <a:p>
            <a:pPr lvl="0" algn="ctr">
              <a:defRPr/>
            </a:pPr>
            <a:r>
              <a:rPr lang="en-US" sz="2400" b="1" cap="none">
                <a:latin typeface="Helvetica Neue" panose="02000503000000020004"/>
                <a:cs typeface="Arial" panose="020B0604020202020204" pitchFamily="34" charset="0"/>
              </a:rPr>
              <a:t>Friends of FIET</a:t>
            </a:r>
            <a:endParaRPr kumimoji="0" lang="en-US" sz="2400" b="1" i="0" u="none" strike="noStrike" kern="1200" cap="none" spc="0" normalizeH="0" baseline="0" noProof="0">
              <a:ln>
                <a:noFill/>
              </a:ln>
              <a:effectLst/>
              <a:uLnTx/>
              <a:uFillTx/>
              <a:latin typeface="Helvetica Neue" panose="02000503000000020004"/>
              <a:cs typeface="Arial" panose="020B0604020202020204" pitchFamily="34" charset="0"/>
            </a:endParaRPr>
          </a:p>
        </p:txBody>
      </p:sp>
      <p:sp>
        <p:nvSpPr>
          <p:cNvPr id="39" name="TextBox 38">
            <a:extLst>
              <a:ext uri="{FF2B5EF4-FFF2-40B4-BE49-F238E27FC236}">
                <a16:creationId xmlns:a16="http://schemas.microsoft.com/office/drawing/2014/main" id="{1E0E688E-958A-0962-EC66-58611ADE3018}"/>
              </a:ext>
            </a:extLst>
          </p:cNvPr>
          <p:cNvSpPr txBox="1"/>
          <p:nvPr/>
        </p:nvSpPr>
        <p:spPr>
          <a:xfrm>
            <a:off x="3089038" y="4917736"/>
            <a:ext cx="2761971" cy="830997"/>
          </a:xfrm>
          <a:prstGeom prst="rect">
            <a:avLst/>
          </a:prstGeom>
          <a:noFill/>
        </p:spPr>
        <p:txBody>
          <a:bodyPr wrap="square">
            <a:spAutoFit/>
          </a:bodyPr>
          <a:lstStyle/>
          <a:p>
            <a:pPr lvl="0" algn="ctr">
              <a:defRPr/>
            </a:pPr>
            <a:r>
              <a:rPr lang="en-US" sz="2400" b="1" cap="none">
                <a:solidFill>
                  <a:schemeClr val="accent1"/>
                </a:solidFill>
                <a:latin typeface="Helvetica Neue" panose="02000503000000020004"/>
                <a:cs typeface="Arial" panose="020B0604020202020204" pitchFamily="34" charset="0"/>
              </a:rPr>
              <a:t>Change Champions</a:t>
            </a:r>
            <a:endParaRPr kumimoji="0" lang="en-US" sz="2400" b="1" i="0" u="none" strike="noStrike" kern="1200" cap="none" spc="0" normalizeH="0" baseline="0" noProof="0">
              <a:ln>
                <a:noFill/>
              </a:ln>
              <a:solidFill>
                <a:schemeClr val="accent1"/>
              </a:solidFill>
              <a:effectLst/>
              <a:uLnTx/>
              <a:uFillTx/>
              <a:latin typeface="Helvetica Neue" panose="02000503000000020004"/>
              <a:cs typeface="Arial" panose="020B0604020202020204" pitchFamily="34" charset="0"/>
            </a:endParaRPr>
          </a:p>
        </p:txBody>
      </p:sp>
      <p:sp>
        <p:nvSpPr>
          <p:cNvPr id="40" name="TextBox 39">
            <a:extLst>
              <a:ext uri="{FF2B5EF4-FFF2-40B4-BE49-F238E27FC236}">
                <a16:creationId xmlns:a16="http://schemas.microsoft.com/office/drawing/2014/main" id="{556003C5-B7BA-9FC2-F9EC-EEBD93F5D86D}"/>
              </a:ext>
            </a:extLst>
          </p:cNvPr>
          <p:cNvSpPr txBox="1"/>
          <p:nvPr/>
        </p:nvSpPr>
        <p:spPr>
          <a:xfrm>
            <a:off x="5857905" y="4917736"/>
            <a:ext cx="2076296" cy="830997"/>
          </a:xfrm>
          <a:prstGeom prst="rect">
            <a:avLst/>
          </a:prstGeom>
          <a:noFill/>
        </p:spPr>
        <p:txBody>
          <a:bodyPr wrap="square">
            <a:spAutoFit/>
          </a:bodyPr>
          <a:lstStyle/>
          <a:p>
            <a:pPr lvl="0" algn="ctr">
              <a:defRPr/>
            </a:pPr>
            <a:r>
              <a:rPr lang="en-US" sz="2400" b="1" cap="none" dirty="0">
                <a:solidFill>
                  <a:schemeClr val="tx1">
                    <a:lumMod val="75000"/>
                    <a:lumOff val="25000"/>
                  </a:schemeClr>
                </a:solidFill>
                <a:latin typeface="Helvetica Neue" panose="02000503000000020004"/>
                <a:cs typeface="Arial" panose="020B0604020202020204" pitchFamily="34" charset="0"/>
              </a:rPr>
              <a:t>Super</a:t>
            </a:r>
          </a:p>
          <a:p>
            <a:pPr lvl="0" algn="ctr">
              <a:defRPr/>
            </a:pPr>
            <a:r>
              <a:rPr lang="en-US" sz="2400" b="1" cap="none" dirty="0">
                <a:solidFill>
                  <a:schemeClr val="tx1">
                    <a:lumMod val="75000"/>
                    <a:lumOff val="25000"/>
                  </a:schemeClr>
                </a:solidFill>
                <a:latin typeface="Helvetica Neue" panose="02000503000000020004"/>
                <a:cs typeface="Arial" panose="020B0604020202020204" pitchFamily="34" charset="0"/>
              </a:rPr>
              <a:t>Users</a:t>
            </a:r>
            <a:endParaRPr kumimoji="0" lang="en-US" sz="2400" b="1" i="0" u="none" strike="noStrike" kern="1200" cap="none" spc="0" normalizeH="0" baseline="0" noProof="0" dirty="0">
              <a:ln>
                <a:noFill/>
              </a:ln>
              <a:solidFill>
                <a:schemeClr val="tx1">
                  <a:lumMod val="75000"/>
                  <a:lumOff val="25000"/>
                </a:schemeClr>
              </a:solidFill>
              <a:effectLst/>
              <a:uLnTx/>
              <a:uFillTx/>
              <a:latin typeface="Helvetica Neue" panose="02000503000000020004"/>
              <a:cs typeface="Arial" panose="020B0604020202020204" pitchFamily="34" charset="0"/>
            </a:endParaRPr>
          </a:p>
        </p:txBody>
      </p:sp>
    </p:spTree>
    <p:extLst>
      <p:ext uri="{BB962C8B-B14F-4D97-AF65-F5344CB8AC3E}">
        <p14:creationId xmlns:p14="http://schemas.microsoft.com/office/powerpoint/2010/main" val="3770373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AEE70-38D5-2094-03D2-E7DEAB4DB873}"/>
              </a:ext>
            </a:extLst>
          </p:cNvPr>
          <p:cNvSpPr>
            <a:spLocks noGrp="1"/>
          </p:cNvSpPr>
          <p:nvPr>
            <p:ph type="title"/>
          </p:nvPr>
        </p:nvSpPr>
        <p:spPr/>
        <p:txBody>
          <a:bodyPr/>
          <a:lstStyle/>
          <a:p>
            <a:r>
              <a:rPr lang="en-US"/>
              <a:t>Welcome!</a:t>
            </a:r>
          </a:p>
        </p:txBody>
      </p:sp>
      <p:sp>
        <p:nvSpPr>
          <p:cNvPr id="3" name="Content Placeholder 2">
            <a:extLst>
              <a:ext uri="{FF2B5EF4-FFF2-40B4-BE49-F238E27FC236}">
                <a16:creationId xmlns:a16="http://schemas.microsoft.com/office/drawing/2014/main" id="{9AD06C24-5FB2-B7B4-8B0E-DAB5DD58F416}"/>
              </a:ext>
            </a:extLst>
          </p:cNvPr>
          <p:cNvSpPr>
            <a:spLocks noGrp="1"/>
          </p:cNvSpPr>
          <p:nvPr>
            <p:ph sz="half" idx="1"/>
          </p:nvPr>
        </p:nvSpPr>
        <p:spPr/>
        <p:txBody>
          <a:bodyPr/>
          <a:lstStyle/>
          <a:p>
            <a:pPr marL="0" indent="0">
              <a:buNone/>
            </a:pPr>
            <a:r>
              <a:rPr lang="en-US" sz="2400" b="1"/>
              <a:t>Bob Magill</a:t>
            </a:r>
          </a:p>
          <a:p>
            <a:pPr marL="0" indent="0">
              <a:buNone/>
            </a:pPr>
            <a:r>
              <a:rPr lang="en-US"/>
              <a:t>Chief Financial Officer for ARS, ERS, NASS, and NIFA</a:t>
            </a:r>
          </a:p>
        </p:txBody>
      </p:sp>
    </p:spTree>
    <p:extLst>
      <p:ext uri="{BB962C8B-B14F-4D97-AF65-F5344CB8AC3E}">
        <p14:creationId xmlns:p14="http://schemas.microsoft.com/office/powerpoint/2010/main" val="4166859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5C88E-9A45-094F-6814-A56E61FA3260}"/>
              </a:ext>
            </a:extLst>
          </p:cNvPr>
          <p:cNvSpPr>
            <a:spLocks noGrp="1"/>
          </p:cNvSpPr>
          <p:nvPr>
            <p:ph type="title"/>
          </p:nvPr>
        </p:nvSpPr>
        <p:spPr>
          <a:xfrm>
            <a:off x="1534510" y="352569"/>
            <a:ext cx="9101960" cy="693533"/>
          </a:xfrm>
        </p:spPr>
        <p:txBody>
          <a:bodyPr/>
          <a:lstStyle/>
          <a:p>
            <a:r>
              <a:rPr lang="en-US"/>
              <a:t>Agenda</a:t>
            </a:r>
          </a:p>
        </p:txBody>
      </p:sp>
      <p:sp>
        <p:nvSpPr>
          <p:cNvPr id="3" name="Content Placeholder 2">
            <a:extLst>
              <a:ext uri="{FF2B5EF4-FFF2-40B4-BE49-F238E27FC236}">
                <a16:creationId xmlns:a16="http://schemas.microsoft.com/office/drawing/2014/main" id="{298E3BEC-F145-D50E-4473-1EF463769C9C}"/>
              </a:ext>
            </a:extLst>
          </p:cNvPr>
          <p:cNvSpPr>
            <a:spLocks noGrp="1"/>
          </p:cNvSpPr>
          <p:nvPr>
            <p:ph sz="half" idx="1"/>
          </p:nvPr>
        </p:nvSpPr>
        <p:spPr/>
        <p:txBody>
          <a:bodyPr/>
          <a:lstStyle/>
          <a:p>
            <a:pPr marL="342900" indent="-342900">
              <a:buFont typeface="+mj-lt"/>
              <a:buAutoNum type="arabicPeriod"/>
            </a:pPr>
            <a:r>
              <a:rPr lang="en-US"/>
              <a:t>FIET Organizational Change Management (OCM) Team Introductions</a:t>
            </a:r>
          </a:p>
          <a:p>
            <a:pPr marL="342900" indent="-342900"/>
            <a:r>
              <a:rPr lang="en-US"/>
              <a:t>Change Champion &amp; Super User Roles</a:t>
            </a:r>
          </a:p>
          <a:p>
            <a:pPr marL="342900" indent="-342900">
              <a:buFont typeface="+mj-lt"/>
              <a:buAutoNum type="arabicPeriod"/>
            </a:pPr>
            <a:r>
              <a:rPr lang="en-US"/>
              <a:t>Overview of FIET</a:t>
            </a:r>
          </a:p>
          <a:p>
            <a:pPr marL="342900" indent="-342900">
              <a:buFont typeface="+mj-lt"/>
              <a:buAutoNum type="arabicPeriod"/>
            </a:pPr>
            <a:r>
              <a:rPr lang="en-US"/>
              <a:t>Our Ask of You Today</a:t>
            </a:r>
          </a:p>
          <a:p>
            <a:pPr marL="342900" indent="-342900"/>
            <a:r>
              <a:rPr lang="en-US"/>
              <a:t>What’s Coming Next</a:t>
            </a:r>
          </a:p>
        </p:txBody>
      </p:sp>
    </p:spTree>
    <p:extLst>
      <p:ext uri="{BB962C8B-B14F-4D97-AF65-F5344CB8AC3E}">
        <p14:creationId xmlns:p14="http://schemas.microsoft.com/office/powerpoint/2010/main" val="3696995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45D9B-8A08-ECF7-BC03-46F8A25A50A2}"/>
              </a:ext>
            </a:extLst>
          </p:cNvPr>
          <p:cNvSpPr>
            <a:spLocks noGrp="1"/>
          </p:cNvSpPr>
          <p:nvPr>
            <p:ph type="title"/>
          </p:nvPr>
        </p:nvSpPr>
        <p:spPr/>
        <p:txBody>
          <a:bodyPr/>
          <a:lstStyle/>
          <a:p>
            <a:r>
              <a:rPr lang="en-US"/>
              <a:t>Meet the FIET OCM Team</a:t>
            </a:r>
          </a:p>
        </p:txBody>
      </p:sp>
      <p:sp>
        <p:nvSpPr>
          <p:cNvPr id="3" name="Rectangle 2">
            <a:extLst>
              <a:ext uri="{FF2B5EF4-FFF2-40B4-BE49-F238E27FC236}">
                <a16:creationId xmlns:a16="http://schemas.microsoft.com/office/drawing/2014/main" id="{60566BFC-E59F-B3B6-4820-8B50A6B60F5F}"/>
              </a:ext>
            </a:extLst>
          </p:cNvPr>
          <p:cNvSpPr/>
          <p:nvPr/>
        </p:nvSpPr>
        <p:spPr>
          <a:xfrm>
            <a:off x="327199" y="1199374"/>
            <a:ext cx="6920699" cy="533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Helvetica Neue" panose="02000503000000020004"/>
              </a:rPr>
              <a:t>Organizational Change Management (OCM) Team members</a:t>
            </a:r>
          </a:p>
        </p:txBody>
      </p:sp>
      <p:pic>
        <p:nvPicPr>
          <p:cNvPr id="20" name="Picture 19" descr="Headshot photo of Kourtney Peters">
            <a:extLst>
              <a:ext uri="{FF2B5EF4-FFF2-40B4-BE49-F238E27FC236}">
                <a16:creationId xmlns:a16="http://schemas.microsoft.com/office/drawing/2014/main" id="{B86549EA-0F00-AD55-1A0E-BCEB1CFC88A7}"/>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l="555" r="-555" b="20000"/>
          <a:stretch/>
        </p:blipFill>
        <p:spPr>
          <a:xfrm>
            <a:off x="1593153" y="2533856"/>
            <a:ext cx="1371600" cy="1371600"/>
          </a:xfrm>
          <a:prstGeom prst="ellipse">
            <a:avLst/>
          </a:prstGeom>
          <a:ln w="19050">
            <a:solidFill>
              <a:schemeClr val="tx1">
                <a:lumMod val="75000"/>
                <a:lumOff val="25000"/>
              </a:schemeClr>
            </a:solidFill>
          </a:ln>
        </p:spPr>
      </p:pic>
      <p:sp>
        <p:nvSpPr>
          <p:cNvPr id="17" name="Rectangle 16">
            <a:extLst>
              <a:ext uri="{FF2B5EF4-FFF2-40B4-BE49-F238E27FC236}">
                <a16:creationId xmlns:a16="http://schemas.microsoft.com/office/drawing/2014/main" id="{421B6314-8200-A189-F850-FEAE6E85AB92}"/>
              </a:ext>
            </a:extLst>
          </p:cNvPr>
          <p:cNvSpPr/>
          <p:nvPr/>
        </p:nvSpPr>
        <p:spPr>
          <a:xfrm>
            <a:off x="2770824" y="2762456"/>
            <a:ext cx="2926080" cy="914400"/>
          </a:xfrm>
          <a:prstGeom prst="rect">
            <a:avLst/>
          </a:prstGeom>
          <a:solidFill>
            <a:schemeClr val="tx1">
              <a:lumMod val="75000"/>
              <a:lumOff val="25000"/>
            </a:schemeClr>
          </a:solidFill>
          <a:ln w="28575" cap="flat" cmpd="sng" algn="ctr">
            <a:noFill/>
            <a:prstDash val="dash"/>
            <a:miter lim="800000"/>
          </a:ln>
          <a:effectLst/>
        </p:spPr>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defRPr/>
            </a:pPr>
            <a:r>
              <a:rPr lang="en-US" sz="1600" b="1" kern="0">
                <a:solidFill>
                  <a:schemeClr val="bg1"/>
                </a:solidFill>
                <a:latin typeface="Helvetica Neue" panose="02000503000000020004"/>
                <a:cs typeface="Arial" panose="020B0604020202020204" pitchFamily="34" charset="0"/>
              </a:rPr>
              <a:t>Kourtney Peters</a:t>
            </a:r>
          </a:p>
          <a:p>
            <a:pPr algn="ctr" defTabSz="533400">
              <a:lnSpc>
                <a:spcPct val="90000"/>
              </a:lnSpc>
              <a:spcBef>
                <a:spcPct val="0"/>
              </a:spcBef>
              <a:spcAft>
                <a:spcPct val="35000"/>
              </a:spcAft>
              <a:defRPr/>
            </a:pPr>
            <a:r>
              <a:rPr lang="en-US" sz="1600" kern="0">
                <a:solidFill>
                  <a:schemeClr val="bg1"/>
                </a:solidFill>
                <a:latin typeface="Helvetica Neue" panose="02000503000000020004"/>
                <a:cs typeface="Arial" panose="020B0604020202020204" pitchFamily="34" charset="0"/>
              </a:rPr>
              <a:t>USDA Change Lead</a:t>
            </a:r>
          </a:p>
        </p:txBody>
      </p:sp>
      <p:pic>
        <p:nvPicPr>
          <p:cNvPr id="21" name="Picture 20" descr="Headshot photo of Julie Bradford">
            <a:extLst>
              <a:ext uri="{FF2B5EF4-FFF2-40B4-BE49-F238E27FC236}">
                <a16:creationId xmlns:a16="http://schemas.microsoft.com/office/drawing/2014/main" id="{96C4BDCD-C345-E218-B182-8CED7302C7DA}"/>
              </a:ext>
              <a:ext uri="{C183D7F6-B498-43B3-948B-1728B52AA6E4}">
                <adec:decorative xmlns:adec="http://schemas.microsoft.com/office/drawing/2017/decorative" val="0"/>
              </a:ext>
            </a:extLst>
          </p:cNvPr>
          <p:cNvPicPr>
            <a:picLocks noChangeAspect="1"/>
          </p:cNvPicPr>
          <p:nvPr/>
        </p:nvPicPr>
        <p:blipFill rotWithShape="1">
          <a:blip r:embed="rId4">
            <a:extLst>
              <a:ext uri="{28A0092B-C50C-407E-A947-70E740481C1C}">
                <a14:useLocalDpi xmlns:a14="http://schemas.microsoft.com/office/drawing/2010/main" val="0"/>
              </a:ext>
            </a:extLst>
          </a:blip>
          <a:srcRect l="-327" t="5134" r="327" b="14866"/>
          <a:stretch/>
        </p:blipFill>
        <p:spPr>
          <a:xfrm>
            <a:off x="1593153" y="4173488"/>
            <a:ext cx="1371600" cy="1371600"/>
          </a:xfrm>
          <a:prstGeom prst="ellipse">
            <a:avLst/>
          </a:prstGeom>
          <a:ln w="19050">
            <a:solidFill>
              <a:schemeClr val="tx1">
                <a:lumMod val="75000"/>
                <a:lumOff val="25000"/>
              </a:schemeClr>
            </a:solidFill>
          </a:ln>
        </p:spPr>
      </p:pic>
      <p:sp>
        <p:nvSpPr>
          <p:cNvPr id="18" name="Rectangle 17">
            <a:extLst>
              <a:ext uri="{FF2B5EF4-FFF2-40B4-BE49-F238E27FC236}">
                <a16:creationId xmlns:a16="http://schemas.microsoft.com/office/drawing/2014/main" id="{D49ABC12-2E5B-9696-01C4-F80FE1F8F3D6}"/>
              </a:ext>
            </a:extLst>
          </p:cNvPr>
          <p:cNvSpPr/>
          <p:nvPr/>
        </p:nvSpPr>
        <p:spPr>
          <a:xfrm>
            <a:off x="2770824" y="4402088"/>
            <a:ext cx="2926080" cy="914400"/>
          </a:xfrm>
          <a:prstGeom prst="rect">
            <a:avLst/>
          </a:prstGeom>
          <a:solidFill>
            <a:schemeClr val="tx1">
              <a:lumMod val="75000"/>
              <a:lumOff val="25000"/>
            </a:schemeClr>
          </a:solidFill>
          <a:ln w="28575" cap="flat" cmpd="sng" algn="ctr">
            <a:noFill/>
            <a:prstDash val="dash"/>
            <a:miter lim="800000"/>
          </a:ln>
          <a:effectLst/>
        </p:spPr>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defRPr/>
            </a:pPr>
            <a:r>
              <a:rPr lang="en-US" sz="1600" b="1" kern="0">
                <a:solidFill>
                  <a:schemeClr val="bg1"/>
                </a:solidFill>
                <a:latin typeface="Helvetica Neue" panose="02000503000000020004"/>
                <a:cs typeface="Arial" panose="020B0604020202020204" pitchFamily="34" charset="0"/>
              </a:rPr>
              <a:t>Julie Bradford</a:t>
            </a:r>
          </a:p>
          <a:p>
            <a:pPr algn="ctr" defTabSz="533400">
              <a:lnSpc>
                <a:spcPct val="90000"/>
              </a:lnSpc>
              <a:spcBef>
                <a:spcPct val="0"/>
              </a:spcBef>
              <a:spcAft>
                <a:spcPct val="35000"/>
              </a:spcAft>
              <a:defRPr/>
            </a:pPr>
            <a:r>
              <a:rPr lang="en-US" sz="1600" kern="0">
                <a:solidFill>
                  <a:schemeClr val="bg1"/>
                </a:solidFill>
                <a:latin typeface="Helvetica Neue" panose="02000503000000020004"/>
                <a:cs typeface="Arial" panose="020B0604020202020204" pitchFamily="34" charset="0"/>
              </a:rPr>
              <a:t>USDA Change Co-Lead</a:t>
            </a:r>
          </a:p>
        </p:txBody>
      </p:sp>
      <p:pic>
        <p:nvPicPr>
          <p:cNvPr id="16" name="Picture 15" descr="Headshot photo of Heidi Rees">
            <a:extLst>
              <a:ext uri="{FF2B5EF4-FFF2-40B4-BE49-F238E27FC236}">
                <a16:creationId xmlns:a16="http://schemas.microsoft.com/office/drawing/2014/main" id="{4CD134B9-85B8-8392-7854-826BC41B648D}"/>
              </a:ext>
              <a:ext uri="{C183D7F6-B498-43B3-948B-1728B52AA6E4}">
                <adec:decorative xmlns:adec="http://schemas.microsoft.com/office/drawing/2017/decorative" val="0"/>
              </a:ext>
            </a:extLst>
          </p:cNvPr>
          <p:cNvPicPr>
            <a:picLocks noChangeAspect="1"/>
          </p:cNvPicPr>
          <p:nvPr/>
        </p:nvPicPr>
        <p:blipFill rotWithShape="1">
          <a:blip r:embed="rId5">
            <a:extLst>
              <a:ext uri="{28A0092B-C50C-407E-A947-70E740481C1C}">
                <a14:useLocalDpi xmlns:a14="http://schemas.microsoft.com/office/drawing/2010/main" val="0"/>
              </a:ext>
            </a:extLst>
          </a:blip>
          <a:srcRect t="8482" b="8482"/>
          <a:stretch/>
        </p:blipFill>
        <p:spPr>
          <a:xfrm>
            <a:off x="6234332" y="1714040"/>
            <a:ext cx="1371600" cy="1371600"/>
          </a:xfrm>
          <a:prstGeom prst="ellipse">
            <a:avLst/>
          </a:prstGeom>
          <a:ln w="19050">
            <a:solidFill>
              <a:schemeClr val="tx1"/>
            </a:solidFill>
          </a:ln>
        </p:spPr>
      </p:pic>
      <p:sp>
        <p:nvSpPr>
          <p:cNvPr id="13" name="Rectangle 12">
            <a:extLst>
              <a:ext uri="{FF2B5EF4-FFF2-40B4-BE49-F238E27FC236}">
                <a16:creationId xmlns:a16="http://schemas.microsoft.com/office/drawing/2014/main" id="{32EB1D99-27F7-4316-6696-9455EDE424F8}"/>
              </a:ext>
            </a:extLst>
          </p:cNvPr>
          <p:cNvSpPr/>
          <p:nvPr/>
        </p:nvSpPr>
        <p:spPr>
          <a:xfrm>
            <a:off x="7424347" y="1942640"/>
            <a:ext cx="2926080" cy="914400"/>
          </a:xfrm>
          <a:prstGeom prst="rect">
            <a:avLst/>
          </a:prstGeom>
          <a:solidFill>
            <a:schemeClr val="tx1"/>
          </a:solidFill>
          <a:ln w="28575" cap="flat" cmpd="sng" algn="ctr">
            <a:noFill/>
            <a:prstDash val="dash"/>
            <a:miter lim="800000"/>
          </a:ln>
          <a:effectLst/>
        </p:spPr>
        <p:txBody>
          <a:bodyPr spcFirstLastPara="0" vert="horz" wrap="square" lIns="7620" tIns="7620" rIns="7620" bIns="762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a:ln>
                  <a:noFill/>
                </a:ln>
                <a:solidFill>
                  <a:schemeClr val="bg1"/>
                </a:solidFill>
                <a:effectLst/>
                <a:uLnTx/>
                <a:uFillTx/>
                <a:latin typeface="Helvetica Neue" panose="02000503000000020004"/>
                <a:cs typeface="Arial" panose="020B0604020202020204" pitchFamily="34" charset="0"/>
              </a:rPr>
              <a:t>Heidi Rees</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600" i="0" u="none" strike="noStrike" kern="0" cap="none" spc="0" normalizeH="0" baseline="0" noProof="0">
                <a:ln>
                  <a:noFill/>
                </a:ln>
                <a:solidFill>
                  <a:schemeClr val="bg1"/>
                </a:solidFill>
                <a:effectLst/>
                <a:uLnTx/>
                <a:uFillTx/>
                <a:latin typeface="Helvetica Neue" panose="02000503000000020004"/>
                <a:cs typeface="Arial" panose="020B0604020202020204" pitchFamily="34" charset="0"/>
              </a:rPr>
              <a:t>Accenture Change Lead</a:t>
            </a:r>
          </a:p>
        </p:txBody>
      </p:sp>
      <p:pic>
        <p:nvPicPr>
          <p:cNvPr id="38" name="Picture 37" descr="Headshot photo of Cheryl Jones">
            <a:extLst>
              <a:ext uri="{FF2B5EF4-FFF2-40B4-BE49-F238E27FC236}">
                <a16:creationId xmlns:a16="http://schemas.microsoft.com/office/drawing/2014/main" id="{B20F022C-87FB-6FFE-8E9A-75EFBF5F8EA4}"/>
              </a:ext>
              <a:ext uri="{C183D7F6-B498-43B3-948B-1728B52AA6E4}">
                <adec:decorative xmlns:adec="http://schemas.microsoft.com/office/drawing/2017/decorative" val="0"/>
              </a:ext>
            </a:extLst>
          </p:cNvPr>
          <p:cNvPicPr>
            <a:picLocks noChangeAspect="1"/>
          </p:cNvPicPr>
          <p:nvPr/>
        </p:nvPicPr>
        <p:blipFill rotWithShape="1">
          <a:blip r:embed="rId6"/>
          <a:srcRect l="14716" t="6180" r="13093" b="12154"/>
          <a:stretch/>
        </p:blipFill>
        <p:spPr>
          <a:xfrm>
            <a:off x="6234332" y="3373388"/>
            <a:ext cx="1366622" cy="1371600"/>
          </a:xfrm>
          <a:prstGeom prst="ellipse">
            <a:avLst/>
          </a:prstGeom>
          <a:ln w="19050">
            <a:solidFill>
              <a:schemeClr val="tx1"/>
            </a:solidFill>
          </a:ln>
        </p:spPr>
      </p:pic>
      <p:sp>
        <p:nvSpPr>
          <p:cNvPr id="14" name="Rectangle 13">
            <a:extLst>
              <a:ext uri="{FF2B5EF4-FFF2-40B4-BE49-F238E27FC236}">
                <a16:creationId xmlns:a16="http://schemas.microsoft.com/office/drawing/2014/main" id="{B1670897-B128-4FD3-25C2-32F8DD73D841}"/>
              </a:ext>
            </a:extLst>
          </p:cNvPr>
          <p:cNvSpPr/>
          <p:nvPr/>
        </p:nvSpPr>
        <p:spPr>
          <a:xfrm>
            <a:off x="7424347" y="3601988"/>
            <a:ext cx="2926080" cy="914400"/>
          </a:xfrm>
          <a:prstGeom prst="rect">
            <a:avLst/>
          </a:prstGeom>
          <a:solidFill>
            <a:schemeClr val="tx1"/>
          </a:solidFill>
          <a:ln w="28575" cap="flat" cmpd="sng" algn="ctr">
            <a:noFill/>
            <a:prstDash val="dash"/>
            <a:miter lim="800000"/>
          </a:ln>
          <a:effectLst/>
        </p:spPr>
        <p:txBody>
          <a:bodyPr spcFirstLastPara="0" vert="horz" wrap="square" lIns="7620" tIns="7620" rIns="7620" bIns="762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a:ln>
                  <a:noFill/>
                </a:ln>
                <a:solidFill>
                  <a:schemeClr val="bg1"/>
                </a:solidFill>
                <a:effectLst/>
                <a:uLnTx/>
                <a:uFillTx/>
                <a:latin typeface="Helvetica Neue" panose="02000503000000020004"/>
                <a:cs typeface="Arial" panose="020B0604020202020204" pitchFamily="34" charset="0"/>
              </a:rPr>
              <a:t>Cheryl Jones </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600" i="0" u="none" strike="noStrike" kern="0" cap="none" spc="0" normalizeH="0" baseline="0" noProof="0">
                <a:ln>
                  <a:noFill/>
                </a:ln>
                <a:solidFill>
                  <a:schemeClr val="bg1"/>
                </a:solidFill>
                <a:effectLst/>
                <a:uLnTx/>
                <a:uFillTx/>
                <a:latin typeface="Helvetica Neue" panose="02000503000000020004"/>
                <a:cs typeface="Arial" panose="020B0604020202020204" pitchFamily="34" charset="0"/>
              </a:rPr>
              <a:t>Accenture Training Lead</a:t>
            </a:r>
          </a:p>
        </p:txBody>
      </p:sp>
      <p:pic>
        <p:nvPicPr>
          <p:cNvPr id="19" name="Picture 18" descr="Headshot photo of Nina Anthony">
            <a:extLst>
              <a:ext uri="{FF2B5EF4-FFF2-40B4-BE49-F238E27FC236}">
                <a16:creationId xmlns:a16="http://schemas.microsoft.com/office/drawing/2014/main" id="{BE231FDF-B76F-DB3F-4A40-9E5B90D83733}"/>
              </a:ext>
              <a:ext uri="{C183D7F6-B498-43B3-948B-1728B52AA6E4}">
                <adec:decorative xmlns:adec="http://schemas.microsoft.com/office/drawing/2017/decorative" val="0"/>
              </a:ext>
            </a:extLst>
          </p:cNvPr>
          <p:cNvPicPr>
            <a:picLocks noChangeAspect="1"/>
          </p:cNvPicPr>
          <p:nvPr/>
        </p:nvPicPr>
        <p:blipFill rotWithShape="1">
          <a:blip r:embed="rId7">
            <a:extLst>
              <a:ext uri="{28A0092B-C50C-407E-A947-70E740481C1C}">
                <a14:useLocalDpi xmlns:a14="http://schemas.microsoft.com/office/drawing/2010/main" val="0"/>
              </a:ext>
            </a:extLst>
          </a:blip>
          <a:srcRect l="12836" t="4951" r="8194" b="9193"/>
          <a:stretch/>
        </p:blipFill>
        <p:spPr>
          <a:xfrm>
            <a:off x="6234332" y="4993303"/>
            <a:ext cx="1371600" cy="1371600"/>
          </a:xfrm>
          <a:prstGeom prst="ellipse">
            <a:avLst/>
          </a:prstGeom>
          <a:ln w="19050">
            <a:solidFill>
              <a:schemeClr val="tx1"/>
            </a:solidFill>
          </a:ln>
        </p:spPr>
      </p:pic>
      <p:sp>
        <p:nvSpPr>
          <p:cNvPr id="15" name="Rectangle 14">
            <a:extLst>
              <a:ext uri="{FF2B5EF4-FFF2-40B4-BE49-F238E27FC236}">
                <a16:creationId xmlns:a16="http://schemas.microsoft.com/office/drawing/2014/main" id="{6DF8A64C-985C-7C8B-EB70-6A7B260EC86A}"/>
              </a:ext>
            </a:extLst>
          </p:cNvPr>
          <p:cNvSpPr/>
          <p:nvPr/>
        </p:nvSpPr>
        <p:spPr>
          <a:xfrm>
            <a:off x="7424347" y="5221903"/>
            <a:ext cx="2926080" cy="914400"/>
          </a:xfrm>
          <a:prstGeom prst="rect">
            <a:avLst/>
          </a:prstGeom>
          <a:solidFill>
            <a:schemeClr val="tx1"/>
          </a:solidFill>
          <a:ln w="28575" cap="flat" cmpd="sng" algn="ctr">
            <a:noFill/>
            <a:prstDash val="dash"/>
            <a:miter lim="800000"/>
          </a:ln>
          <a:effectLst/>
        </p:spPr>
        <p:txBody>
          <a:bodyPr spcFirstLastPara="0" vert="horz" wrap="square" lIns="7620" tIns="7620" rIns="7620" bIns="762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600" b="1" i="0" u="none" strike="noStrike" kern="0" cap="none" spc="0" normalizeH="0" baseline="0" noProof="0">
                <a:ln>
                  <a:noFill/>
                </a:ln>
                <a:solidFill>
                  <a:schemeClr val="bg1"/>
                </a:solidFill>
                <a:effectLst/>
                <a:uLnTx/>
                <a:uFillTx/>
                <a:latin typeface="Helvetica Neue" panose="02000503000000020004"/>
                <a:cs typeface="Arial" panose="020B0604020202020204" pitchFamily="34" charset="0"/>
              </a:rPr>
              <a:t>Nina Anthony</a:t>
            </a: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600" i="0" u="none" strike="noStrike" kern="0" cap="none" spc="0" normalizeH="0" baseline="0" noProof="0">
                <a:ln>
                  <a:noFill/>
                </a:ln>
                <a:solidFill>
                  <a:schemeClr val="bg1"/>
                </a:solidFill>
                <a:effectLst/>
                <a:uLnTx/>
                <a:uFillTx/>
                <a:latin typeface="Helvetica Neue" panose="02000503000000020004"/>
                <a:cs typeface="Arial" panose="020B0604020202020204" pitchFamily="34" charset="0"/>
              </a:rPr>
              <a:t>  Change &amp; Comms Specialist</a:t>
            </a:r>
          </a:p>
        </p:txBody>
      </p:sp>
      <p:grpSp>
        <p:nvGrpSpPr>
          <p:cNvPr id="8" name="Group 7">
            <a:extLst>
              <a:ext uri="{FF2B5EF4-FFF2-40B4-BE49-F238E27FC236}">
                <a16:creationId xmlns:a16="http://schemas.microsoft.com/office/drawing/2014/main" id="{87B0B839-3024-0432-E9D7-04EF0909062D}"/>
              </a:ext>
              <a:ext uri="{C183D7F6-B498-43B3-948B-1728B52AA6E4}">
                <adec:decorative xmlns:adec="http://schemas.microsoft.com/office/drawing/2017/decorative" val="1"/>
              </a:ext>
            </a:extLst>
          </p:cNvPr>
          <p:cNvGrpSpPr/>
          <p:nvPr/>
        </p:nvGrpSpPr>
        <p:grpSpPr>
          <a:xfrm>
            <a:off x="322815" y="5922845"/>
            <a:ext cx="2039386" cy="737152"/>
            <a:chOff x="322815" y="5890192"/>
            <a:chExt cx="2299602" cy="714738"/>
          </a:xfrm>
        </p:grpSpPr>
        <p:sp>
          <p:nvSpPr>
            <p:cNvPr id="4" name="Rectangle 3">
              <a:extLst>
                <a:ext uri="{FF2B5EF4-FFF2-40B4-BE49-F238E27FC236}">
                  <a16:creationId xmlns:a16="http://schemas.microsoft.com/office/drawing/2014/main" id="{5E94E11D-28E7-5F51-D0DE-699F0CE1713B}"/>
                </a:ext>
              </a:extLst>
            </p:cNvPr>
            <p:cNvSpPr/>
            <p:nvPr/>
          </p:nvSpPr>
          <p:spPr>
            <a:xfrm>
              <a:off x="322815" y="5943096"/>
              <a:ext cx="309322" cy="265979"/>
            </a:xfrm>
            <a:prstGeom prst="rect">
              <a:avLst/>
            </a:prstGeom>
            <a:solidFill>
              <a:schemeClr val="tx1">
                <a:lumMod val="75000"/>
                <a:lumOff val="25000"/>
              </a:schemeClr>
            </a:solidFill>
            <a:ln w="28575" cap="flat" cmpd="sng" algn="ctr">
              <a:noFill/>
              <a:prstDash val="dash"/>
              <a:miter lim="800000"/>
            </a:ln>
            <a:effectLst/>
          </p:spPr>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defRPr/>
              </a:pPr>
              <a:endParaRPr lang="en-US" sz="1600" kern="0">
                <a:solidFill>
                  <a:schemeClr val="bg1"/>
                </a:solidFill>
                <a:latin typeface="Helvetica Neue" panose="02000503000000020004"/>
                <a:cs typeface="Arial" panose="020B0604020202020204" pitchFamily="34" charset="0"/>
              </a:endParaRPr>
            </a:p>
          </p:txBody>
        </p:sp>
        <p:sp>
          <p:nvSpPr>
            <p:cNvPr id="5" name="Rectangle 4">
              <a:extLst>
                <a:ext uri="{FF2B5EF4-FFF2-40B4-BE49-F238E27FC236}">
                  <a16:creationId xmlns:a16="http://schemas.microsoft.com/office/drawing/2014/main" id="{5F65B2E8-6117-B0B9-3928-504F55D67F6E}"/>
                </a:ext>
              </a:extLst>
            </p:cNvPr>
            <p:cNvSpPr/>
            <p:nvPr/>
          </p:nvSpPr>
          <p:spPr>
            <a:xfrm>
              <a:off x="322815" y="6300465"/>
              <a:ext cx="309322" cy="265979"/>
            </a:xfrm>
            <a:prstGeom prst="rect">
              <a:avLst/>
            </a:prstGeom>
            <a:solidFill>
              <a:schemeClr val="tx1"/>
            </a:solidFill>
            <a:ln w="28575" cap="flat" cmpd="sng" algn="ctr">
              <a:noFill/>
              <a:prstDash val="dash"/>
              <a:miter lim="800000"/>
            </a:ln>
            <a:effectLst/>
          </p:spPr>
          <p:txBody>
            <a:bodyPr spcFirstLastPara="0" vert="horz" wrap="square" lIns="7620" tIns="7620" rIns="7620" bIns="7620" numCol="1" spcCol="1270" anchor="ctr" anchorCtr="0">
              <a:noAutofit/>
            </a:bodyPr>
            <a:lstStyle/>
            <a:p>
              <a:pPr algn="ctr" defTabSz="533400">
                <a:lnSpc>
                  <a:spcPct val="90000"/>
                </a:lnSpc>
                <a:spcBef>
                  <a:spcPct val="0"/>
                </a:spcBef>
                <a:spcAft>
                  <a:spcPct val="35000"/>
                </a:spcAft>
                <a:defRPr/>
              </a:pPr>
              <a:endParaRPr lang="en-US" sz="1600" kern="0">
                <a:solidFill>
                  <a:schemeClr val="bg1"/>
                </a:solidFill>
                <a:latin typeface="Helvetica Neue" panose="02000503000000020004"/>
                <a:cs typeface="Arial" panose="020B0604020202020204" pitchFamily="34" charset="0"/>
              </a:endParaRPr>
            </a:p>
          </p:txBody>
        </p:sp>
        <p:sp>
          <p:nvSpPr>
            <p:cNvPr id="6" name="Rectangle 5">
              <a:extLst>
                <a:ext uri="{FF2B5EF4-FFF2-40B4-BE49-F238E27FC236}">
                  <a16:creationId xmlns:a16="http://schemas.microsoft.com/office/drawing/2014/main" id="{C634EA92-3E14-C309-98B5-C77255D04FBE}"/>
                </a:ext>
              </a:extLst>
            </p:cNvPr>
            <p:cNvSpPr/>
            <p:nvPr/>
          </p:nvSpPr>
          <p:spPr>
            <a:xfrm>
              <a:off x="720720" y="6270320"/>
              <a:ext cx="1901697" cy="334610"/>
            </a:xfrm>
            <a:prstGeom prst="rect">
              <a:avLst/>
            </a:prstGeom>
            <a:noFill/>
            <a:ln w="28575" cap="flat" cmpd="sng" algn="ctr">
              <a:noFill/>
              <a:prstDash val="dash"/>
              <a:miter lim="800000"/>
            </a:ln>
            <a:effectLst/>
          </p:spPr>
          <p:txBody>
            <a:bodyPr spcFirstLastPara="0" vert="horz" wrap="square" lIns="7620" tIns="7620" rIns="7620" bIns="7620" numCol="1" spcCol="1270" anchor="ctr" anchorCtr="0">
              <a:noAutofit/>
            </a:bodyPr>
            <a:lstStyle/>
            <a:p>
              <a:pPr defTabSz="533400">
                <a:spcBef>
                  <a:spcPct val="0"/>
                </a:spcBef>
                <a:defRPr/>
              </a:pPr>
              <a:r>
                <a:rPr lang="en-US" sz="1400" kern="0">
                  <a:latin typeface="Helvetica Neue" panose="02000503000000020004"/>
                  <a:cs typeface="Arial" panose="020B0604020202020204" pitchFamily="34" charset="0"/>
                </a:rPr>
                <a:t>Accenture resource</a:t>
              </a:r>
            </a:p>
          </p:txBody>
        </p:sp>
        <p:sp>
          <p:nvSpPr>
            <p:cNvPr id="7" name="Rectangle 6">
              <a:extLst>
                <a:ext uri="{FF2B5EF4-FFF2-40B4-BE49-F238E27FC236}">
                  <a16:creationId xmlns:a16="http://schemas.microsoft.com/office/drawing/2014/main" id="{29D39715-EDA1-79AF-39FE-B1C976C1EAA3}"/>
                </a:ext>
              </a:extLst>
            </p:cNvPr>
            <p:cNvSpPr/>
            <p:nvPr/>
          </p:nvSpPr>
          <p:spPr>
            <a:xfrm>
              <a:off x="720720" y="5890192"/>
              <a:ext cx="1589830" cy="380128"/>
            </a:xfrm>
            <a:prstGeom prst="rect">
              <a:avLst/>
            </a:prstGeom>
            <a:noFill/>
            <a:ln w="28575" cap="flat" cmpd="sng" algn="ctr">
              <a:noFill/>
              <a:prstDash val="dash"/>
              <a:miter lim="800000"/>
            </a:ln>
            <a:effectLst/>
          </p:spPr>
          <p:txBody>
            <a:bodyPr spcFirstLastPara="0" vert="horz" wrap="square" lIns="7620" tIns="7620" rIns="7620" bIns="7620" numCol="1" spcCol="1270" anchor="ctr" anchorCtr="0">
              <a:noAutofit/>
            </a:bodyPr>
            <a:lstStyle/>
            <a:p>
              <a:pPr defTabSz="533400">
                <a:spcBef>
                  <a:spcPct val="0"/>
                </a:spcBef>
                <a:defRPr/>
              </a:pPr>
              <a:r>
                <a:rPr lang="en-US" sz="1400" kern="0">
                  <a:latin typeface="Helvetica Neue" panose="02000503000000020004"/>
                  <a:cs typeface="Arial" panose="020B0604020202020204" pitchFamily="34" charset="0"/>
                </a:rPr>
                <a:t>USDA resource</a:t>
              </a:r>
            </a:p>
          </p:txBody>
        </p:sp>
      </p:grpSp>
    </p:spTree>
    <p:extLst>
      <p:ext uri="{BB962C8B-B14F-4D97-AF65-F5344CB8AC3E}">
        <p14:creationId xmlns:p14="http://schemas.microsoft.com/office/powerpoint/2010/main" val="3389417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CB432-C24C-D524-0642-459DA2DFE8AB}"/>
              </a:ext>
            </a:extLst>
          </p:cNvPr>
          <p:cNvSpPr>
            <a:spLocks noGrp="1"/>
          </p:cNvSpPr>
          <p:nvPr>
            <p:ph type="ctrTitle"/>
          </p:nvPr>
        </p:nvSpPr>
        <p:spPr>
          <a:xfrm>
            <a:off x="2438400" y="2133600"/>
            <a:ext cx="7315200" cy="1355815"/>
          </a:xfrm>
        </p:spPr>
        <p:txBody>
          <a:bodyPr anchor="ctr">
            <a:normAutofit/>
          </a:bodyPr>
          <a:lstStyle/>
          <a:p>
            <a:pPr algn="ctr"/>
            <a:r>
              <a:rPr lang="en-US" sz="4000" u="none"/>
              <a:t>The Change Champion &amp; Super User Roles</a:t>
            </a:r>
          </a:p>
        </p:txBody>
      </p:sp>
      <p:cxnSp>
        <p:nvCxnSpPr>
          <p:cNvPr id="4" name="Straight Connector 3">
            <a:extLst>
              <a:ext uri="{FF2B5EF4-FFF2-40B4-BE49-F238E27FC236}">
                <a16:creationId xmlns:a16="http://schemas.microsoft.com/office/drawing/2014/main" id="{7FDBBD99-8212-A058-6BCD-D39055616B0D}"/>
              </a:ext>
              <a:ext uri="{C183D7F6-B498-43B3-948B-1728B52AA6E4}">
                <adec:decorative xmlns:adec="http://schemas.microsoft.com/office/drawing/2017/decorative" val="1"/>
              </a:ext>
            </a:extLst>
          </p:cNvPr>
          <p:cNvCxnSpPr>
            <a:cxnSpLocks/>
          </p:cNvCxnSpPr>
          <p:nvPr/>
        </p:nvCxnSpPr>
        <p:spPr>
          <a:xfrm>
            <a:off x="2758440" y="3384104"/>
            <a:ext cx="667512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828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0016-1B60-5452-FC72-2FC5324406AF}"/>
              </a:ext>
            </a:extLst>
          </p:cNvPr>
          <p:cNvSpPr>
            <a:spLocks noGrp="1"/>
          </p:cNvSpPr>
          <p:nvPr>
            <p:ph type="title"/>
          </p:nvPr>
        </p:nvSpPr>
        <p:spPr/>
        <p:txBody>
          <a:bodyPr>
            <a:normAutofit/>
          </a:bodyPr>
          <a:lstStyle/>
          <a:p>
            <a:r>
              <a:rPr lang="en-US"/>
              <a:t>The Change Champion Role</a:t>
            </a:r>
          </a:p>
        </p:txBody>
      </p:sp>
      <p:pic>
        <p:nvPicPr>
          <p:cNvPr id="1025" name="Picture 165506753">
            <a:extLst>
              <a:ext uri="{FF2B5EF4-FFF2-40B4-BE49-F238E27FC236}">
                <a16:creationId xmlns:a16="http://schemas.microsoft.com/office/drawing/2014/main" id="{04A61992-9EF9-CCBB-CA2C-850EF51D0C9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469" y="1270612"/>
            <a:ext cx="565150" cy="565150"/>
          </a:xfrm>
          <a:prstGeom prst="rect">
            <a:avLst/>
          </a:prstGeom>
          <a:noFill/>
          <a:effectLst/>
          <a:extLst>
            <a:ext uri="{909E8E84-426E-40DD-AFC4-6F175D3DCCD1}">
              <a14:hiddenFill xmlns:a14="http://schemas.microsoft.com/office/drawing/2010/main">
                <a:solidFill>
                  <a:srgbClr val="4472C4"/>
                </a:solidFill>
              </a14:hiddenFill>
            </a:ext>
            <a:ext uri="{AF507438-7753-43E0-B8FC-AC1667EBCBE1}">
              <a14:hiddenEffects xmlns:a14="http://schemas.microsoft.com/office/drawing/2010/main">
                <a:effectLst>
                  <a:outerShdw dist="35921" dir="2700000" algn="ctr" rotWithShape="0">
                    <a:srgbClr val="E7E6E6"/>
                  </a:outerShdw>
                </a:effectLst>
              </a14:hiddenEffects>
            </a:ext>
          </a:extLst>
        </p:spPr>
      </p:pic>
      <p:sp>
        <p:nvSpPr>
          <p:cNvPr id="4" name="TextBox 3">
            <a:extLst>
              <a:ext uri="{FF2B5EF4-FFF2-40B4-BE49-F238E27FC236}">
                <a16:creationId xmlns:a16="http://schemas.microsoft.com/office/drawing/2014/main" id="{82D8DD47-0B62-57E4-AB0E-8AB5AB53EBAA}"/>
              </a:ext>
            </a:extLst>
          </p:cNvPr>
          <p:cNvSpPr txBox="1"/>
          <p:nvPr/>
        </p:nvSpPr>
        <p:spPr>
          <a:xfrm>
            <a:off x="1320619" y="1435652"/>
            <a:ext cx="4027558" cy="400110"/>
          </a:xfrm>
          <a:prstGeom prst="rect">
            <a:avLst/>
          </a:prstGeom>
          <a:noFill/>
        </p:spPr>
        <p:txBody>
          <a:bodyPr wrap="square">
            <a:spAutoFit/>
          </a:bodyPr>
          <a:lstStyle/>
          <a:p>
            <a:pPr lvl="0">
              <a:defRPr/>
            </a:pPr>
            <a:r>
              <a:rPr lang="en-US" sz="2000" b="1" cap="none">
                <a:solidFill>
                  <a:schemeClr val="accent1"/>
                </a:solidFill>
                <a:latin typeface="Helvetica Neue" panose="02000503000000020004"/>
                <a:cs typeface="Arial" panose="020B0604020202020204" pitchFamily="34" charset="0"/>
              </a:rPr>
              <a:t>Change Champion defined</a:t>
            </a:r>
            <a:endParaRPr kumimoji="0" lang="en-US" sz="2000" b="1" i="0" u="none" strike="noStrike" kern="1200" cap="none" spc="0" normalizeH="0" baseline="0" noProof="0">
              <a:ln>
                <a:noFill/>
              </a:ln>
              <a:solidFill>
                <a:schemeClr val="accent1"/>
              </a:solidFill>
              <a:effectLst/>
              <a:uLnTx/>
              <a:uFillTx/>
              <a:latin typeface="Helvetica Neue" panose="02000503000000020004"/>
              <a:cs typeface="Arial" panose="020B0604020202020204" pitchFamily="34" charset="0"/>
            </a:endParaRPr>
          </a:p>
        </p:txBody>
      </p:sp>
      <p:graphicFrame>
        <p:nvGraphicFramePr>
          <p:cNvPr id="3" name="Table 2" descr="This table defines the responsibilities of Change Champions: communicate FIET project updates and high-level system changes to end users, set positive tone for FIET and encourages users to embrace change, collect questions and feedback from end users to share with FIET project team, attend weekly O&amp;M meetings to receive FIET project key messages and share questions from agencies. This table also lists qualifications of change champions as well-connected to agency end users, has knowledge of agency needs, has a baseline understanding of FMMI, and knowledge of agency functions and processes. It also lists how a Change Champion can benefit from this role: Be a voice for your agency as part of the FIET Project&#10;Be the first to know what is changing with FMMI&#10;Opportunity to work with colleagues across USDA&#10;Opportunity to make a meaningful impact on the organization">
            <a:extLst>
              <a:ext uri="{FF2B5EF4-FFF2-40B4-BE49-F238E27FC236}">
                <a16:creationId xmlns:a16="http://schemas.microsoft.com/office/drawing/2014/main" id="{39478CB4-E125-499F-4680-FEDBEE874799}"/>
              </a:ext>
            </a:extLst>
          </p:cNvPr>
          <p:cNvGraphicFramePr>
            <a:graphicFrameLocks noGrp="1"/>
          </p:cNvGraphicFramePr>
          <p:nvPr>
            <p:extLst>
              <p:ext uri="{D42A27DB-BD31-4B8C-83A1-F6EECF244321}">
                <p14:modId xmlns:p14="http://schemas.microsoft.com/office/powerpoint/2010/main" val="1090509386"/>
              </p:ext>
            </p:extLst>
          </p:nvPr>
        </p:nvGraphicFramePr>
        <p:xfrm>
          <a:off x="853440" y="1929644"/>
          <a:ext cx="10149840" cy="4338348"/>
        </p:xfrm>
        <a:graphic>
          <a:graphicData uri="http://schemas.openxmlformats.org/drawingml/2006/table">
            <a:tbl>
              <a:tblPr firstRow="1" firstCol="1" bandRow="1">
                <a:tableStyleId>{5C22544A-7EE6-4342-B048-85BDC9FD1C3A}</a:tableStyleId>
              </a:tblPr>
              <a:tblGrid>
                <a:gridCol w="3580337">
                  <a:extLst>
                    <a:ext uri="{9D8B030D-6E8A-4147-A177-3AD203B41FA5}">
                      <a16:colId xmlns:a16="http://schemas.microsoft.com/office/drawing/2014/main" val="1697094296"/>
                    </a:ext>
                  </a:extLst>
                </a:gridCol>
                <a:gridCol w="3186223">
                  <a:extLst>
                    <a:ext uri="{9D8B030D-6E8A-4147-A177-3AD203B41FA5}">
                      <a16:colId xmlns:a16="http://schemas.microsoft.com/office/drawing/2014/main" val="526621525"/>
                    </a:ext>
                  </a:extLst>
                </a:gridCol>
                <a:gridCol w="3383280">
                  <a:extLst>
                    <a:ext uri="{9D8B030D-6E8A-4147-A177-3AD203B41FA5}">
                      <a16:colId xmlns:a16="http://schemas.microsoft.com/office/drawing/2014/main" val="3390065480"/>
                    </a:ext>
                  </a:extLst>
                </a:gridCol>
              </a:tblGrid>
              <a:tr h="497868">
                <a:tc>
                  <a:txBody>
                    <a:bodyPr/>
                    <a:lstStyle/>
                    <a:p>
                      <a:pPr marL="0" marR="0" algn="ctr">
                        <a:lnSpc>
                          <a:spcPct val="107000"/>
                        </a:lnSpc>
                        <a:spcBef>
                          <a:spcPts val="0"/>
                        </a:spcBef>
                        <a:spcAft>
                          <a:spcPts val="0"/>
                        </a:spcAft>
                      </a:pPr>
                      <a:r>
                        <a:rPr lang="en-US" sz="1800" kern="1200">
                          <a:solidFill>
                            <a:schemeClr val="tx1"/>
                          </a:solidFill>
                          <a:effectLst/>
                          <a:latin typeface="Helvetica Neue" panose="02000503000000020004"/>
                        </a:rPr>
                        <a:t>Responsibilities</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6B58E"/>
                    </a:solidFill>
                  </a:tcPr>
                </a:tc>
                <a:tc>
                  <a:txBody>
                    <a:bodyPr/>
                    <a:lstStyle/>
                    <a:p>
                      <a:pPr marL="0" marR="0" algn="ctr">
                        <a:lnSpc>
                          <a:spcPct val="107000"/>
                        </a:lnSpc>
                        <a:spcBef>
                          <a:spcPts val="0"/>
                        </a:spcBef>
                        <a:spcAft>
                          <a:spcPts val="0"/>
                        </a:spcAft>
                      </a:pPr>
                      <a:r>
                        <a:rPr lang="en-US" sz="1800" kern="1200">
                          <a:solidFill>
                            <a:schemeClr val="tx1"/>
                          </a:solidFill>
                          <a:effectLst/>
                          <a:latin typeface="Helvetica Neue" panose="02000503000000020004"/>
                        </a:rPr>
                        <a:t>Qualifications</a:t>
                      </a:r>
                      <a:endParaRPr lang="en-US" sz="1800" kern="100">
                        <a:solidFill>
                          <a:schemeClr val="tx1"/>
                        </a:solidFill>
                        <a:effectLst/>
                        <a:latin typeface="Helvetica Neue" panose="02000503000000020004"/>
                        <a:ea typeface="Calibri" panose="020F0502020204030204" pitchFamily="34" charset="0"/>
                        <a:cs typeface="Arial" panose="020B0604020202020204" pitchFamily="34" charset="0"/>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6B58E"/>
                    </a:solidFill>
                  </a:tcPr>
                </a:tc>
                <a:tc>
                  <a:txBody>
                    <a:bodyPr/>
                    <a:lstStyle/>
                    <a:p>
                      <a:pPr marL="0" marR="0" algn="ctr">
                        <a:lnSpc>
                          <a:spcPct val="107000"/>
                        </a:lnSpc>
                        <a:spcBef>
                          <a:spcPts val="0"/>
                        </a:spcBef>
                        <a:spcAft>
                          <a:spcPts val="0"/>
                        </a:spcAft>
                      </a:pPr>
                      <a:r>
                        <a:rPr lang="en-US" sz="1800" kern="100">
                          <a:solidFill>
                            <a:schemeClr val="tx1"/>
                          </a:solidFill>
                          <a:effectLst/>
                          <a:latin typeface="Helvetica Neue" panose="02000503000000020004"/>
                          <a:ea typeface="Calibri" panose="020F0502020204030204" pitchFamily="34" charset="0"/>
                          <a:cs typeface="Arial" panose="020B0604020202020204" pitchFamily="34" charset="0"/>
                        </a:rPr>
                        <a:t>What’s in it for You</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16B58E"/>
                    </a:solidFill>
                  </a:tcPr>
                </a:tc>
                <a:extLst>
                  <a:ext uri="{0D108BD9-81ED-4DB2-BD59-A6C34878D82A}">
                    <a16:rowId xmlns:a16="http://schemas.microsoft.com/office/drawing/2014/main" val="2042037525"/>
                  </a:ext>
                </a:extLst>
              </a:tr>
              <a:tr h="3840480">
                <a:tc>
                  <a:txBody>
                    <a:bodyPr/>
                    <a:lstStyle/>
                    <a:p>
                      <a:pPr marL="342900" marR="0" lvl="0" indent="-342900">
                        <a:lnSpc>
                          <a:spcPct val="107000"/>
                        </a:lnSpc>
                        <a:spcBef>
                          <a:spcPts val="0"/>
                        </a:spcBef>
                        <a:spcAft>
                          <a:spcPts val="600"/>
                        </a:spcAft>
                        <a:buFont typeface="Wingdings" panose="05000000000000000000" pitchFamily="2" charset="2"/>
                        <a:buChar char=""/>
                      </a:pPr>
                      <a:r>
                        <a:rPr lang="en-US" sz="1600" b="0" kern="1200" dirty="0">
                          <a:solidFill>
                            <a:schemeClr val="tx1"/>
                          </a:solidFill>
                          <a:effectLst/>
                          <a:latin typeface="Helvetica Neue" panose="02000503000000020004"/>
                        </a:rPr>
                        <a:t>Communicates FIET project updates and high-level system changes to end users</a:t>
                      </a:r>
                      <a:endParaRPr lang="en-US" sz="1600" b="0" kern="100" dirty="0">
                        <a:solidFill>
                          <a:schemeClr val="tx1"/>
                        </a:solidFill>
                        <a:effectLst/>
                        <a:latin typeface="Helvetica Neue" panose="02000503000000020004"/>
                      </a:endParaRPr>
                    </a:p>
                    <a:p>
                      <a:pPr marL="342900" marR="0" lvl="0" indent="-342900">
                        <a:lnSpc>
                          <a:spcPct val="107000"/>
                        </a:lnSpc>
                        <a:spcBef>
                          <a:spcPts val="0"/>
                        </a:spcBef>
                        <a:spcAft>
                          <a:spcPts val="600"/>
                        </a:spcAft>
                        <a:buFont typeface="Wingdings" panose="05000000000000000000" pitchFamily="2" charset="2"/>
                        <a:buChar char=""/>
                      </a:pPr>
                      <a:r>
                        <a:rPr lang="en-US" sz="1600" b="0" kern="1200" dirty="0">
                          <a:solidFill>
                            <a:schemeClr val="tx1"/>
                          </a:solidFill>
                          <a:effectLst/>
                          <a:latin typeface="Helvetica Neue" panose="02000503000000020004"/>
                        </a:rPr>
                        <a:t>Sets positive tone for FIET and encourages users to embrace change</a:t>
                      </a:r>
                      <a:endParaRPr lang="en-US" sz="1600" b="0" kern="100" dirty="0">
                        <a:solidFill>
                          <a:schemeClr val="tx1"/>
                        </a:solidFill>
                        <a:effectLst/>
                        <a:latin typeface="Helvetica Neue" panose="02000503000000020004"/>
                      </a:endParaRPr>
                    </a:p>
                    <a:p>
                      <a:pPr marL="342900" marR="0" lvl="0" indent="-342900">
                        <a:lnSpc>
                          <a:spcPct val="107000"/>
                        </a:lnSpc>
                        <a:spcBef>
                          <a:spcPts val="0"/>
                        </a:spcBef>
                        <a:spcAft>
                          <a:spcPts val="600"/>
                        </a:spcAft>
                        <a:buFont typeface="Wingdings" panose="05000000000000000000" pitchFamily="2" charset="2"/>
                        <a:buChar char=""/>
                      </a:pPr>
                      <a:r>
                        <a:rPr lang="en-US" sz="1600" b="0" kern="1200" dirty="0">
                          <a:solidFill>
                            <a:schemeClr val="tx1"/>
                          </a:solidFill>
                          <a:effectLst/>
                          <a:latin typeface="Helvetica Neue" panose="02000503000000020004"/>
                        </a:rPr>
                        <a:t>Collects questions and feedback from end users to share with FIET project team</a:t>
                      </a:r>
                      <a:endParaRPr lang="en-US" sz="1600" b="0" kern="100" dirty="0">
                        <a:solidFill>
                          <a:schemeClr val="tx1"/>
                        </a:solidFill>
                        <a:effectLst/>
                        <a:latin typeface="Helvetica Neue" panose="02000503000000020004"/>
                      </a:endParaRPr>
                    </a:p>
                    <a:p>
                      <a:pPr marL="342900" marR="0" lvl="0" indent="-342900">
                        <a:lnSpc>
                          <a:spcPct val="107000"/>
                        </a:lnSpc>
                        <a:spcBef>
                          <a:spcPts val="0"/>
                        </a:spcBef>
                        <a:spcAft>
                          <a:spcPts val="600"/>
                        </a:spcAft>
                        <a:buFont typeface="Wingdings" panose="05000000000000000000" pitchFamily="2" charset="2"/>
                        <a:buChar char=""/>
                      </a:pPr>
                      <a:r>
                        <a:rPr lang="en-US" sz="1600" b="0" kern="1200" dirty="0">
                          <a:solidFill>
                            <a:schemeClr val="tx1"/>
                          </a:solidFill>
                          <a:effectLst/>
                          <a:latin typeface="Helvetica Neue" panose="02000503000000020004"/>
                        </a:rPr>
                        <a:t>Attends weekly O&amp;M meetings to receive FIET project key messages and share questions from agencies</a:t>
                      </a:r>
                      <a:endParaRPr lang="en-US" sz="1600" b="0" kern="100" dirty="0">
                        <a:solidFill>
                          <a:schemeClr val="tx1"/>
                        </a:solidFill>
                        <a:effectLst/>
                        <a:latin typeface="Helvetica Neue" panose="02000503000000020004"/>
                        <a:ea typeface="Calibri" panose="020F0502020204030204" pitchFamily="34" charset="0"/>
                        <a:cs typeface="Arial" panose="020B0604020202020204" pitchFamily="34" charset="0"/>
                      </a:endParaRPr>
                    </a:p>
                  </a:txBody>
                  <a:tcPr marL="182880" marT="9144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342900" marR="0" lvl="0" indent="-342900">
                        <a:lnSpc>
                          <a:spcPct val="107000"/>
                        </a:lnSpc>
                        <a:spcBef>
                          <a:spcPts val="0"/>
                        </a:spcBef>
                        <a:spcAft>
                          <a:spcPts val="600"/>
                        </a:spcAft>
                        <a:buFont typeface="Wingdings" panose="05000000000000000000" pitchFamily="2" charset="2"/>
                        <a:buChar char=""/>
                      </a:pPr>
                      <a:r>
                        <a:rPr lang="en-US" sz="1600" kern="1200">
                          <a:effectLst/>
                          <a:latin typeface="Helvetica Neue" panose="02000503000000020004"/>
                        </a:rPr>
                        <a:t>Well-connected to agency end users</a:t>
                      </a:r>
                      <a:endParaRPr lang="en-US" sz="1600" kern="100">
                        <a:effectLst/>
                        <a:latin typeface="Helvetica Neue" panose="02000503000000020004"/>
                      </a:endParaRPr>
                    </a:p>
                    <a:p>
                      <a:pPr marL="342900" marR="0" lvl="0" indent="-342900">
                        <a:lnSpc>
                          <a:spcPct val="107000"/>
                        </a:lnSpc>
                        <a:spcBef>
                          <a:spcPts val="0"/>
                        </a:spcBef>
                        <a:spcAft>
                          <a:spcPts val="600"/>
                        </a:spcAft>
                        <a:buFont typeface="Wingdings" panose="05000000000000000000" pitchFamily="2" charset="2"/>
                        <a:buChar char=""/>
                      </a:pPr>
                      <a:r>
                        <a:rPr lang="en-US" sz="1600" kern="1200">
                          <a:effectLst/>
                          <a:latin typeface="Helvetica Neue" panose="02000503000000020004"/>
                        </a:rPr>
                        <a:t>Knowledge of agency needs</a:t>
                      </a:r>
                      <a:endParaRPr lang="en-US" sz="1600" kern="100">
                        <a:effectLst/>
                        <a:latin typeface="Helvetica Neue" panose="02000503000000020004"/>
                      </a:endParaRPr>
                    </a:p>
                    <a:p>
                      <a:pPr marL="342900" marR="0" lvl="0" indent="-342900">
                        <a:lnSpc>
                          <a:spcPct val="107000"/>
                        </a:lnSpc>
                        <a:spcBef>
                          <a:spcPts val="0"/>
                        </a:spcBef>
                        <a:spcAft>
                          <a:spcPts val="600"/>
                        </a:spcAft>
                        <a:buFont typeface="Wingdings" panose="05000000000000000000" pitchFamily="2" charset="2"/>
                        <a:buChar char=""/>
                      </a:pPr>
                      <a:r>
                        <a:rPr lang="en-US" sz="1600" kern="1200">
                          <a:effectLst/>
                          <a:latin typeface="Helvetica Neue" panose="02000503000000020004"/>
                        </a:rPr>
                        <a:t>Baseline understanding of FMMI</a:t>
                      </a:r>
                      <a:endParaRPr lang="en-US" sz="1600" kern="100">
                        <a:effectLst/>
                        <a:latin typeface="Helvetica Neue" panose="02000503000000020004"/>
                      </a:endParaRPr>
                    </a:p>
                    <a:p>
                      <a:pPr marL="342900" marR="0" lvl="0" indent="-342900">
                        <a:lnSpc>
                          <a:spcPct val="107000"/>
                        </a:lnSpc>
                        <a:spcBef>
                          <a:spcPts val="0"/>
                        </a:spcBef>
                        <a:spcAft>
                          <a:spcPts val="600"/>
                        </a:spcAft>
                        <a:buFont typeface="Wingdings" panose="05000000000000000000" pitchFamily="2" charset="2"/>
                        <a:buChar char=""/>
                      </a:pPr>
                      <a:r>
                        <a:rPr lang="en-US" sz="1600" kern="1200">
                          <a:effectLst/>
                          <a:latin typeface="Helvetica Neue" panose="02000503000000020004"/>
                        </a:rPr>
                        <a:t>Knowledge of agency functions and processes</a:t>
                      </a:r>
                      <a:endParaRPr lang="en-US" sz="1600" kern="100">
                        <a:effectLst/>
                        <a:latin typeface="Helvetica Neue" panose="02000503000000020004"/>
                      </a:endParaRPr>
                    </a:p>
                  </a:txBody>
                  <a:tcPr marL="182880" marT="9144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342900" marR="0" lvl="0" indent="-342900" algn="l" defTabSz="914363" rtl="0" eaLnBrk="1" latinLnBrk="0" hangingPunct="1">
                        <a:lnSpc>
                          <a:spcPct val="107000"/>
                        </a:lnSpc>
                        <a:spcBef>
                          <a:spcPts val="0"/>
                        </a:spcBef>
                        <a:spcAft>
                          <a:spcPts val="600"/>
                        </a:spcAft>
                        <a:buFont typeface="Wingdings" panose="05000000000000000000" pitchFamily="2" charset="2"/>
                        <a:buChar char=""/>
                      </a:pPr>
                      <a:r>
                        <a:rPr lang="en-US" sz="1600" kern="1200" dirty="0">
                          <a:solidFill>
                            <a:schemeClr val="dk1"/>
                          </a:solidFill>
                          <a:effectLst/>
                          <a:latin typeface="Helvetica Neue" panose="02000503000000020004"/>
                          <a:ea typeface="+mn-ea"/>
                          <a:cs typeface="+mn-cs"/>
                        </a:rPr>
                        <a:t>Be a voice for your agency as part of the FIET Project</a:t>
                      </a:r>
                    </a:p>
                    <a:p>
                      <a:pPr marL="342900" marR="0" lvl="0" indent="-342900" algn="l" defTabSz="914363" rtl="0" eaLnBrk="1" latinLnBrk="0" hangingPunct="1">
                        <a:lnSpc>
                          <a:spcPct val="107000"/>
                        </a:lnSpc>
                        <a:spcBef>
                          <a:spcPts val="0"/>
                        </a:spcBef>
                        <a:spcAft>
                          <a:spcPts val="600"/>
                        </a:spcAft>
                        <a:buFont typeface="Wingdings" panose="05000000000000000000" pitchFamily="2" charset="2"/>
                        <a:buChar char=""/>
                      </a:pPr>
                      <a:r>
                        <a:rPr lang="en-US" sz="1600" kern="1200" dirty="0">
                          <a:solidFill>
                            <a:schemeClr val="dk1"/>
                          </a:solidFill>
                          <a:effectLst/>
                          <a:latin typeface="Helvetica Neue" panose="02000503000000020004"/>
                          <a:ea typeface="+mn-ea"/>
                          <a:cs typeface="+mn-cs"/>
                        </a:rPr>
                        <a:t>Be the first to know what is changing with FMMI</a:t>
                      </a:r>
                    </a:p>
                    <a:p>
                      <a:pPr marL="342900" marR="0" lvl="0" indent="-342900" algn="l" defTabSz="914363" rtl="0" eaLnBrk="1" latinLnBrk="0" hangingPunct="1">
                        <a:lnSpc>
                          <a:spcPct val="107000"/>
                        </a:lnSpc>
                        <a:spcBef>
                          <a:spcPts val="0"/>
                        </a:spcBef>
                        <a:spcAft>
                          <a:spcPts val="600"/>
                        </a:spcAft>
                        <a:buFont typeface="Wingdings" panose="05000000000000000000" pitchFamily="2" charset="2"/>
                        <a:buChar char=""/>
                      </a:pPr>
                      <a:r>
                        <a:rPr lang="en-US" sz="1600" kern="1200" dirty="0">
                          <a:solidFill>
                            <a:schemeClr val="dk1"/>
                          </a:solidFill>
                          <a:effectLst/>
                          <a:latin typeface="Helvetica Neue" panose="02000503000000020004"/>
                          <a:ea typeface="+mn-ea"/>
                          <a:cs typeface="+mn-cs"/>
                        </a:rPr>
                        <a:t>Opportunity to work with colleagues across USDA</a:t>
                      </a:r>
                    </a:p>
                    <a:p>
                      <a:pPr marL="342900" marR="0" lvl="0" indent="-342900" algn="l" defTabSz="914363" rtl="0" eaLnBrk="1" latinLnBrk="0" hangingPunct="1">
                        <a:lnSpc>
                          <a:spcPct val="107000"/>
                        </a:lnSpc>
                        <a:spcBef>
                          <a:spcPts val="0"/>
                        </a:spcBef>
                        <a:spcAft>
                          <a:spcPts val="600"/>
                        </a:spcAft>
                        <a:buFont typeface="Wingdings" panose="05000000000000000000" pitchFamily="2" charset="2"/>
                        <a:buChar char=""/>
                      </a:pPr>
                      <a:r>
                        <a:rPr lang="en-US" sz="1600" kern="1200" dirty="0">
                          <a:solidFill>
                            <a:schemeClr val="dk1"/>
                          </a:solidFill>
                          <a:effectLst/>
                          <a:latin typeface="Helvetica Neue" panose="02000503000000020004"/>
                          <a:ea typeface="+mn-ea"/>
                          <a:cs typeface="+mn-cs"/>
                        </a:rPr>
                        <a:t>Opportunity to make a meaningful impact on the organization</a:t>
                      </a:r>
                    </a:p>
                  </a:txBody>
                  <a:tcPr marL="182880" marT="9144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299770566"/>
                  </a:ext>
                </a:extLst>
              </a:tr>
            </a:tbl>
          </a:graphicData>
        </a:graphic>
      </p:graphicFrame>
    </p:spTree>
    <p:extLst>
      <p:ext uri="{BB962C8B-B14F-4D97-AF65-F5344CB8AC3E}">
        <p14:creationId xmlns:p14="http://schemas.microsoft.com/office/powerpoint/2010/main" val="2299188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0016-1B60-5452-FC72-2FC5324406AF}"/>
              </a:ext>
            </a:extLst>
          </p:cNvPr>
          <p:cNvSpPr>
            <a:spLocks noGrp="1"/>
          </p:cNvSpPr>
          <p:nvPr>
            <p:ph type="title"/>
          </p:nvPr>
        </p:nvSpPr>
        <p:spPr/>
        <p:txBody>
          <a:bodyPr>
            <a:normAutofit/>
          </a:bodyPr>
          <a:lstStyle/>
          <a:p>
            <a:r>
              <a:rPr lang="en-US"/>
              <a:t>The Super User Role</a:t>
            </a:r>
          </a:p>
        </p:txBody>
      </p:sp>
      <p:pic>
        <p:nvPicPr>
          <p:cNvPr id="5" name="Picture 4">
            <a:extLst>
              <a:ext uri="{FF2B5EF4-FFF2-40B4-BE49-F238E27FC236}">
                <a16:creationId xmlns:a16="http://schemas.microsoft.com/office/drawing/2014/main" id="{BCD48CCC-0F2E-361C-198B-0A701643961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909" y="1309298"/>
            <a:ext cx="567690" cy="573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82D8DD47-0B62-57E4-AB0E-8AB5AB53EBAA}"/>
              </a:ext>
            </a:extLst>
          </p:cNvPr>
          <p:cNvSpPr txBox="1"/>
          <p:nvPr/>
        </p:nvSpPr>
        <p:spPr>
          <a:xfrm>
            <a:off x="1440363" y="1435652"/>
            <a:ext cx="2848985" cy="400110"/>
          </a:xfrm>
          <a:prstGeom prst="rect">
            <a:avLst/>
          </a:prstGeom>
          <a:noFill/>
        </p:spPr>
        <p:txBody>
          <a:bodyPr wrap="square">
            <a:spAutoFit/>
          </a:bodyPr>
          <a:lstStyle/>
          <a:p>
            <a:pPr lvl="0">
              <a:defRPr/>
            </a:pPr>
            <a:r>
              <a:rPr lang="en-US" sz="2000" b="1" cap="none">
                <a:solidFill>
                  <a:schemeClr val="tx1">
                    <a:lumMod val="75000"/>
                    <a:lumOff val="25000"/>
                  </a:schemeClr>
                </a:solidFill>
                <a:latin typeface="Helvetica Neue" panose="02000503000000020004"/>
                <a:cs typeface="Arial" panose="020B0604020202020204" pitchFamily="34" charset="0"/>
              </a:rPr>
              <a:t>Super User defined</a:t>
            </a:r>
            <a:endParaRPr kumimoji="0" lang="en-US" sz="2000" b="1" i="0" u="none" strike="noStrike" kern="1200" cap="none" spc="0" normalizeH="0" baseline="0" noProof="0">
              <a:ln>
                <a:noFill/>
              </a:ln>
              <a:solidFill>
                <a:schemeClr val="tx1">
                  <a:lumMod val="75000"/>
                  <a:lumOff val="25000"/>
                </a:schemeClr>
              </a:solidFill>
              <a:effectLst/>
              <a:uLnTx/>
              <a:uFillTx/>
              <a:latin typeface="Helvetica Neue" panose="02000503000000020004"/>
              <a:cs typeface="Arial" panose="020B0604020202020204" pitchFamily="34" charset="0"/>
            </a:endParaRPr>
          </a:p>
        </p:txBody>
      </p:sp>
      <p:graphicFrame>
        <p:nvGraphicFramePr>
          <p:cNvPr id="3" name="Table 2" descr="This table defines the responsibilites of a Super User:Supports test script review (May 2024)&#10;Participates in System Integration Testing and Production Readiness Testing (May 2024, Aug 2024, Nov 2024)&#10;Supports training delivery by answering questions and coaching colleagues during the training sessions (Dec 2024 – Feb 2025)&#10;Provides ongoing support to impacted users (Feb 2025 and beyond). It outlines the qualifications of a Super User: Experience designing and managing business processes&#10;Expertise in at least one FMMI functional area&#10;Knowledge of agency functions and processes, and it identifies the benefits of being a Super User: Be a voice for your agency as part of the FIET Project&#10;Be the first to know what is changing with FMMI&#10;Opportunity to work with colleagues from across USDA&#10;Opportunity to make a meaningful impact on the organization">
            <a:extLst>
              <a:ext uri="{FF2B5EF4-FFF2-40B4-BE49-F238E27FC236}">
                <a16:creationId xmlns:a16="http://schemas.microsoft.com/office/drawing/2014/main" id="{39478CB4-E125-499F-4680-FEDBEE874799}"/>
              </a:ext>
            </a:extLst>
          </p:cNvPr>
          <p:cNvGraphicFramePr>
            <a:graphicFrameLocks noGrp="1"/>
          </p:cNvGraphicFramePr>
          <p:nvPr>
            <p:extLst>
              <p:ext uri="{D42A27DB-BD31-4B8C-83A1-F6EECF244321}">
                <p14:modId xmlns:p14="http://schemas.microsoft.com/office/powerpoint/2010/main" val="2515139004"/>
              </p:ext>
            </p:extLst>
          </p:nvPr>
        </p:nvGraphicFramePr>
        <p:xfrm>
          <a:off x="853440" y="1929644"/>
          <a:ext cx="10149840" cy="4497543"/>
        </p:xfrm>
        <a:graphic>
          <a:graphicData uri="http://schemas.openxmlformats.org/drawingml/2006/table">
            <a:tbl>
              <a:tblPr firstRow="1" firstCol="1" bandRow="1">
                <a:tableStyleId>{5C22544A-7EE6-4342-B048-85BDC9FD1C3A}</a:tableStyleId>
              </a:tblPr>
              <a:tblGrid>
                <a:gridCol w="3729446">
                  <a:extLst>
                    <a:ext uri="{9D8B030D-6E8A-4147-A177-3AD203B41FA5}">
                      <a16:colId xmlns:a16="http://schemas.microsoft.com/office/drawing/2014/main" val="1697094296"/>
                    </a:ext>
                  </a:extLst>
                </a:gridCol>
                <a:gridCol w="3037114">
                  <a:extLst>
                    <a:ext uri="{9D8B030D-6E8A-4147-A177-3AD203B41FA5}">
                      <a16:colId xmlns:a16="http://schemas.microsoft.com/office/drawing/2014/main" val="526621525"/>
                    </a:ext>
                  </a:extLst>
                </a:gridCol>
                <a:gridCol w="3383280">
                  <a:extLst>
                    <a:ext uri="{9D8B030D-6E8A-4147-A177-3AD203B41FA5}">
                      <a16:colId xmlns:a16="http://schemas.microsoft.com/office/drawing/2014/main" val="3390065480"/>
                    </a:ext>
                  </a:extLst>
                </a:gridCol>
              </a:tblGrid>
              <a:tr h="497868">
                <a:tc>
                  <a:txBody>
                    <a:bodyPr/>
                    <a:lstStyle/>
                    <a:p>
                      <a:pPr marL="0" marR="0" algn="ctr">
                        <a:lnSpc>
                          <a:spcPct val="107000"/>
                        </a:lnSpc>
                        <a:spcBef>
                          <a:spcPts val="0"/>
                        </a:spcBef>
                        <a:spcAft>
                          <a:spcPts val="0"/>
                        </a:spcAft>
                      </a:pPr>
                      <a:r>
                        <a:rPr lang="en-US" sz="1800" kern="1200">
                          <a:solidFill>
                            <a:schemeClr val="bg1"/>
                          </a:solidFill>
                          <a:effectLst/>
                          <a:latin typeface="Helvetica Neue" panose="02000503000000020004"/>
                        </a:rPr>
                        <a:t>Responsibilities</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75000"/>
                        <a:lumOff val="25000"/>
                      </a:schemeClr>
                    </a:solidFill>
                  </a:tcPr>
                </a:tc>
                <a:tc>
                  <a:txBody>
                    <a:bodyPr/>
                    <a:lstStyle/>
                    <a:p>
                      <a:pPr marL="0" marR="0" algn="ctr">
                        <a:lnSpc>
                          <a:spcPct val="107000"/>
                        </a:lnSpc>
                        <a:spcBef>
                          <a:spcPts val="0"/>
                        </a:spcBef>
                        <a:spcAft>
                          <a:spcPts val="0"/>
                        </a:spcAft>
                      </a:pPr>
                      <a:r>
                        <a:rPr lang="en-US" sz="1800" kern="1200">
                          <a:solidFill>
                            <a:schemeClr val="bg1"/>
                          </a:solidFill>
                          <a:effectLst/>
                          <a:latin typeface="Helvetica Neue" panose="02000503000000020004"/>
                        </a:rPr>
                        <a:t>Qualifications</a:t>
                      </a:r>
                      <a:endParaRPr lang="en-US" sz="1800" kern="100">
                        <a:solidFill>
                          <a:schemeClr val="bg1"/>
                        </a:solidFill>
                        <a:effectLst/>
                        <a:latin typeface="Helvetica Neue" panose="02000503000000020004"/>
                        <a:ea typeface="Calibri" panose="020F0502020204030204" pitchFamily="34" charset="0"/>
                        <a:cs typeface="Arial" panose="020B0604020202020204" pitchFamily="34" charset="0"/>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75000"/>
                        <a:lumOff val="25000"/>
                      </a:schemeClr>
                    </a:solidFill>
                  </a:tcPr>
                </a:tc>
                <a:tc>
                  <a:txBody>
                    <a:bodyPr/>
                    <a:lstStyle/>
                    <a:p>
                      <a:pPr marL="0" marR="0" algn="ctr">
                        <a:lnSpc>
                          <a:spcPct val="107000"/>
                        </a:lnSpc>
                        <a:spcBef>
                          <a:spcPts val="0"/>
                        </a:spcBef>
                        <a:spcAft>
                          <a:spcPts val="0"/>
                        </a:spcAft>
                      </a:pPr>
                      <a:r>
                        <a:rPr lang="en-US" sz="1800" kern="100">
                          <a:solidFill>
                            <a:schemeClr val="bg1"/>
                          </a:solidFill>
                          <a:effectLst/>
                          <a:latin typeface="Helvetica Neue" panose="02000503000000020004"/>
                          <a:ea typeface="Calibri" panose="020F0502020204030204" pitchFamily="34" charset="0"/>
                          <a:cs typeface="Arial" panose="020B0604020202020204" pitchFamily="34" charset="0"/>
                        </a:rPr>
                        <a:t>What’s in it for You</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2042037525"/>
                  </a:ext>
                </a:extLst>
              </a:tr>
              <a:tr h="3840480">
                <a:tc>
                  <a:txBody>
                    <a:bodyPr/>
                    <a:lstStyle/>
                    <a:p>
                      <a:pPr marL="342900" marR="0" lvl="0" indent="-342900">
                        <a:lnSpc>
                          <a:spcPct val="107000"/>
                        </a:lnSpc>
                        <a:spcBef>
                          <a:spcPts val="0"/>
                        </a:spcBef>
                        <a:spcAft>
                          <a:spcPts val="600"/>
                        </a:spcAft>
                        <a:buFont typeface="Wingdings" panose="05000000000000000000" pitchFamily="2" charset="2"/>
                        <a:buChar char=""/>
                      </a:pPr>
                      <a:r>
                        <a:rPr lang="en-US" sz="1600" b="0" kern="1200" dirty="0">
                          <a:solidFill>
                            <a:schemeClr val="tx1"/>
                          </a:solidFill>
                          <a:effectLst/>
                          <a:latin typeface="Helvetica Neue" panose="02000503000000020004"/>
                        </a:rPr>
                        <a:t>Supports test script review (May 2024)</a:t>
                      </a:r>
                    </a:p>
                    <a:p>
                      <a:pPr marL="342900" marR="0" lvl="0" indent="-342900">
                        <a:lnSpc>
                          <a:spcPct val="107000"/>
                        </a:lnSpc>
                        <a:spcBef>
                          <a:spcPts val="0"/>
                        </a:spcBef>
                        <a:spcAft>
                          <a:spcPts val="600"/>
                        </a:spcAft>
                        <a:buFont typeface="Wingdings" panose="05000000000000000000" pitchFamily="2" charset="2"/>
                        <a:buChar char=""/>
                      </a:pPr>
                      <a:r>
                        <a:rPr lang="en-US" sz="1600" b="0" kern="1200" dirty="0">
                          <a:solidFill>
                            <a:schemeClr val="tx1"/>
                          </a:solidFill>
                          <a:effectLst/>
                          <a:latin typeface="Helvetica Neue" panose="02000503000000020004"/>
                        </a:rPr>
                        <a:t>Participates in System Integration Testing and Production Readiness Testing (May 2024, Aug 2024, Nov 2024)</a:t>
                      </a:r>
                    </a:p>
                    <a:p>
                      <a:pPr marL="342900" marR="0" lvl="0" indent="-342900">
                        <a:lnSpc>
                          <a:spcPct val="107000"/>
                        </a:lnSpc>
                        <a:spcBef>
                          <a:spcPts val="0"/>
                        </a:spcBef>
                        <a:spcAft>
                          <a:spcPts val="600"/>
                        </a:spcAft>
                        <a:buFont typeface="Wingdings" panose="05000000000000000000" pitchFamily="2" charset="2"/>
                        <a:buChar char=""/>
                      </a:pPr>
                      <a:r>
                        <a:rPr lang="en-US" sz="1600" b="0" kern="1200" dirty="0">
                          <a:solidFill>
                            <a:schemeClr val="tx1"/>
                          </a:solidFill>
                          <a:effectLst/>
                          <a:latin typeface="Helvetica Neue" panose="02000503000000020004"/>
                        </a:rPr>
                        <a:t>Supports training delivery by answering questions and coaching colleagues during the training sessions (Dec 2024 – Feb 2025)</a:t>
                      </a:r>
                    </a:p>
                    <a:p>
                      <a:pPr marL="342900" marR="0" lvl="0" indent="-342900">
                        <a:lnSpc>
                          <a:spcPct val="107000"/>
                        </a:lnSpc>
                        <a:spcBef>
                          <a:spcPts val="0"/>
                        </a:spcBef>
                        <a:spcAft>
                          <a:spcPts val="600"/>
                        </a:spcAft>
                        <a:buFont typeface="Wingdings" panose="05000000000000000000" pitchFamily="2" charset="2"/>
                        <a:buChar char=""/>
                      </a:pPr>
                      <a:r>
                        <a:rPr lang="en-US" sz="1600" b="0" kern="1200" dirty="0">
                          <a:solidFill>
                            <a:schemeClr val="tx1"/>
                          </a:solidFill>
                          <a:effectLst/>
                          <a:latin typeface="Helvetica Neue" panose="02000503000000020004"/>
                        </a:rPr>
                        <a:t>Provides ongoing support to impacted users (Feb 2025 and beyond)</a:t>
                      </a:r>
                    </a:p>
                  </a:txBody>
                  <a:tcPr marL="182880" marT="9144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342900" marR="0" lvl="0" indent="-342900">
                        <a:lnSpc>
                          <a:spcPct val="107000"/>
                        </a:lnSpc>
                        <a:spcBef>
                          <a:spcPts val="0"/>
                        </a:spcBef>
                        <a:spcAft>
                          <a:spcPts val="600"/>
                        </a:spcAft>
                        <a:buFont typeface="Wingdings" panose="05000000000000000000" pitchFamily="2" charset="2"/>
                        <a:buChar char=""/>
                      </a:pPr>
                      <a:r>
                        <a:rPr lang="en-US" sz="1600" kern="100" dirty="0">
                          <a:solidFill>
                            <a:schemeClr val="tx1"/>
                          </a:solidFill>
                          <a:effectLst/>
                          <a:latin typeface="Helvetica Neue" panose="02000503000000020004"/>
                        </a:rPr>
                        <a:t>Experience designing and managing business processes</a:t>
                      </a:r>
                    </a:p>
                    <a:p>
                      <a:pPr marL="342900" marR="0" lvl="0" indent="-342900">
                        <a:lnSpc>
                          <a:spcPct val="107000"/>
                        </a:lnSpc>
                        <a:spcBef>
                          <a:spcPts val="0"/>
                        </a:spcBef>
                        <a:spcAft>
                          <a:spcPts val="600"/>
                        </a:spcAft>
                        <a:buFont typeface="Wingdings" panose="05000000000000000000" pitchFamily="2" charset="2"/>
                        <a:buChar char=""/>
                      </a:pPr>
                      <a:r>
                        <a:rPr lang="en-US" sz="1600" kern="100" dirty="0">
                          <a:solidFill>
                            <a:schemeClr val="tx1"/>
                          </a:solidFill>
                          <a:effectLst/>
                          <a:latin typeface="Helvetica Neue" panose="02000503000000020004"/>
                        </a:rPr>
                        <a:t>Expertise in at least one FMMI functional area</a:t>
                      </a:r>
                    </a:p>
                    <a:p>
                      <a:pPr marL="342900" marR="0" lvl="0" indent="-342900">
                        <a:lnSpc>
                          <a:spcPct val="107000"/>
                        </a:lnSpc>
                        <a:spcBef>
                          <a:spcPts val="0"/>
                        </a:spcBef>
                        <a:spcAft>
                          <a:spcPts val="600"/>
                        </a:spcAft>
                        <a:buFont typeface="Wingdings" panose="05000000000000000000" pitchFamily="2" charset="2"/>
                        <a:buChar char=""/>
                      </a:pPr>
                      <a:r>
                        <a:rPr lang="en-US" sz="1600" kern="100" dirty="0">
                          <a:solidFill>
                            <a:schemeClr val="tx1"/>
                          </a:solidFill>
                          <a:effectLst/>
                          <a:latin typeface="Helvetica Neue" panose="02000503000000020004"/>
                        </a:rPr>
                        <a:t>Knowledge of agency functions and processes</a:t>
                      </a:r>
                    </a:p>
                  </a:txBody>
                  <a:tcPr marL="182880" marT="9144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342900" marR="0" lvl="0" indent="-342900" algn="l" defTabSz="914363" rtl="0" eaLnBrk="1" latinLnBrk="0" hangingPunct="1">
                        <a:lnSpc>
                          <a:spcPct val="107000"/>
                        </a:lnSpc>
                        <a:spcBef>
                          <a:spcPts val="0"/>
                        </a:spcBef>
                        <a:spcAft>
                          <a:spcPts val="600"/>
                        </a:spcAft>
                        <a:buFont typeface="Wingdings" panose="05000000000000000000" pitchFamily="2" charset="2"/>
                        <a:buChar char=""/>
                      </a:pPr>
                      <a:r>
                        <a:rPr lang="en-US" sz="1600" kern="1200" dirty="0">
                          <a:solidFill>
                            <a:schemeClr val="dk1"/>
                          </a:solidFill>
                          <a:effectLst/>
                          <a:latin typeface="Helvetica Neue" panose="02000503000000020004"/>
                          <a:ea typeface="+mn-ea"/>
                          <a:cs typeface="+mn-cs"/>
                        </a:rPr>
                        <a:t>Be a voice for your agency as part of the FIET Project</a:t>
                      </a:r>
                    </a:p>
                    <a:p>
                      <a:pPr marL="342900" marR="0" lvl="0" indent="-342900" algn="l" defTabSz="914363" rtl="0" eaLnBrk="1" latinLnBrk="0" hangingPunct="1">
                        <a:lnSpc>
                          <a:spcPct val="107000"/>
                        </a:lnSpc>
                        <a:spcBef>
                          <a:spcPts val="0"/>
                        </a:spcBef>
                        <a:spcAft>
                          <a:spcPts val="600"/>
                        </a:spcAft>
                        <a:buFont typeface="Wingdings" panose="05000000000000000000" pitchFamily="2" charset="2"/>
                        <a:buChar char=""/>
                      </a:pPr>
                      <a:r>
                        <a:rPr lang="en-US" sz="1600" kern="1200" dirty="0">
                          <a:solidFill>
                            <a:schemeClr val="dk1"/>
                          </a:solidFill>
                          <a:effectLst/>
                          <a:latin typeface="Helvetica Neue" panose="02000503000000020004"/>
                          <a:ea typeface="+mn-ea"/>
                          <a:cs typeface="+mn-cs"/>
                        </a:rPr>
                        <a:t>Be the first to know what is changing with FMMI</a:t>
                      </a:r>
                    </a:p>
                    <a:p>
                      <a:pPr marL="342900" marR="0" lvl="0" indent="-342900" algn="l" defTabSz="914363" rtl="0" eaLnBrk="1" latinLnBrk="0" hangingPunct="1">
                        <a:lnSpc>
                          <a:spcPct val="107000"/>
                        </a:lnSpc>
                        <a:spcBef>
                          <a:spcPts val="0"/>
                        </a:spcBef>
                        <a:spcAft>
                          <a:spcPts val="600"/>
                        </a:spcAft>
                        <a:buFont typeface="Wingdings" panose="05000000000000000000" pitchFamily="2" charset="2"/>
                        <a:buChar char=""/>
                      </a:pPr>
                      <a:r>
                        <a:rPr lang="en-US" sz="1600" kern="1200" dirty="0">
                          <a:solidFill>
                            <a:schemeClr val="dk1"/>
                          </a:solidFill>
                          <a:effectLst/>
                          <a:latin typeface="Helvetica Neue" panose="02000503000000020004"/>
                          <a:ea typeface="+mn-ea"/>
                          <a:cs typeface="+mn-cs"/>
                        </a:rPr>
                        <a:t>Opportunity to work with colleagues from across USDA</a:t>
                      </a:r>
                    </a:p>
                    <a:p>
                      <a:pPr marL="342900" marR="0" lvl="0" indent="-342900" algn="l" defTabSz="914363" rtl="0" eaLnBrk="1" latinLnBrk="0" hangingPunct="1">
                        <a:lnSpc>
                          <a:spcPct val="107000"/>
                        </a:lnSpc>
                        <a:spcBef>
                          <a:spcPts val="0"/>
                        </a:spcBef>
                        <a:spcAft>
                          <a:spcPts val="600"/>
                        </a:spcAft>
                        <a:buFont typeface="Wingdings" panose="05000000000000000000" pitchFamily="2" charset="2"/>
                        <a:buChar char=""/>
                      </a:pPr>
                      <a:r>
                        <a:rPr lang="en-US" sz="1600" kern="1200" dirty="0">
                          <a:solidFill>
                            <a:schemeClr val="dk1"/>
                          </a:solidFill>
                          <a:effectLst/>
                          <a:latin typeface="Helvetica Neue" panose="02000503000000020004"/>
                          <a:ea typeface="+mn-ea"/>
                          <a:cs typeface="+mn-cs"/>
                        </a:rPr>
                        <a:t>Opportunity to make a meaningful impact on the organization</a:t>
                      </a:r>
                    </a:p>
                  </a:txBody>
                  <a:tcPr marL="182880" marT="9144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299770566"/>
                  </a:ext>
                </a:extLst>
              </a:tr>
            </a:tbl>
          </a:graphicData>
        </a:graphic>
      </p:graphicFrame>
    </p:spTree>
    <p:extLst>
      <p:ext uri="{BB962C8B-B14F-4D97-AF65-F5344CB8AC3E}">
        <p14:creationId xmlns:p14="http://schemas.microsoft.com/office/powerpoint/2010/main" val="3567734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CB432-C24C-D524-0642-459DA2DFE8AB}"/>
              </a:ext>
            </a:extLst>
          </p:cNvPr>
          <p:cNvSpPr>
            <a:spLocks noGrp="1"/>
          </p:cNvSpPr>
          <p:nvPr>
            <p:ph type="ctrTitle"/>
          </p:nvPr>
        </p:nvSpPr>
        <p:spPr>
          <a:xfrm>
            <a:off x="1073294" y="2713127"/>
            <a:ext cx="10045412" cy="776288"/>
          </a:xfrm>
        </p:spPr>
        <p:txBody>
          <a:bodyPr anchor="ctr">
            <a:normAutofit/>
          </a:bodyPr>
          <a:lstStyle/>
          <a:p>
            <a:pPr algn="ctr"/>
            <a:r>
              <a:rPr lang="en-US" sz="4000" u="none"/>
              <a:t>Overview of FIET</a:t>
            </a:r>
          </a:p>
        </p:txBody>
      </p:sp>
      <p:cxnSp>
        <p:nvCxnSpPr>
          <p:cNvPr id="4" name="Straight Connector 3">
            <a:extLst>
              <a:ext uri="{FF2B5EF4-FFF2-40B4-BE49-F238E27FC236}">
                <a16:creationId xmlns:a16="http://schemas.microsoft.com/office/drawing/2014/main" id="{7FDBBD99-8212-A058-6BCD-D39055616B0D}"/>
              </a:ext>
              <a:ext uri="{C183D7F6-B498-43B3-948B-1728B52AA6E4}">
                <adec:decorative xmlns:adec="http://schemas.microsoft.com/office/drawing/2017/decorative" val="1"/>
              </a:ext>
            </a:extLst>
          </p:cNvPr>
          <p:cNvCxnSpPr>
            <a:cxnSpLocks/>
          </p:cNvCxnSpPr>
          <p:nvPr/>
        </p:nvCxnSpPr>
        <p:spPr>
          <a:xfrm>
            <a:off x="3444240" y="3384104"/>
            <a:ext cx="5303520"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232537"/>
      </p:ext>
    </p:extLst>
  </p:cSld>
  <p:clrMapOvr>
    <a:masterClrMapping/>
  </p:clrMapOvr>
</p:sld>
</file>

<file path=ppt/theme/theme1.xml><?xml version="1.0" encoding="utf-8"?>
<a:theme xmlns:a="http://schemas.openxmlformats.org/drawingml/2006/main" name="Office Theme">
  <a:themeElements>
    <a:clrScheme name="USDA 1">
      <a:dk1>
        <a:srgbClr val="112E50"/>
      </a:dk1>
      <a:lt1>
        <a:srgbClr val="FFFFFF"/>
      </a:lt1>
      <a:dk2>
        <a:srgbClr val="89A5C9"/>
      </a:dk2>
      <a:lt2>
        <a:srgbClr val="C6D6E5"/>
      </a:lt2>
      <a:accent1>
        <a:srgbClr val="16B58E"/>
      </a:accent1>
      <a:accent2>
        <a:srgbClr val="007579"/>
      </a:accent2>
      <a:accent3>
        <a:srgbClr val="BAD847"/>
      </a:accent3>
      <a:accent4>
        <a:srgbClr val="5560C3"/>
      </a:accent4>
      <a:accent5>
        <a:srgbClr val="EB9527"/>
      </a:accent5>
      <a:accent6>
        <a:srgbClr val="BD2879"/>
      </a:accent6>
      <a:hlink>
        <a:srgbClr val="D6BC00"/>
      </a:hlink>
      <a:folHlink>
        <a:srgbClr val="26CCF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6D016AD10E4343902B3607B884D9B7" ma:contentTypeVersion="17" ma:contentTypeDescription="Create a new document." ma:contentTypeScope="" ma:versionID="1e7759769014e369e73c12c494345eec">
  <xsd:schema xmlns:xsd="http://www.w3.org/2001/XMLSchema" xmlns:xs="http://www.w3.org/2001/XMLSchema" xmlns:p="http://schemas.microsoft.com/office/2006/metadata/properties" xmlns:ns1="http://schemas.microsoft.com/sharepoint/v3" xmlns:ns2="441f886c-6db1-4fdc-b509-443ba11cd69a" xmlns:ns3="7a6aef3c-fe11-40ae-8306-2fafaaad5016" targetNamespace="http://schemas.microsoft.com/office/2006/metadata/properties" ma:root="true" ma:fieldsID="2bc1e9056657837db7d71621918fde8b" ns1:_="" ns2:_="" ns3:_="">
    <xsd:import namespace="http://schemas.microsoft.com/sharepoint/v3"/>
    <xsd:import namespace="441f886c-6db1-4fdc-b509-443ba11cd69a"/>
    <xsd:import namespace="7a6aef3c-fe11-40ae-8306-2fafaaad501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PersonResponsible" minOccurs="0"/>
                <xsd:element ref="ns2:MediaServiceDateTaken" minOccurs="0"/>
                <xsd:element ref="ns2:MediaLengthInSecond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1f886c-6db1-4fdc-b509-443ba11cd6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ff62593-b918-4deb-ac08-0d74ac0cc7e6"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PersonResponsible" ma:index="19" nillable="true" ma:displayName="Person Responsible" ma:description="Owner of Document" ma:format="Dropdown" ma:list="UserInfo" ma:SharePointGroup="0" ma:internalName="PersonResponsib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6aef3c-fe11-40ae-8306-2fafaaad5016"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5d53598-9519-46b8-99dd-9276fc12033e}" ma:internalName="TaxCatchAll" ma:showField="CatchAllData" ma:web="7a6aef3c-fe11-40ae-8306-2fafaaad5016">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a6aef3c-fe11-40ae-8306-2fafaaad5016">
      <UserInfo>
        <DisplayName>Everyone except external users</DisplayName>
        <AccountId>10</AccountId>
        <AccountType/>
      </UserInfo>
      <UserInfo>
        <DisplayName>Schaefer, Brian</DisplayName>
        <AccountId>17</AccountId>
        <AccountType/>
      </UserInfo>
    </SharedWithUsers>
    <TaxCatchAll xmlns="7a6aef3c-fe11-40ae-8306-2fafaaad5016" xsi:nil="true"/>
    <lcf76f155ced4ddcb4097134ff3c332f xmlns="441f886c-6db1-4fdc-b509-443ba11cd69a">
      <Terms xmlns="http://schemas.microsoft.com/office/infopath/2007/PartnerControls"/>
    </lcf76f155ced4ddcb4097134ff3c332f>
    <PersonResponsible xmlns="441f886c-6db1-4fdc-b509-443ba11cd69a">
      <UserInfo>
        <DisplayName/>
        <AccountId xsi:nil="true"/>
        <AccountType/>
      </UserInfo>
    </PersonResponsibl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81FD79E-49B8-4717-B1C0-736C059141E3}">
  <ds:schemaRefs>
    <ds:schemaRef ds:uri="http://schemas.microsoft.com/sharepoint/v3/contenttype/forms"/>
  </ds:schemaRefs>
</ds:datastoreItem>
</file>

<file path=customXml/itemProps2.xml><?xml version="1.0" encoding="utf-8"?>
<ds:datastoreItem xmlns:ds="http://schemas.openxmlformats.org/officeDocument/2006/customXml" ds:itemID="{367E0F67-2457-4122-B156-E95E47A1CF76}">
  <ds:schemaRefs>
    <ds:schemaRef ds:uri="441f886c-6db1-4fdc-b509-443ba11cd69a"/>
    <ds:schemaRef ds:uri="7a6aef3c-fe11-40ae-8306-2fafaaad50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78B341C-8655-4283-B533-012E3B359994}">
  <ds:schemaRefs>
    <ds:schemaRef ds:uri="http://schemas.openxmlformats.org/package/2006/metadata/core-properties"/>
    <ds:schemaRef ds:uri="http://www.w3.org/XML/1998/namespace"/>
    <ds:schemaRef ds:uri="http://schemas.microsoft.com/office/2006/documentManagement/types"/>
    <ds:schemaRef ds:uri="http://purl.org/dc/dcmitype/"/>
    <ds:schemaRef ds:uri="http://purl.org/dc/elements/1.1/"/>
    <ds:schemaRef ds:uri="http://purl.org/dc/terms/"/>
    <ds:schemaRef ds:uri="7a6aef3c-fe11-40ae-8306-2fafaaad5016"/>
    <ds:schemaRef ds:uri="http://schemas.microsoft.com/office/infopath/2007/PartnerControls"/>
    <ds:schemaRef ds:uri="441f886c-6db1-4fdc-b509-443ba11cd69a"/>
    <ds:schemaRef ds:uri="http://schemas.microsoft.com/sharepoint/v3"/>
    <ds:schemaRef ds:uri="http://schemas.microsoft.com/office/2006/metadata/properties"/>
  </ds:schemaRefs>
</ds:datastoreItem>
</file>

<file path=docMetadata/LabelInfo.xml><?xml version="1.0" encoding="utf-8"?>
<clbl:labelList xmlns:clbl="http://schemas.microsoft.com/office/2020/mipLabelMetadata">
  <clbl:label id="{6c9b68e5-0371-4f27-93af-8d15f794dc29}" enabled="1" method="Privileged" siteId="{a01f407a-85cb-4a16-98bb-f28e6384bd28}" removed="0"/>
</clbl:labelList>
</file>

<file path=docProps/app.xml><?xml version="1.0" encoding="utf-8"?>
<Properties xmlns="http://schemas.openxmlformats.org/officeDocument/2006/extended-properties" xmlns:vt="http://schemas.openxmlformats.org/officeDocument/2006/docPropsVTypes">
  <Template/>
  <TotalTime>230</TotalTime>
  <Words>1096</Words>
  <Application>Microsoft Office PowerPoint</Application>
  <PresentationFormat>Widescreen</PresentationFormat>
  <Paragraphs>194</Paragraphs>
  <Slides>19</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Helvetica Neue</vt:lpstr>
      <vt:lpstr>Wingdings</vt:lpstr>
      <vt:lpstr>Office Theme</vt:lpstr>
      <vt:lpstr>Friends of FIET Kickoff</vt:lpstr>
      <vt:lpstr>Friends of FIET Defined</vt:lpstr>
      <vt:lpstr>Welcome!</vt:lpstr>
      <vt:lpstr>Agenda</vt:lpstr>
      <vt:lpstr>Meet the FIET OCM Team</vt:lpstr>
      <vt:lpstr>The Change Champion &amp; Super User Roles</vt:lpstr>
      <vt:lpstr>The Change Champion Role</vt:lpstr>
      <vt:lpstr>The Super User Role</vt:lpstr>
      <vt:lpstr>Overview of FIET</vt:lpstr>
      <vt:lpstr>What is FIET?</vt:lpstr>
      <vt:lpstr>The FIET journey</vt:lpstr>
      <vt:lpstr>Why Upgrade FMMI?</vt:lpstr>
      <vt:lpstr>Our Ask of You Today</vt:lpstr>
      <vt:lpstr>FIET Project Roadmap</vt:lpstr>
      <vt:lpstr>The Ask</vt:lpstr>
      <vt:lpstr>FIET Webpage</vt:lpstr>
      <vt:lpstr>What’s Coming Next</vt:lpstr>
      <vt:lpstr>WHAT’S NEXT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Friends of FIET Kickoff March 2024</dc:title>
  <dc:creator>Financial Management Services</dc:creator>
  <cp:lastModifiedBy>Erminger, Wyatt - OCFO-NFC</cp:lastModifiedBy>
  <cp:revision>3</cp:revision>
  <dcterms:created xsi:type="dcterms:W3CDTF">2022-06-13T13:53:06Z</dcterms:created>
  <dcterms:modified xsi:type="dcterms:W3CDTF">2024-03-21T17:53:53Z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0x010100D46D016AD10E4343902B3607B884D9B7</vt:lpwstr>
  </property>
  <property fmtid="{D5CDD505-2E9C-101B-9397-08002B2CF9AE}" pid="3" name="MediaServiceImageTags">
    <vt:lpwstr/>
  </property>
  <property fmtid="{D5CDD505-2E9C-101B-9397-08002B2CF9AE}" pid="4" name="Order">
    <vt:r8>4785300</vt:r8>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