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147468734" r:id="rId5"/>
    <p:sldId id="2147468722" r:id="rId6"/>
    <p:sldId id="2147468723" r:id="rId7"/>
    <p:sldId id="2147468738" r:id="rId8"/>
    <p:sldId id="2147468784" r:id="rId9"/>
    <p:sldId id="2147468782" r:id="rId10"/>
    <p:sldId id="2147468743" r:id="rId11"/>
    <p:sldId id="2147468813" r:id="rId12"/>
    <p:sldId id="2147468750" r:id="rId13"/>
    <p:sldId id="2147468781" r:id="rId14"/>
    <p:sldId id="2147468819" r:id="rId15"/>
    <p:sldId id="2147468751" r:id="rId16"/>
    <p:sldId id="2147468787" r:id="rId17"/>
    <p:sldId id="2147468788" r:id="rId18"/>
    <p:sldId id="2147468789" r:id="rId19"/>
    <p:sldId id="2147468790" r:id="rId20"/>
    <p:sldId id="2147468791" r:id="rId21"/>
    <p:sldId id="2147468820" r:id="rId22"/>
    <p:sldId id="2147468752" r:id="rId23"/>
    <p:sldId id="2147468755" r:id="rId24"/>
    <p:sldId id="2147468756" r:id="rId25"/>
    <p:sldId id="21474687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3212C6F-2320-B34C-80FE-AF6399E285D4}">
          <p14:sldIdLst>
            <p14:sldId id="2147468734"/>
            <p14:sldId id="2147468722"/>
          </p14:sldIdLst>
        </p14:section>
        <p14:section name="What is FIET?" id="{86B9F372-244C-48D8-A8E4-2684CE595AC2}">
          <p14:sldIdLst>
            <p14:sldId id="2147468723"/>
            <p14:sldId id="2147468738"/>
            <p14:sldId id="2147468784"/>
            <p14:sldId id="2147468782"/>
            <p14:sldId id="2147468743"/>
            <p14:sldId id="2147468813"/>
          </p14:sldIdLst>
        </p14:section>
        <p14:section name="Why modernize FMMI?" id="{68162908-01C0-48D3-B088-F98BB6B88E12}">
          <p14:sldIdLst>
            <p14:sldId id="2147468750"/>
            <p14:sldId id="2147468781"/>
            <p14:sldId id="2147468819"/>
          </p14:sldIdLst>
        </p14:section>
        <p14:section name="What are the key changes?" id="{0DB4672E-CD61-45D4-9A1D-5868C4B717B0}">
          <p14:sldIdLst>
            <p14:sldId id="2147468751"/>
            <p14:sldId id="2147468787"/>
            <p14:sldId id="2147468788"/>
            <p14:sldId id="2147468789"/>
            <p14:sldId id="2147468790"/>
            <p14:sldId id="2147468791"/>
            <p14:sldId id="2147468820"/>
          </p14:sldIdLst>
        </p14:section>
        <p14:section name="How will end users be involved?" id="{33FA951D-925D-4D1C-975F-82C26804B97C}">
          <p14:sldIdLst>
            <p14:sldId id="2147468752"/>
            <p14:sldId id="2147468755"/>
            <p14:sldId id="2147468756"/>
            <p14:sldId id="2147468780"/>
          </p14:sldIdLst>
        </p14:section>
      </p14:sectionLst>
    </p:ext>
    <p:ext uri="{EFAFB233-063F-42B5-8137-9DF3F51BA10A}">
      <p15:sldGuideLst xmlns:p15="http://schemas.microsoft.com/office/powerpoint/2012/main">
        <p15:guide id="1" pos="72" userDrawn="1">
          <p15:clr>
            <a:srgbClr val="A4A3A4"/>
          </p15:clr>
        </p15:guide>
        <p15:guide id="2" pos="7584" userDrawn="1">
          <p15:clr>
            <a:srgbClr val="A4A3A4"/>
          </p15:clr>
        </p15:guide>
        <p15:guide id="3" orient="horz" pos="2160" userDrawn="1">
          <p15:clr>
            <a:srgbClr val="A4A3A4"/>
          </p15:clr>
        </p15:guide>
        <p15:guide id="4" orient="horz" pos="816" userDrawn="1">
          <p15:clr>
            <a:srgbClr val="A4A3A4"/>
          </p15:clr>
        </p15:guide>
        <p15:guide id="5" pos="432" userDrawn="1">
          <p15:clr>
            <a:srgbClr val="A4A3A4"/>
          </p15:clr>
        </p15:guide>
        <p15:guide id="6" orient="horz"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363711-7B7D-DA09-5F29-730D32091451}" name="Bradford, Julie B - OCFO-FMS, New Orleans, LA" initials="BL" userId="S::julie.bradford@usda.gov::bb8207ed-b669-4542-bf76-d8648e9d1615" providerId="AD"/>
  <p188:author id="{3736F155-0B8A-4F49-4B24-8547E50C9341}" name="Rees, Heidi (CTR) - OCFO-FMS, Park City, UT" initials="HR" userId="S::Heidi.Rees@usda.gov::55130a9a-ffe9-4300-aa08-1bac1a4654e5" providerId="AD"/>
  <p188:author id="{8E17EA5E-A6B7-886E-9168-80EFA70424EC}" name="Eckersley, Sara" initials="ES" userId="S::sara.eckersley@accenturefederal.com::58a7039e-b4ab-48b8-878d-a39ad9ca8d86" providerId="AD"/>
  <p188:author id="{ACE3B889-5A7C-75C7-85CC-A1F88211D535}" name="Anthony, Nina (CTR) - OCFO-FMS, Ashburn, VA" initials="NA" userId="S::Nina.Anthony@usda.gov::f97f954e-ae74-4120-86f3-56696957993d" providerId="AD"/>
  <p188:author id="{F9903B9F-0C04-7C82-A314-27A5FF7DFADD}" name="Peters, Kourtney - OCFO-FMS, New Orleans, LA" initials="PL" userId="S::kourtney.peters@usda.gov::5991cb82-c45c-4515-b937-8db88a1a2e4e" providerId="AD"/>
  <p188:author id="{4D746DAF-F814-9DC5-7876-5BD5A4630842}" name="Cranston, David" initials="CD" userId="S::david.cranston@accenturefederal.com::5e72a003-7a87-492e-825a-aaf69319a4af" providerId="AD"/>
  <p188:author id="{BB34E6C7-B89E-A67B-C13D-E1F2033E1F91}" name="Kane, Annie" initials="KA" userId="S::anne.kane@accenturefederal.com::018c9d17-6e35-4d17-a10e-47564e2b75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4E9"/>
    <a:srgbClr val="F1FDFA"/>
    <a:srgbClr val="EBF3FB"/>
    <a:srgbClr val="5B9BD5"/>
    <a:srgbClr val="000000"/>
    <a:srgbClr val="D9D9D9"/>
    <a:srgbClr val="7BD5BF"/>
    <a:srgbClr val="16B58E"/>
    <a:srgbClr val="00308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C8B66-45AF-4E9E-8112-01800B0B46BC}" v="1" dt="2024-09-30T17:15:18.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151" d="100"/>
          <a:sy n="151" d="100"/>
        </p:scale>
        <p:origin x="100" y="120"/>
      </p:cViewPr>
      <p:guideLst>
        <p:guide pos="72"/>
        <p:guide pos="7584"/>
        <p:guide orient="horz" pos="2160"/>
        <p:guide orient="horz" pos="816"/>
        <p:guide pos="432"/>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59CDB-9186-4E90-981E-24671874A61A}" type="datetimeFigureOut">
              <a:rPr lang="en-US" smtClean="0"/>
              <a:t>9/30/2024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3EB8F-891A-4874-8B8C-B6F861E9751F}" type="slidenum">
              <a:rPr lang="en-US" smtClean="0"/>
              <a:t>‹#›</a:t>
            </a:fld>
            <a:endParaRPr lang="en-US" dirty="0"/>
          </a:p>
        </p:txBody>
      </p:sp>
    </p:spTree>
    <p:extLst>
      <p:ext uri="{BB962C8B-B14F-4D97-AF65-F5344CB8AC3E}">
        <p14:creationId xmlns:p14="http://schemas.microsoft.com/office/powerpoint/2010/main" val="371569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5</a:t>
            </a:fld>
            <a:endParaRPr lang="en-US" dirty="0"/>
          </a:p>
        </p:txBody>
      </p:sp>
    </p:spTree>
    <p:extLst>
      <p:ext uri="{BB962C8B-B14F-4D97-AF65-F5344CB8AC3E}">
        <p14:creationId xmlns:p14="http://schemas.microsoft.com/office/powerpoint/2010/main" val="321998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7</a:t>
            </a:fld>
            <a:endParaRPr lang="en-US" dirty="0"/>
          </a:p>
        </p:txBody>
      </p:sp>
    </p:spTree>
    <p:extLst>
      <p:ext uri="{BB962C8B-B14F-4D97-AF65-F5344CB8AC3E}">
        <p14:creationId xmlns:p14="http://schemas.microsoft.com/office/powerpoint/2010/main" val="180078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Kourtney</a:t>
            </a:r>
          </a:p>
        </p:txBody>
      </p:sp>
      <p:sp>
        <p:nvSpPr>
          <p:cNvPr id="4" name="Slide Number Placeholder 3"/>
          <p:cNvSpPr>
            <a:spLocks noGrp="1"/>
          </p:cNvSpPr>
          <p:nvPr>
            <p:ph type="sldNum" sz="quarter" idx="5"/>
          </p:nvPr>
        </p:nvSpPr>
        <p:spPr/>
        <p:txBody>
          <a:bodyPr/>
          <a:lstStyle/>
          <a:p>
            <a:fld id="{B083EB8F-891A-4874-8B8C-B6F861E9751F}" type="slidenum">
              <a:rPr lang="en-US" smtClean="0"/>
              <a:t>8</a:t>
            </a:fld>
            <a:endParaRPr lang="en-US" dirty="0"/>
          </a:p>
        </p:txBody>
      </p:sp>
    </p:spTree>
    <p:extLst>
      <p:ext uri="{BB962C8B-B14F-4D97-AF65-F5344CB8AC3E}">
        <p14:creationId xmlns:p14="http://schemas.microsoft.com/office/powerpoint/2010/main" val="64549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10</a:t>
            </a:fld>
            <a:endParaRPr lang="en-US" dirty="0"/>
          </a:p>
        </p:txBody>
      </p:sp>
    </p:spTree>
    <p:extLst>
      <p:ext uri="{BB962C8B-B14F-4D97-AF65-F5344CB8AC3E}">
        <p14:creationId xmlns:p14="http://schemas.microsoft.com/office/powerpoint/2010/main" val="189095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14</a:t>
            </a:fld>
            <a:endParaRPr lang="en-US" dirty="0"/>
          </a:p>
        </p:txBody>
      </p:sp>
    </p:spTree>
    <p:extLst>
      <p:ext uri="{BB962C8B-B14F-4D97-AF65-F5344CB8AC3E}">
        <p14:creationId xmlns:p14="http://schemas.microsoft.com/office/powerpoint/2010/main" val="332996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651162" y="2733675"/>
            <a:ext cx="10810585" cy="776288"/>
          </a:xfrm>
          <a:noFill/>
        </p:spPr>
        <p:txBody>
          <a:bodyPr anchor="ctr">
            <a:no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4" name="Frame 3">
            <a:extLst>
              <a:ext uri="{FF2B5EF4-FFF2-40B4-BE49-F238E27FC236}">
                <a16:creationId xmlns:a16="http://schemas.microsoft.com/office/drawing/2014/main" id="{B34AB449-9CCF-0FAF-6624-195B2D4F3363}"/>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2DDF200-93EB-B90B-CF1E-A8D067F3FB2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3911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163" y="2733675"/>
            <a:ext cx="10502612" cy="776288"/>
          </a:xfrm>
          <a:noFill/>
        </p:spPr>
        <p:txBody>
          <a:bodyPr anchor="ctr">
            <a:norm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3" name="Subtitle 2"/>
          <p:cNvSpPr>
            <a:spLocks noGrp="1"/>
          </p:cNvSpPr>
          <p:nvPr>
            <p:ph type="subTitle" idx="1"/>
          </p:nvPr>
        </p:nvSpPr>
        <p:spPr>
          <a:xfrm>
            <a:off x="660978" y="3602039"/>
            <a:ext cx="10398235" cy="526616"/>
          </a:xfrm>
        </p:spPr>
        <p:txBody>
          <a:bodyPr>
            <a:normAutofit/>
          </a:bodyPr>
          <a:lstStyle>
            <a:lvl1pPr marL="0" indent="0" algn="l">
              <a:buNone/>
              <a:defRPr sz="2400" b="1" i="0" cap="all" spc="167" baseline="0">
                <a:solidFill>
                  <a:schemeClr val="tx1"/>
                </a:solidFill>
                <a:latin typeface="Helvetica Neue" panose="02000503000000020004"/>
                <a:ea typeface="Helvetica Neue" panose="02000503000000020004"/>
                <a:cs typeface="Helvetica Neue" panose="02000503000000020004"/>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23" name="Text Placeholder 22">
            <a:extLst>
              <a:ext uri="{FF2B5EF4-FFF2-40B4-BE49-F238E27FC236}">
                <a16:creationId xmlns:a16="http://schemas.microsoft.com/office/drawing/2014/main" id="{AA7B0E89-3895-AF75-0A56-D290AA3A5C5C}"/>
              </a:ext>
            </a:extLst>
          </p:cNvPr>
          <p:cNvSpPr>
            <a:spLocks noGrp="1"/>
          </p:cNvSpPr>
          <p:nvPr>
            <p:ph type="body" sz="quarter" idx="10" hasCustomPrompt="1"/>
          </p:nvPr>
        </p:nvSpPr>
        <p:spPr>
          <a:xfrm>
            <a:off x="668413" y="4594848"/>
            <a:ext cx="6721206" cy="914400"/>
          </a:xfrm>
        </p:spPr>
        <p:txBody>
          <a:bodyPr>
            <a:normAutofit/>
          </a:bodyPr>
          <a:lstStyle>
            <a:lvl1pPr marL="0" indent="0">
              <a:buNone/>
              <a:defRPr sz="1800">
                <a:solidFill>
                  <a:schemeClr val="tx1"/>
                </a:solidFill>
                <a:latin typeface="Helvetica Neue" panose="02000503000000020004"/>
              </a:defRPr>
            </a:lvl1pPr>
          </a:lstStyle>
          <a:p>
            <a:pPr lvl="0"/>
            <a:r>
              <a:rPr lang="en-US"/>
              <a:t>Click to edit Master date style</a:t>
            </a:r>
          </a:p>
        </p:txBody>
      </p:sp>
      <p:sp>
        <p:nvSpPr>
          <p:cNvPr id="4" name="Frame 3">
            <a:extLst>
              <a:ext uri="{FF2B5EF4-FFF2-40B4-BE49-F238E27FC236}">
                <a16:creationId xmlns:a16="http://schemas.microsoft.com/office/drawing/2014/main" id="{9F972D9C-9055-57D1-86D4-F11D2F103D58}"/>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0C1839F-DA08-6C22-0CEB-B1F4944CA3B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4200068"/>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15374" y="1373525"/>
            <a:ext cx="10846375" cy="4803438"/>
          </a:xfrm>
        </p:spPr>
        <p:txBody>
          <a:bodyPr>
            <a:normAutofit/>
          </a:bodyPr>
          <a:lstStyle>
            <a:lvl1pPr>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4" name="Straight Connector 3">
            <a:extLst>
              <a:ext uri="{FF2B5EF4-FFF2-40B4-BE49-F238E27FC236}">
                <a16:creationId xmlns:a16="http://schemas.microsoft.com/office/drawing/2014/main" id="{DF7C1699-0C87-030E-875B-FB80BD3C976E}"/>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27352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374" y="1373525"/>
            <a:ext cx="10846375" cy="4803438"/>
          </a:xfrm>
        </p:spPr>
        <p:txBody>
          <a:bodyPr>
            <a:normAutofit/>
          </a:bodyPr>
          <a:lstStyle>
            <a:lvl1pPr marL="457200" indent="-457200">
              <a:buFont typeface="+mj-lt"/>
              <a:buAutoNum type="arabicPeriod"/>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ame 4">
            <a:extLst>
              <a:ext uri="{FF2B5EF4-FFF2-40B4-BE49-F238E27FC236}">
                <a16:creationId xmlns:a16="http://schemas.microsoft.com/office/drawing/2014/main" id="{5FCAD386-D13C-08F4-A642-514B7DAD1E81}"/>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92A1D3D-3A11-FE6E-797D-E0489E805B7D}"/>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421BA16-9CF5-2FC9-01A8-36C3F6D48279}"/>
              </a:ext>
              <a:ext uri="{C183D7F6-B498-43B3-948B-1728B52AA6E4}">
                <adec:decorative xmlns:adec="http://schemas.microsoft.com/office/drawing/2017/decorative" val="1"/>
              </a:ext>
            </a:extLst>
          </p:cNvPr>
          <p:cNvCxnSpPr>
            <a:cxnSpLocks/>
          </p:cNvCxnSpPr>
          <p:nvPr userDrawn="1"/>
        </p:nvCxnSpPr>
        <p:spPr>
          <a:xfrm>
            <a:off x="95697" y="1046611"/>
            <a:ext cx="119786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A128AE8-3C9A-6FB3-91F6-B6D989526619}"/>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71912065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4273" y="1362075"/>
            <a:ext cx="5157787"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98500" y="2200668"/>
            <a:ext cx="5157787"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0666" y="1362075"/>
            <a:ext cx="5183188"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0666" y="2200668"/>
            <a:ext cx="5183188"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00D4134A-F6B7-2C39-C879-EDC579EF4ADE}"/>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D2C26066-4298-ABC4-913A-E09A0BD267BC}"/>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596866"/>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862D1A-9070-E029-997E-1AF4CFED424A}"/>
              </a:ext>
            </a:extLst>
          </p:cNvPr>
          <p:cNvSpPr>
            <a:spLocks noGrp="1"/>
          </p:cNvSpPr>
          <p:nvPr>
            <p:ph type="title"/>
          </p:nvPr>
        </p:nvSpPr>
        <p:spPr>
          <a:xfrm>
            <a:off x="1534510" y="352569"/>
            <a:ext cx="9101960" cy="693533"/>
          </a:xfrm>
        </p:spPr>
        <p:txBody>
          <a:bodyPr anchor="b">
            <a:noAutofit/>
          </a:bodyPr>
          <a:lstStyle>
            <a:lvl1pPr>
              <a:defRPr sz="36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A89B31C-7A58-307F-82D4-F74B5C9B81FA}"/>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8019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9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76" y="1301967"/>
            <a:ext cx="4483441" cy="1574583"/>
          </a:xfrm>
        </p:spPr>
        <p:txBody>
          <a:bodyPr bIns="45720" anchor="b">
            <a:noAutofit/>
          </a:bodyPr>
          <a:lstStyle>
            <a:lvl1pPr>
              <a:defRPr sz="3200" u="none"/>
            </a:lvl1pPr>
          </a:lstStyle>
          <a:p>
            <a:r>
              <a:rPr lang="en-US"/>
              <a:t>Click to edit Master title style</a:t>
            </a:r>
          </a:p>
        </p:txBody>
      </p:sp>
      <p:sp>
        <p:nvSpPr>
          <p:cNvPr id="3" name="Content Placeholder 2"/>
          <p:cNvSpPr>
            <a:spLocks noGrp="1"/>
          </p:cNvSpPr>
          <p:nvPr>
            <p:ph idx="1"/>
          </p:nvPr>
        </p:nvSpPr>
        <p:spPr>
          <a:xfrm>
            <a:off x="5299362" y="1301967"/>
            <a:ext cx="6278562" cy="4873625"/>
          </a:xfrm>
        </p:spPr>
        <p:txBody>
          <a:bodyPr/>
          <a:lstStyle>
            <a:lvl1pPr marL="228591" indent="-228591">
              <a:buFont typeface="Wingdings" panose="05000000000000000000" pitchFamily="2" charset="2"/>
              <a:buChar char="§"/>
              <a:defRPr sz="2800"/>
            </a:lvl1pPr>
            <a:lvl2pPr marL="685773" indent="-228591">
              <a:buFont typeface="Wingdings" panose="05000000000000000000" pitchFamily="2" charset="2"/>
              <a:buChar char="§"/>
              <a:defRPr sz="2400"/>
            </a:lvl2pPr>
            <a:lvl3pPr marL="1142954" indent="-228591">
              <a:buFont typeface="Wingdings" panose="05000000000000000000" pitchFamily="2" charset="2"/>
              <a:buChar char="§"/>
              <a:defRPr sz="2000"/>
            </a:lvl3pPr>
            <a:lvl4pPr marL="1600136" indent="-228591">
              <a:buFont typeface="Wingdings" panose="05000000000000000000" pitchFamily="2" charset="2"/>
              <a:buChar char="§"/>
              <a:defRPr sz="1800"/>
            </a:lvl4pPr>
            <a:lvl5pPr marL="2057318" indent="-228591">
              <a:buFont typeface="Wingdings" panose="05000000000000000000" pitchFamily="2" charset="2"/>
              <a:buChar cha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076" y="2876550"/>
            <a:ext cx="4483441" cy="3299042"/>
          </a:xfrm>
        </p:spPr>
        <p:txBody>
          <a:bodyPr>
            <a:normAutofit/>
          </a:bodyPr>
          <a:lstStyle>
            <a:lvl1pPr marL="0" indent="0">
              <a:buNone/>
              <a:defRPr sz="20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cxnSp>
        <p:nvCxnSpPr>
          <p:cNvPr id="6" name="Straight Connector 5">
            <a:extLst>
              <a:ext uri="{FF2B5EF4-FFF2-40B4-BE49-F238E27FC236}">
                <a16:creationId xmlns:a16="http://schemas.microsoft.com/office/drawing/2014/main" id="{48FA7282-7514-ADF8-36FF-1E6A46745129}"/>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664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28">
          <p15:clr>
            <a:srgbClr val="FBAE40"/>
          </p15:clr>
        </p15:guide>
        <p15:guide id="4" pos="86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4849" y="351503"/>
            <a:ext cx="9122303" cy="121453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38200" y="1639614"/>
            <a:ext cx="10515600" cy="4537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DF4E79D-D9DA-40B0-5816-638E7EC459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1557" y="240749"/>
            <a:ext cx="1018803" cy="697880"/>
          </a:xfrm>
          <a:prstGeom prst="rect">
            <a:avLst/>
          </a:prstGeom>
        </p:spPr>
      </p:pic>
      <p:sp>
        <p:nvSpPr>
          <p:cNvPr id="8" name="Slide Number Placeholder 6">
            <a:extLst>
              <a:ext uri="{FF2B5EF4-FFF2-40B4-BE49-F238E27FC236}">
                <a16:creationId xmlns:a16="http://schemas.microsoft.com/office/drawing/2014/main" id="{B86B90C2-4EC2-DDF1-5E3E-1FD1970380D1}"/>
              </a:ext>
            </a:extLst>
          </p:cNvPr>
          <p:cNvSpPr txBox="1">
            <a:spLocks/>
          </p:cNvSpPr>
          <p:nvPr userDrawn="1"/>
        </p:nvSpPr>
        <p:spPr>
          <a:xfrm>
            <a:off x="11461748" y="6362787"/>
            <a:ext cx="581313" cy="358689"/>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6F3F5BF-4E78-4648-AD00-5AB874996B23}" type="slidenum">
              <a:rPr lang="en-US" sz="1400" smtClean="0">
                <a:solidFill>
                  <a:schemeClr val="tx1"/>
                </a:solidFill>
                <a:latin typeface="Helvetica Neue" panose="02000503000000020004"/>
              </a:rPr>
              <a:pPr algn="r"/>
              <a:t>‹#›</a:t>
            </a:fld>
            <a:endParaRPr lang="en-US" sz="1400" dirty="0">
              <a:solidFill>
                <a:schemeClr val="tx1"/>
              </a:solidFill>
              <a:latin typeface="Helvetica Neue" panose="02000503000000020004"/>
            </a:endParaRPr>
          </a:p>
        </p:txBody>
      </p:sp>
      <p:pic>
        <p:nvPicPr>
          <p:cNvPr id="18" name="Picture 17">
            <a:extLst>
              <a:ext uri="{FF2B5EF4-FFF2-40B4-BE49-F238E27FC236}">
                <a16:creationId xmlns:a16="http://schemas.microsoft.com/office/drawing/2014/main" id="{7BEE5847-F635-E29C-DB06-17015218F3B2}"/>
              </a:ext>
            </a:extLst>
          </p:cNvPr>
          <p:cNvPicPr>
            <a:picLocks noChangeAspect="1"/>
          </p:cNvPicPr>
          <p:nvPr userDrawn="1"/>
        </p:nvPicPr>
        <p:blipFill rotWithShape="1">
          <a:blip r:embed="rId11"/>
          <a:srcRect l="38910" t="53008" r="34358" b="22316"/>
          <a:stretch/>
        </p:blipFill>
        <p:spPr>
          <a:xfrm>
            <a:off x="10731582" y="288082"/>
            <a:ext cx="1252906" cy="650547"/>
          </a:xfrm>
          <a:prstGeom prst="rect">
            <a:avLst/>
          </a:prstGeom>
        </p:spPr>
      </p:pic>
    </p:spTree>
    <p:extLst>
      <p:ext uri="{BB962C8B-B14F-4D97-AF65-F5344CB8AC3E}">
        <p14:creationId xmlns:p14="http://schemas.microsoft.com/office/powerpoint/2010/main" val="3479545373"/>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3" r:id="rId3"/>
    <p:sldLayoutId id="2147483698" r:id="rId4"/>
    <p:sldLayoutId id="2147483677" r:id="rId5"/>
    <p:sldLayoutId id="2147483695" r:id="rId6"/>
    <p:sldLayoutId id="2147483679" r:id="rId7"/>
    <p:sldLayoutId id="2147483680" r:id="rId8"/>
  </p:sldLayoutIdLst>
  <p:hf hdr="0" ftr="0" dt="0"/>
  <p:txStyles>
    <p:title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p:titleStyle>
    <p:body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8"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3.xml"/><Relationship Id="rId6" Type="http://schemas.openxmlformats.org/officeDocument/2006/relationships/hyperlink" Target="https://view.officeapps.live.com/op/view.aspx?src=https%3A%2F%2Fnfc.usda.gov%2FFSS%2FClientServices%2FFMS%2FFIET%2Fdocs%2FUSDA_FIET_Whats_Changing_Guide.pptx&amp;wdOrigin=BROWSELINK" TargetMode="External"/><Relationship Id="rId5" Type="http://schemas.openxmlformats.org/officeDocument/2006/relationships/slide" Target="slide18.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4" Type="http://schemas.openxmlformats.org/officeDocument/2006/relationships/hyperlink" Target="https://www.youtube.com/watch?v=PLVSM6_92Fo&amp;list=PLmKWUSbYI1eoIsdbRr0fPryL-5nNsYADV&amp;index=1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5" Type="http://schemas.openxmlformats.org/officeDocument/2006/relationships/image" Target="../media/image8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svg"/><Relationship Id="rId5" Type="http://schemas.openxmlformats.org/officeDocument/2006/relationships/image" Target="../media/image91.sv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nfc.usda.gov/FSS/ClientServices/FMS/FIET/index.php?utm_medium=email&amp;utm_source=govdelivery"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294C-247E-A794-326F-859BD97EEE46}"/>
              </a:ext>
            </a:extLst>
          </p:cNvPr>
          <p:cNvSpPr>
            <a:spLocks noGrp="1"/>
          </p:cNvSpPr>
          <p:nvPr>
            <p:ph type="ctrTitle"/>
          </p:nvPr>
        </p:nvSpPr>
        <p:spPr>
          <a:xfrm>
            <a:off x="1478107" y="2743821"/>
            <a:ext cx="9235787" cy="776288"/>
          </a:xfrm>
        </p:spPr>
        <p:txBody>
          <a:bodyPr/>
          <a:lstStyle/>
          <a:p>
            <a:pPr algn="ctr"/>
            <a:r>
              <a:rPr lang="en-US" dirty="0"/>
              <a:t>FIET Introduction</a:t>
            </a:r>
          </a:p>
        </p:txBody>
      </p:sp>
      <p:cxnSp>
        <p:nvCxnSpPr>
          <p:cNvPr id="6" name="Straight Connector 5">
            <a:extLst>
              <a:ext uri="{FF2B5EF4-FFF2-40B4-BE49-F238E27FC236}">
                <a16:creationId xmlns:a16="http://schemas.microsoft.com/office/drawing/2014/main" id="{15D4AE21-4E74-CAE1-1461-52C931279569}"/>
              </a:ext>
              <a:ext uri="{C183D7F6-B498-43B3-948B-1728B52AA6E4}">
                <adec:decorative xmlns:adec="http://schemas.microsoft.com/office/drawing/2017/decorative" val="1"/>
              </a:ext>
            </a:extLst>
          </p:cNvPr>
          <p:cNvCxnSpPr>
            <a:cxnSpLocks/>
          </p:cNvCxnSpPr>
          <p:nvPr/>
        </p:nvCxnSpPr>
        <p:spPr>
          <a:xfrm>
            <a:off x="3307080" y="3414924"/>
            <a:ext cx="55778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82048BDB-CC17-EC9C-E3B4-FC75FD25987A}"/>
              </a:ext>
            </a:extLst>
          </p:cNvPr>
          <p:cNvSpPr txBox="1">
            <a:spLocks/>
          </p:cNvSpPr>
          <p:nvPr/>
        </p:nvSpPr>
        <p:spPr>
          <a:xfrm>
            <a:off x="1047703" y="3602039"/>
            <a:ext cx="10096594" cy="483989"/>
          </a:xfrm>
          <a:prstGeom prst="rect">
            <a:avLst/>
          </a:prstGeom>
        </p:spPr>
        <p:txBody>
          <a:bodyPr vert="horz" lIns="91440" tIns="45720" rIns="91440" bIns="45720" rtlCol="0">
            <a:noAutofit/>
          </a:bodyPr>
          <a:lstStyle>
            <a:lvl1pPr marL="0" indent="0" algn="l" defTabSz="914363" rtl="0" eaLnBrk="1" latinLnBrk="0" hangingPunct="1">
              <a:lnSpc>
                <a:spcPct val="90000"/>
              </a:lnSpc>
              <a:spcBef>
                <a:spcPts val="1000"/>
              </a:spcBef>
              <a:buFont typeface="Wingdings" panose="05000000000000000000" pitchFamily="2" charset="2"/>
              <a:buNone/>
              <a:defRPr sz="2400" b="1" i="0" kern="1200" cap="all" spc="167" baseline="0">
                <a:solidFill>
                  <a:schemeClr val="tx1"/>
                </a:solidFill>
                <a:latin typeface="Helvetica Neue" panose="02000503000000020004"/>
                <a:ea typeface="Helvetica Neue" panose="02000503000000020004"/>
                <a:cs typeface="Helvetica Neue" panose="02000503000000020004"/>
              </a:defRPr>
            </a:lvl1pPr>
            <a:lvl2pPr marL="457182" indent="0" algn="ctr" defTabSz="914363" rtl="0" eaLnBrk="1" latinLnBrk="0" hangingPunct="1">
              <a:lnSpc>
                <a:spcPct val="90000"/>
              </a:lnSpc>
              <a:spcBef>
                <a:spcPts val="500"/>
              </a:spcBef>
              <a:buFont typeface="Wingdings" panose="05000000000000000000" pitchFamily="2" charset="2"/>
              <a:buNone/>
              <a:defRPr sz="2000" kern="1200">
                <a:solidFill>
                  <a:schemeClr val="tx1"/>
                </a:solidFill>
                <a:latin typeface="Helvetica Neue" charset="0"/>
                <a:ea typeface="Helvetica Neue" charset="0"/>
                <a:cs typeface="Helvetica Neue" charset="0"/>
              </a:defRPr>
            </a:lvl2pPr>
            <a:lvl3pPr marL="914363" indent="0" algn="ctr" defTabSz="914363" rtl="0" eaLnBrk="1" latinLnBrk="0" hangingPunct="1">
              <a:lnSpc>
                <a:spcPct val="90000"/>
              </a:lnSpc>
              <a:spcBef>
                <a:spcPts val="500"/>
              </a:spcBef>
              <a:buFont typeface="Wingdings" panose="05000000000000000000" pitchFamily="2" charset="2"/>
              <a:buNone/>
              <a:defRPr sz="1800" kern="1200">
                <a:solidFill>
                  <a:schemeClr val="tx1"/>
                </a:solidFill>
                <a:latin typeface="Helvetica Neue" charset="0"/>
                <a:ea typeface="Helvetica Neue" charset="0"/>
                <a:cs typeface="Helvetica Neue" charset="0"/>
              </a:defRPr>
            </a:lvl3pPr>
            <a:lvl4pPr marL="1371545" indent="0" algn="ctr" defTabSz="914363" rtl="0" eaLnBrk="1" latinLnBrk="0" hangingPunct="1">
              <a:lnSpc>
                <a:spcPct val="90000"/>
              </a:lnSpc>
              <a:spcBef>
                <a:spcPts val="500"/>
              </a:spcBef>
              <a:buFont typeface="Wingdings" panose="05000000000000000000" pitchFamily="2" charset="2"/>
              <a:buNone/>
              <a:defRPr sz="1600" kern="1200">
                <a:solidFill>
                  <a:schemeClr val="tx1"/>
                </a:solidFill>
                <a:latin typeface="Helvetica Neue" charset="0"/>
                <a:ea typeface="Helvetica Neue" charset="0"/>
                <a:cs typeface="Helvetica Neue" charset="0"/>
              </a:defRPr>
            </a:lvl4pPr>
            <a:lvl5pPr marL="1828727" indent="0" algn="ctr" defTabSz="914363" rtl="0" eaLnBrk="1" latinLnBrk="0" hangingPunct="1">
              <a:lnSpc>
                <a:spcPct val="90000"/>
              </a:lnSpc>
              <a:spcBef>
                <a:spcPts val="500"/>
              </a:spcBef>
              <a:buFont typeface="Wingdings" panose="05000000000000000000" pitchFamily="2" charset="2"/>
              <a:buNone/>
              <a:defRPr sz="1600" kern="1200">
                <a:solidFill>
                  <a:schemeClr val="tx1"/>
                </a:solidFill>
                <a:latin typeface="Helvetica Neue" charset="0"/>
                <a:ea typeface="Helvetica Neue" charset="0"/>
                <a:cs typeface="Helvetica Neue" charset="0"/>
              </a:defRPr>
            </a:lvl5pPr>
            <a:lvl6pPr marL="2285909"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90"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72"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54" indent="0" algn="ctr" defTabSz="914363"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cap="none" dirty="0"/>
              <a:t>FMMI Intelligent Enterprise Transformation (FIET) Project</a:t>
            </a:r>
          </a:p>
        </p:txBody>
      </p:sp>
    </p:spTree>
    <p:extLst>
      <p:ext uri="{BB962C8B-B14F-4D97-AF65-F5344CB8AC3E}">
        <p14:creationId xmlns:p14="http://schemas.microsoft.com/office/powerpoint/2010/main" val="151778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Why upgrade FMMI?</a:t>
            </a:r>
          </a:p>
        </p:txBody>
      </p:sp>
      <p:sp>
        <p:nvSpPr>
          <p:cNvPr id="4" name="Freeform 10">
            <a:extLst>
              <a:ext uri="{FF2B5EF4-FFF2-40B4-BE49-F238E27FC236}">
                <a16:creationId xmlns:a16="http://schemas.microsoft.com/office/drawing/2014/main" id="{6964DD95-2991-93F6-BA4A-079A2F41F645}"/>
              </a:ext>
              <a:ext uri="{C183D7F6-B498-43B3-948B-1728B52AA6E4}">
                <adec:decorative xmlns:adec="http://schemas.microsoft.com/office/drawing/2017/decorative" val="1"/>
              </a:ext>
            </a:extLst>
          </p:cNvPr>
          <p:cNvSpPr>
            <a:spLocks/>
          </p:cNvSpPr>
          <p:nvPr/>
        </p:nvSpPr>
        <p:spPr bwMode="auto">
          <a:xfrm>
            <a:off x="204535" y="1304697"/>
            <a:ext cx="2103120" cy="1926393"/>
          </a:xfrm>
          <a:prstGeom prst="homePlate">
            <a:avLst>
              <a:gd name="adj" fmla="val 14965"/>
            </a:avLst>
          </a:prstGeom>
          <a:solidFill>
            <a:schemeClr val="accent1"/>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5" name="Graphic 4" descr="Icon of two arrows merging into one">
            <a:extLst>
              <a:ext uri="{FF2B5EF4-FFF2-40B4-BE49-F238E27FC236}">
                <a16:creationId xmlns:a16="http://schemas.microsoft.com/office/drawing/2014/main" id="{7C392C9B-4065-FAE2-2E6F-F78E0FD0E5D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335" y="1707864"/>
            <a:ext cx="731520" cy="731520"/>
          </a:xfrm>
          <a:prstGeom prst="rect">
            <a:avLst/>
          </a:prstGeom>
        </p:spPr>
      </p:pic>
      <p:sp>
        <p:nvSpPr>
          <p:cNvPr id="6" name="TextBox 5">
            <a:extLst>
              <a:ext uri="{FF2B5EF4-FFF2-40B4-BE49-F238E27FC236}">
                <a16:creationId xmlns:a16="http://schemas.microsoft.com/office/drawing/2014/main" id="{76335553-9A25-CB33-E7C5-34842DA964BF}"/>
              </a:ext>
            </a:extLst>
          </p:cNvPr>
          <p:cNvSpPr txBox="1"/>
          <p:nvPr/>
        </p:nvSpPr>
        <p:spPr>
          <a:xfrm>
            <a:off x="483546" y="2315176"/>
            <a:ext cx="1545099"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Simplification</a:t>
            </a:r>
            <a:endParaRPr lang="id-ID" sz="1600" b="1" dirty="0">
              <a:latin typeface="Helvetica Neue" panose="02000503000000020004"/>
              <a:ea typeface="Lato Regular"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594CEB2F-1C16-F62F-DF41-AECFDDE6A256}"/>
              </a:ext>
            </a:extLst>
          </p:cNvPr>
          <p:cNvSpPr txBox="1"/>
          <p:nvPr/>
        </p:nvSpPr>
        <p:spPr>
          <a:xfrm>
            <a:off x="167523" y="3295133"/>
            <a:ext cx="1861122" cy="2068254"/>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centralizes hardware and network resources and serves as the digital core for business process simplification.</a:t>
            </a:r>
          </a:p>
        </p:txBody>
      </p:sp>
      <p:sp>
        <p:nvSpPr>
          <p:cNvPr id="11" name="Freeform 12">
            <a:extLst>
              <a:ext uri="{FF2B5EF4-FFF2-40B4-BE49-F238E27FC236}">
                <a16:creationId xmlns:a16="http://schemas.microsoft.com/office/drawing/2014/main" id="{4355058A-CC4D-737C-5D38-4BFE98E0489A}"/>
              </a:ext>
              <a:ext uri="{C183D7F6-B498-43B3-948B-1728B52AA6E4}">
                <adec:decorative xmlns:adec="http://schemas.microsoft.com/office/drawing/2017/decorative" val="1"/>
              </a:ext>
            </a:extLst>
          </p:cNvPr>
          <p:cNvSpPr>
            <a:spLocks/>
          </p:cNvSpPr>
          <p:nvPr/>
        </p:nvSpPr>
        <p:spPr bwMode="auto">
          <a:xfrm>
            <a:off x="2139790" y="1304697"/>
            <a:ext cx="2103120" cy="1926394"/>
          </a:xfrm>
          <a:prstGeom prst="chevron">
            <a:avLst>
              <a:gd name="adj" fmla="val 14965"/>
            </a:avLst>
          </a:prstGeom>
          <a:solidFill>
            <a:schemeClr val="tx1">
              <a:lumMod val="10000"/>
              <a:lumOff val="90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12" name="Graphic 11" descr="Icon of two gears">
            <a:extLst>
              <a:ext uri="{FF2B5EF4-FFF2-40B4-BE49-F238E27FC236}">
                <a16:creationId xmlns:a16="http://schemas.microsoft.com/office/drawing/2014/main" id="{BDF38D19-C451-B6F8-3281-A76289BE99E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6432">
            <a:off x="2825590" y="1707864"/>
            <a:ext cx="731520" cy="731520"/>
          </a:xfrm>
          <a:prstGeom prst="rect">
            <a:avLst/>
          </a:prstGeom>
        </p:spPr>
      </p:pic>
      <p:sp>
        <p:nvSpPr>
          <p:cNvPr id="13" name="TextBox 12">
            <a:extLst>
              <a:ext uri="{FF2B5EF4-FFF2-40B4-BE49-F238E27FC236}">
                <a16:creationId xmlns:a16="http://schemas.microsoft.com/office/drawing/2014/main" id="{CB783414-0038-7541-8C53-6119DC7ECD76}"/>
              </a:ext>
            </a:extLst>
          </p:cNvPr>
          <p:cNvSpPr txBox="1"/>
          <p:nvPr/>
        </p:nvSpPr>
        <p:spPr>
          <a:xfrm>
            <a:off x="2402771" y="2315176"/>
            <a:ext cx="1577159"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Supportability</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AD824DD9-0688-1649-14D2-A5FF827A2FFD}"/>
              </a:ext>
            </a:extLst>
          </p:cNvPr>
          <p:cNvSpPr txBox="1"/>
          <p:nvPr/>
        </p:nvSpPr>
        <p:spPr>
          <a:xfrm>
            <a:off x="2102779" y="3295133"/>
            <a:ext cx="1828800" cy="1575812"/>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Maintenance and support for SAP ECC will end in 2027. S/4HANA will be supported long-term.</a:t>
            </a:r>
          </a:p>
        </p:txBody>
      </p:sp>
      <p:sp>
        <p:nvSpPr>
          <p:cNvPr id="15" name="Freeform 8">
            <a:extLst>
              <a:ext uri="{FF2B5EF4-FFF2-40B4-BE49-F238E27FC236}">
                <a16:creationId xmlns:a16="http://schemas.microsoft.com/office/drawing/2014/main" id="{4D15C535-3144-B1B6-7610-6E481D0A099A}"/>
              </a:ext>
              <a:ext uri="{C183D7F6-B498-43B3-948B-1728B52AA6E4}">
                <adec:decorative xmlns:adec="http://schemas.microsoft.com/office/drawing/2017/decorative" val="1"/>
              </a:ext>
            </a:extLst>
          </p:cNvPr>
          <p:cNvSpPr>
            <a:spLocks/>
          </p:cNvSpPr>
          <p:nvPr/>
        </p:nvSpPr>
        <p:spPr bwMode="auto">
          <a:xfrm>
            <a:off x="4075045" y="1304697"/>
            <a:ext cx="2103120" cy="1926394"/>
          </a:xfrm>
          <a:prstGeom prst="chevron">
            <a:avLst>
              <a:gd name="adj" fmla="val 14400"/>
            </a:avLst>
          </a:prstGeom>
          <a:solidFill>
            <a:schemeClr val="tx1">
              <a:lumMod val="25000"/>
              <a:lumOff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20" name="Graphic 19" descr="Icon of finger taping a screen">
            <a:extLst>
              <a:ext uri="{FF2B5EF4-FFF2-40B4-BE49-F238E27FC236}">
                <a16:creationId xmlns:a16="http://schemas.microsoft.com/office/drawing/2014/main" id="{DF685A5F-7854-18A7-DD5A-A87B3AC2B9EA}"/>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6565" y="1739763"/>
            <a:ext cx="640080" cy="640080"/>
          </a:xfrm>
          <a:prstGeom prst="rect">
            <a:avLst/>
          </a:prstGeom>
        </p:spPr>
      </p:pic>
      <p:sp>
        <p:nvSpPr>
          <p:cNvPr id="21" name="TextBox 20">
            <a:extLst>
              <a:ext uri="{FF2B5EF4-FFF2-40B4-BE49-F238E27FC236}">
                <a16:creationId xmlns:a16="http://schemas.microsoft.com/office/drawing/2014/main" id="{F08C21CD-2D02-8A35-11C4-4C135216617C}"/>
              </a:ext>
            </a:extLst>
          </p:cNvPr>
          <p:cNvSpPr txBox="1"/>
          <p:nvPr/>
        </p:nvSpPr>
        <p:spPr>
          <a:xfrm>
            <a:off x="4447030" y="2315176"/>
            <a:ext cx="1359151"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Ease of Use</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id="{4DF29B32-3919-C64B-67E3-D759035BBC89}"/>
              </a:ext>
            </a:extLst>
          </p:cNvPr>
          <p:cNvSpPr txBox="1"/>
          <p:nvPr/>
        </p:nvSpPr>
        <p:spPr>
          <a:xfrm>
            <a:off x="4038034" y="3295133"/>
            <a:ext cx="1828800" cy="2806918"/>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The Fiori user interface is designed to be intuitive, personalized, responsive, and simple. It allows users to ask questions and access required details.</a:t>
            </a:r>
          </a:p>
        </p:txBody>
      </p:sp>
      <p:sp>
        <p:nvSpPr>
          <p:cNvPr id="23" name="Freeform 12">
            <a:extLst>
              <a:ext uri="{FF2B5EF4-FFF2-40B4-BE49-F238E27FC236}">
                <a16:creationId xmlns:a16="http://schemas.microsoft.com/office/drawing/2014/main" id="{67D52BE9-5433-7A57-AA9A-B877B83D879C}"/>
              </a:ext>
              <a:ext uri="{C183D7F6-B498-43B3-948B-1728B52AA6E4}">
                <adec:decorative xmlns:adec="http://schemas.microsoft.com/office/drawing/2017/decorative" val="1"/>
              </a:ext>
            </a:extLst>
          </p:cNvPr>
          <p:cNvSpPr>
            <a:spLocks/>
          </p:cNvSpPr>
          <p:nvPr/>
        </p:nvSpPr>
        <p:spPr bwMode="auto">
          <a:xfrm>
            <a:off x="6010300" y="1304697"/>
            <a:ext cx="2103120" cy="1926394"/>
          </a:xfrm>
          <a:prstGeom prst="chevron">
            <a:avLst>
              <a:gd name="adj" fmla="val 13835"/>
            </a:avLst>
          </a:prstGeom>
          <a:solidFill>
            <a:schemeClr val="accent1"/>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24" name="Graphic 23" descr="Icon of piggy bank">
            <a:extLst>
              <a:ext uri="{FF2B5EF4-FFF2-40B4-BE49-F238E27FC236}">
                <a16:creationId xmlns:a16="http://schemas.microsoft.com/office/drawing/2014/main" id="{FB01D0C9-2153-9AF6-AE14-DAB224A9C6BB}"/>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6100" y="1729130"/>
            <a:ext cx="731520" cy="731520"/>
          </a:xfrm>
          <a:prstGeom prst="rect">
            <a:avLst/>
          </a:prstGeom>
        </p:spPr>
      </p:pic>
      <p:sp>
        <p:nvSpPr>
          <p:cNvPr id="25" name="TextBox 24">
            <a:extLst>
              <a:ext uri="{FF2B5EF4-FFF2-40B4-BE49-F238E27FC236}">
                <a16:creationId xmlns:a16="http://schemas.microsoft.com/office/drawing/2014/main" id="{C6C031BD-43CD-1AD8-A418-9B368D16A2DB}"/>
              </a:ext>
            </a:extLst>
          </p:cNvPr>
          <p:cNvSpPr txBox="1"/>
          <p:nvPr/>
        </p:nvSpPr>
        <p:spPr>
          <a:xfrm>
            <a:off x="6314157" y="2315176"/>
            <a:ext cx="1495406"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Cost Savings</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26" name="TextBox 25">
            <a:extLst>
              <a:ext uri="{FF2B5EF4-FFF2-40B4-BE49-F238E27FC236}">
                <a16:creationId xmlns:a16="http://schemas.microsoft.com/office/drawing/2014/main" id="{54CEEEB2-8955-6339-3E9B-BB836FF51F1D}"/>
              </a:ext>
            </a:extLst>
          </p:cNvPr>
          <p:cNvSpPr txBox="1"/>
          <p:nvPr/>
        </p:nvSpPr>
        <p:spPr>
          <a:xfrm>
            <a:off x="5973289" y="3295133"/>
            <a:ext cx="1828800" cy="2806918"/>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brings together analytical and transactional capabilities of a variety of systems into one location. This enables better decision making and cost efficiency.</a:t>
            </a:r>
          </a:p>
        </p:txBody>
      </p:sp>
      <p:sp>
        <p:nvSpPr>
          <p:cNvPr id="27" name="Freeform 10">
            <a:extLst>
              <a:ext uri="{FF2B5EF4-FFF2-40B4-BE49-F238E27FC236}">
                <a16:creationId xmlns:a16="http://schemas.microsoft.com/office/drawing/2014/main" id="{EFD28509-F9B0-ED2A-1EB0-3D5AE2DA5457}"/>
              </a:ext>
              <a:ext uri="{C183D7F6-B498-43B3-948B-1728B52AA6E4}">
                <adec:decorative xmlns:adec="http://schemas.microsoft.com/office/drawing/2017/decorative" val="1"/>
              </a:ext>
            </a:extLst>
          </p:cNvPr>
          <p:cNvSpPr>
            <a:spLocks/>
          </p:cNvSpPr>
          <p:nvPr/>
        </p:nvSpPr>
        <p:spPr bwMode="auto">
          <a:xfrm>
            <a:off x="7945555" y="1304697"/>
            <a:ext cx="2103120" cy="1926394"/>
          </a:xfrm>
          <a:prstGeom prst="chevron">
            <a:avLst>
              <a:gd name="adj" fmla="val 13270"/>
            </a:avLst>
          </a:prstGeom>
          <a:solidFill>
            <a:schemeClr val="tx1">
              <a:lumMod val="10000"/>
              <a:lumOff val="90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dirty="0">
              <a:latin typeface="Helvetica Neue" panose="02000503000000020004"/>
            </a:endParaRPr>
          </a:p>
        </p:txBody>
      </p:sp>
      <p:pic>
        <p:nvPicPr>
          <p:cNvPr id="28" name="Graphic 27" descr="Icon of a brightly lit lightbulb">
            <a:extLst>
              <a:ext uri="{FF2B5EF4-FFF2-40B4-BE49-F238E27FC236}">
                <a16:creationId xmlns:a16="http://schemas.microsoft.com/office/drawing/2014/main" id="{3198B4CA-1A80-429E-F038-E2BA336CFC91}"/>
              </a:ext>
              <a:ext uri="{C183D7F6-B498-43B3-948B-1728B52AA6E4}">
                <adec:decorative xmlns:adec="http://schemas.microsoft.com/office/drawing/2017/decorative" val="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77075" y="1753584"/>
            <a:ext cx="640080" cy="640080"/>
          </a:xfrm>
          <a:prstGeom prst="rect">
            <a:avLst/>
          </a:prstGeom>
        </p:spPr>
      </p:pic>
      <p:sp>
        <p:nvSpPr>
          <p:cNvPr id="29" name="TextBox 28">
            <a:extLst>
              <a:ext uri="{FF2B5EF4-FFF2-40B4-BE49-F238E27FC236}">
                <a16:creationId xmlns:a16="http://schemas.microsoft.com/office/drawing/2014/main" id="{6743CCE0-81E0-AF2F-F548-9DC19244F1CE}"/>
              </a:ext>
            </a:extLst>
          </p:cNvPr>
          <p:cNvSpPr txBox="1"/>
          <p:nvPr/>
        </p:nvSpPr>
        <p:spPr>
          <a:xfrm>
            <a:off x="8380057" y="2315176"/>
            <a:ext cx="1234116"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Innovation</a:t>
            </a:r>
            <a:endParaRPr lang="id-ID" sz="1600" b="1" dirty="0">
              <a:latin typeface="Helvetica Neue" panose="02000503000000020004"/>
              <a:ea typeface="Lato Regular"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E1BF00FE-E1F0-9BBB-6130-C3C743577380}"/>
              </a:ext>
            </a:extLst>
          </p:cNvPr>
          <p:cNvSpPr txBox="1"/>
          <p:nvPr/>
        </p:nvSpPr>
        <p:spPr>
          <a:xfrm>
            <a:off x="7919429" y="3295133"/>
            <a:ext cx="1828800" cy="3299361"/>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sets the stage for innovation. S/4HANA applications leverage speed, context, and data accessibility allowing an enterprise to make decisions that are future ready.</a:t>
            </a:r>
          </a:p>
        </p:txBody>
      </p:sp>
      <p:sp>
        <p:nvSpPr>
          <p:cNvPr id="31" name="Freeform 10">
            <a:extLst>
              <a:ext uri="{FF2B5EF4-FFF2-40B4-BE49-F238E27FC236}">
                <a16:creationId xmlns:a16="http://schemas.microsoft.com/office/drawing/2014/main" id="{06590C2F-CC81-5847-9557-7ABE80532030}"/>
              </a:ext>
              <a:ext uri="{C183D7F6-B498-43B3-948B-1728B52AA6E4}">
                <adec:decorative xmlns:adec="http://schemas.microsoft.com/office/drawing/2017/decorative" val="1"/>
              </a:ext>
            </a:extLst>
          </p:cNvPr>
          <p:cNvSpPr>
            <a:spLocks/>
          </p:cNvSpPr>
          <p:nvPr/>
        </p:nvSpPr>
        <p:spPr bwMode="auto">
          <a:xfrm>
            <a:off x="9880812" y="1304697"/>
            <a:ext cx="2103120" cy="1926394"/>
          </a:xfrm>
          <a:prstGeom prst="chevron">
            <a:avLst>
              <a:gd name="adj" fmla="val 13835"/>
            </a:avLst>
          </a:prstGeom>
          <a:solidFill>
            <a:schemeClr val="tx1">
              <a:lumMod val="25000"/>
              <a:lumOff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32" name="Graphic 31" descr="Icon of a graph with upward-trending data">
            <a:extLst>
              <a:ext uri="{FF2B5EF4-FFF2-40B4-BE49-F238E27FC236}">
                <a16:creationId xmlns:a16="http://schemas.microsoft.com/office/drawing/2014/main" id="{5BA4835E-16C5-023A-6F03-225AEF27D61A}"/>
              </a:ext>
              <a:ext uri="{C183D7F6-B498-43B3-948B-1728B52AA6E4}">
                <adec:decorative xmlns:adec="http://schemas.microsoft.com/office/drawing/2017/decorative" val="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12332" y="1733077"/>
            <a:ext cx="640080" cy="640080"/>
          </a:xfrm>
          <a:prstGeom prst="rect">
            <a:avLst/>
          </a:prstGeom>
        </p:spPr>
      </p:pic>
      <p:sp>
        <p:nvSpPr>
          <p:cNvPr id="33" name="TextBox 32">
            <a:extLst>
              <a:ext uri="{FF2B5EF4-FFF2-40B4-BE49-F238E27FC236}">
                <a16:creationId xmlns:a16="http://schemas.microsoft.com/office/drawing/2014/main" id="{95307495-1249-275D-BAEB-B5EB0E1EA9E3}"/>
              </a:ext>
            </a:extLst>
          </p:cNvPr>
          <p:cNvSpPr txBox="1"/>
          <p:nvPr/>
        </p:nvSpPr>
        <p:spPr>
          <a:xfrm>
            <a:off x="10207111" y="2315176"/>
            <a:ext cx="1450522" cy="590927"/>
          </a:xfrm>
          <a:prstGeom prst="rect">
            <a:avLst/>
          </a:prstGeom>
          <a:noFill/>
        </p:spPr>
        <p:txBody>
          <a:bodyPr wrap="none" lIns="97534" tIns="48766" rIns="97534" bIns="48766" rtlCol="0">
            <a:spAutoFit/>
          </a:bodyPr>
          <a:lstStyle/>
          <a:p>
            <a:pPr algn="ctr" defTabSz="975299"/>
            <a:r>
              <a:rPr lang="en-US" sz="1600" b="1" dirty="0">
                <a:latin typeface="Helvetica Neue" panose="02000503000000020004"/>
                <a:ea typeface="Lato Regular" panose="020F0502020204030203" pitchFamily="34" charset="0"/>
                <a:cs typeface="Lato" panose="020F0502020204030203" pitchFamily="34" charset="0"/>
              </a:rPr>
              <a:t>Improved</a:t>
            </a:r>
          </a:p>
          <a:p>
            <a:pPr algn="ctr" defTabSz="975299"/>
            <a:r>
              <a:rPr lang="en-US" sz="1600" b="1" dirty="0">
                <a:latin typeface="Helvetica Neue" panose="02000503000000020004"/>
                <a:ea typeface="Lato Regular" panose="020F0502020204030203" pitchFamily="34" charset="0"/>
                <a:cs typeface="Lato" panose="020F0502020204030203" pitchFamily="34" charset="0"/>
              </a:rPr>
              <a:t>Performance</a:t>
            </a:r>
            <a:endParaRPr lang="id-ID" sz="1600" b="1" dirty="0">
              <a:latin typeface="Helvetica Neue" panose="02000503000000020004"/>
              <a:ea typeface="Lato Regular" panose="020F0502020204030203" pitchFamily="34" charset="0"/>
              <a:cs typeface="Lato" panose="020F0502020204030203" pitchFamily="34" charset="0"/>
            </a:endParaRPr>
          </a:p>
        </p:txBody>
      </p:sp>
      <p:sp>
        <p:nvSpPr>
          <p:cNvPr id="38" name="TextBox 37">
            <a:extLst>
              <a:ext uri="{FF2B5EF4-FFF2-40B4-BE49-F238E27FC236}">
                <a16:creationId xmlns:a16="http://schemas.microsoft.com/office/drawing/2014/main" id="{FB04486E-7581-AFC2-068E-F2FF735CB690}"/>
              </a:ext>
            </a:extLst>
          </p:cNvPr>
          <p:cNvSpPr txBox="1"/>
          <p:nvPr/>
        </p:nvSpPr>
        <p:spPr>
          <a:xfrm>
            <a:off x="9876458" y="3295133"/>
            <a:ext cx="1828800" cy="3053139"/>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improves performance by allowing users to develop and generate reports using real-time data. This improves service for customer-centric applications.</a:t>
            </a:r>
          </a:p>
        </p:txBody>
      </p:sp>
    </p:spTree>
    <p:extLst>
      <p:ext uri="{BB962C8B-B14F-4D97-AF65-F5344CB8AC3E}">
        <p14:creationId xmlns:p14="http://schemas.microsoft.com/office/powerpoint/2010/main" val="112172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D8560C-08F7-DD45-1E4F-63A4036EDBDE}"/>
              </a:ext>
              <a:ext uri="{C183D7F6-B498-43B3-948B-1728B52AA6E4}">
                <adec:decorative xmlns:adec="http://schemas.microsoft.com/office/drawing/2017/decorative" val="1"/>
              </a:ext>
            </a:extLst>
          </p:cNvPr>
          <p:cNvSpPr/>
          <p:nvPr/>
        </p:nvSpPr>
        <p:spPr>
          <a:xfrm>
            <a:off x="1845601" y="1550881"/>
            <a:ext cx="2103120" cy="3657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07E3B763-4D14-3E64-4CF5-BC6892603DAE}"/>
              </a:ext>
              <a:ext uri="{C183D7F6-B498-43B3-948B-1728B52AA6E4}">
                <adec:decorative xmlns:adec="http://schemas.microsoft.com/office/drawing/2017/decorative" val="1"/>
              </a:ext>
            </a:extLst>
          </p:cNvPr>
          <p:cNvSpPr/>
          <p:nvPr/>
        </p:nvSpPr>
        <p:spPr>
          <a:xfrm>
            <a:off x="4957354" y="1550881"/>
            <a:ext cx="1188720" cy="3657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BED6237E-8D3F-CE7C-203A-0FA46A4B8EC8}"/>
              </a:ext>
              <a:ext uri="{C183D7F6-B498-43B3-948B-1728B52AA6E4}">
                <adec:decorative xmlns:adec="http://schemas.microsoft.com/office/drawing/2017/decorative" val="1"/>
              </a:ext>
            </a:extLst>
          </p:cNvPr>
          <p:cNvSpPr/>
          <p:nvPr/>
        </p:nvSpPr>
        <p:spPr>
          <a:xfrm flipH="1">
            <a:off x="7657886" y="1550881"/>
            <a:ext cx="2103120" cy="36576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SAP ECC vs. SAP S/4HANA</a:t>
            </a:r>
          </a:p>
        </p:txBody>
      </p:sp>
      <p:graphicFrame>
        <p:nvGraphicFramePr>
          <p:cNvPr id="5" name="Table 4" descr="This table compares SAP ECC and SAP S/4 HANA. SAP ECC does not have intelligent technologies, uses the HANA database, has a complex data model which has redundant tables for analysis which causes blocking and maintenance issues. Its business processes are traditional which are constrained by the legacy database, the User Interface is Legacy Portal, and deployment is on premise. SAP S/4HANA has all available intelligent technologies embedded machine learning, advanced analytics, and digital assistants with voice recognition. It has an in-memory database with optimized code set, real-time Online Analytical Processing and Online Transaction Processing from one data model. It uses a simple data model which is a combined analytics and transactions, reduced reconciliation, blocking, and maintenance. It also uses Intelligent business processes powered by new technology and SAP HANA. The user interface is SAP Fiori which is modern, customizable, and intuitive User Interface. The deployment is a complete choice of on premise, cloud or hybrid.">
            <a:extLst>
              <a:ext uri="{FF2B5EF4-FFF2-40B4-BE49-F238E27FC236}">
                <a16:creationId xmlns:a16="http://schemas.microsoft.com/office/drawing/2014/main" id="{3AAA708C-C6B5-6FE2-0013-6FF95B6DDE64}"/>
              </a:ext>
            </a:extLst>
          </p:cNvPr>
          <p:cNvGraphicFramePr>
            <a:graphicFrameLocks noGrp="1"/>
          </p:cNvGraphicFramePr>
          <p:nvPr/>
        </p:nvGraphicFramePr>
        <p:xfrm>
          <a:off x="1295400" y="1502057"/>
          <a:ext cx="9601200" cy="481584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790026347"/>
                    </a:ext>
                  </a:extLst>
                </a:gridCol>
                <a:gridCol w="2103120">
                  <a:extLst>
                    <a:ext uri="{9D8B030D-6E8A-4147-A177-3AD203B41FA5}">
                      <a16:colId xmlns:a16="http://schemas.microsoft.com/office/drawing/2014/main" val="1793190465"/>
                    </a:ext>
                  </a:extLst>
                </a:gridCol>
                <a:gridCol w="4297680">
                  <a:extLst>
                    <a:ext uri="{9D8B030D-6E8A-4147-A177-3AD203B41FA5}">
                      <a16:colId xmlns:a16="http://schemas.microsoft.com/office/drawing/2014/main" val="1096462360"/>
                    </a:ext>
                  </a:extLst>
                </a:gridCol>
              </a:tblGrid>
              <a:tr h="457200">
                <a:tc>
                  <a:txBody>
                    <a:bodyPr/>
                    <a:lstStyle/>
                    <a:p>
                      <a:pPr algn="ctr"/>
                      <a:r>
                        <a:rPr lang="en-US" sz="1600" b="1" dirty="0">
                          <a:solidFill>
                            <a:schemeClr val="bg1"/>
                          </a:solidFill>
                          <a:latin typeface="Helvetica Neue" panose="02000503000000020004"/>
                        </a:rPr>
                        <a:t>SAP ECC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Helvetica Neue" panose="02000503000000020004"/>
                        </a:rPr>
                        <a:t>Feature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bg1"/>
                          </a:solidFill>
                          <a:latin typeface="Helvetica Neue" panose="02000503000000020004"/>
                        </a:rPr>
                        <a:t>SAP S/4HANA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953455"/>
                  </a:ext>
                </a:extLst>
              </a:tr>
              <a:tr h="370840">
                <a:tc>
                  <a:txBody>
                    <a:bodyPr/>
                    <a:lstStyle/>
                    <a:p>
                      <a:pPr algn="l"/>
                      <a:r>
                        <a:rPr lang="en-US" sz="1600" dirty="0">
                          <a:solidFill>
                            <a:schemeClr val="tx1"/>
                          </a:solidFill>
                          <a:latin typeface="Helvetica Neue" panose="02000503000000020004"/>
                        </a:rPr>
                        <a:t>HANA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Helvetica Neue" panose="02000503000000020004"/>
                        </a:rPr>
                        <a:t>Database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Helvetica Neue"/>
                        </a:rPr>
                        <a:t>SAP S/4HANA in-memory database with optimized code set; real-time Online Analytical Processing and Online Transaction Processing from one data model</a:t>
                      </a:r>
                      <a:endParaRPr lang="en-US" sz="1600" b="0" dirty="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140763"/>
                  </a:ext>
                </a:extLst>
              </a:tr>
              <a:tr h="822960">
                <a:tc>
                  <a:txBody>
                    <a:bodyPr/>
                    <a:lstStyle/>
                    <a:p>
                      <a:pPr algn="l"/>
                      <a:r>
                        <a:rPr lang="en-US" sz="1600" dirty="0">
                          <a:solidFill>
                            <a:schemeClr val="tx1"/>
                          </a:solidFill>
                          <a:latin typeface="Helvetica Neue" panose="02000503000000020004"/>
                        </a:rPr>
                        <a:t>Complex data </a:t>
                      </a:r>
                      <a:r>
                        <a:rPr lang="en-US" sz="1600" dirty="0">
                          <a:solidFill>
                            <a:schemeClr val="tx1"/>
                          </a:solidFill>
                          <a:effectLst/>
                          <a:latin typeface="Helvetica Neue"/>
                        </a:rPr>
                        <a:t>model – redundant tables for analysis means blocking and maintenance issues</a:t>
                      </a:r>
                      <a:endParaRPr lang="en-US" sz="1600" dirty="0">
                        <a:solidFill>
                          <a:schemeClr val="tx1"/>
                        </a:solidFill>
                        <a:latin typeface="Helvetica Neue" panose="02000503000000020004"/>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Helvetica Neue" panose="02000503000000020004"/>
                        </a:rPr>
                        <a:t>Data Model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Helvetica Neue"/>
                        </a:rPr>
                        <a:t>Simple data model – combined analytics and transactions, reduced reconciliation, blocking, and maintenance</a:t>
                      </a:r>
                      <a:endParaRPr lang="en-US" sz="1600" b="0" dirty="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469926"/>
                  </a:ext>
                </a:extLst>
              </a:tr>
              <a:tr h="822960">
                <a:tc>
                  <a:txBody>
                    <a:bodyPr/>
                    <a:lstStyle/>
                    <a:p>
                      <a:pPr algn="l"/>
                      <a:r>
                        <a:rPr lang="en-US" sz="1600" dirty="0">
                          <a:solidFill>
                            <a:schemeClr val="tx1"/>
                          </a:solidFill>
                          <a:latin typeface="Helvetica Neue" panose="02000503000000020004"/>
                        </a:rPr>
                        <a:t>Traditional processes constrained by the legacy database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Helvetica Neue" panose="02000503000000020004"/>
                        </a:rPr>
                        <a:t>Business Process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Helvetica Neue"/>
                        </a:rPr>
                        <a:t>Intelligent processes powered by new technology and SAP HANA</a:t>
                      </a:r>
                      <a:endParaRPr lang="en-US" sz="1600" b="0" dirty="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037694"/>
                  </a:ext>
                </a:extLst>
              </a:tr>
              <a:tr h="822960">
                <a:tc>
                  <a:txBody>
                    <a:bodyPr/>
                    <a:lstStyle/>
                    <a:p>
                      <a:pPr algn="l"/>
                      <a:r>
                        <a:rPr lang="en-US" sz="1600" dirty="0">
                          <a:solidFill>
                            <a:schemeClr val="tx1"/>
                          </a:solidFill>
                          <a:latin typeface="Helvetica Neue" panose="02000503000000020004"/>
                        </a:rPr>
                        <a:t>Legacy Portal</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Helvetica Neue" panose="02000503000000020004"/>
                        </a:rPr>
                        <a:t>User Interface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Helvetica Neue"/>
                        </a:rPr>
                        <a:t>SAP Fiori – modern, customizable, and intuitive User Interface</a:t>
                      </a:r>
                      <a:endParaRPr lang="en-US" sz="1600" b="0" dirty="0">
                        <a:solidFill>
                          <a:schemeClr val="tx1"/>
                        </a:solidFill>
                        <a:effectLst/>
                        <a:latin typeface="Helvetica Neue"/>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553845"/>
                  </a:ext>
                </a:extLst>
              </a:tr>
              <a:tr h="822960">
                <a:tc>
                  <a:txBody>
                    <a:bodyPr/>
                    <a:lstStyle/>
                    <a:p>
                      <a:pPr algn="l"/>
                      <a:r>
                        <a:rPr lang="en-US" sz="1600" dirty="0">
                          <a:solidFill>
                            <a:schemeClr val="tx1"/>
                          </a:solidFill>
                          <a:latin typeface="Helvetica Neue" panose="02000503000000020004"/>
                        </a:rPr>
                        <a:t>On premise</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1"/>
                          </a:solidFill>
                          <a:latin typeface="Helvetica Neue" panose="02000503000000020004"/>
                        </a:rPr>
                        <a:t>Deployment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Helvetica Neue"/>
                        </a:rPr>
                        <a:t>Complete choice of on premise, cloud, or hybrid</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780553"/>
                  </a:ext>
                </a:extLst>
              </a:tr>
            </a:tbl>
          </a:graphicData>
        </a:graphic>
      </p:graphicFrame>
      <p:grpSp>
        <p:nvGrpSpPr>
          <p:cNvPr id="89" name="Group 88">
            <a:extLst>
              <a:ext uri="{FF2B5EF4-FFF2-40B4-BE49-F238E27FC236}">
                <a16:creationId xmlns:a16="http://schemas.microsoft.com/office/drawing/2014/main" id="{551BFFB3-7503-DAAE-A20B-9470AF9ABFD6}"/>
              </a:ext>
              <a:ext uri="{C183D7F6-B498-43B3-948B-1728B52AA6E4}">
                <adec:decorative xmlns:adec="http://schemas.microsoft.com/office/drawing/2017/decorative" val="1"/>
              </a:ext>
            </a:extLst>
          </p:cNvPr>
          <p:cNvGrpSpPr>
            <a:grpSpLocks noChangeAspect="1"/>
          </p:cNvGrpSpPr>
          <p:nvPr/>
        </p:nvGrpSpPr>
        <p:grpSpPr>
          <a:xfrm>
            <a:off x="549041" y="2162123"/>
            <a:ext cx="720090" cy="640081"/>
            <a:chOff x="6375" y="2362609"/>
            <a:chExt cx="1063431" cy="1030026"/>
          </a:xfrm>
        </p:grpSpPr>
        <p:pic>
          <p:nvPicPr>
            <p:cNvPr id="47" name="Graphic 46" descr="Database outline">
              <a:extLst>
                <a:ext uri="{FF2B5EF4-FFF2-40B4-BE49-F238E27FC236}">
                  <a16:creationId xmlns:a16="http://schemas.microsoft.com/office/drawing/2014/main" id="{DCD64887-1A21-8E0B-A03D-0332DBE725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406" y="2362609"/>
              <a:ext cx="914400" cy="914400"/>
            </a:xfrm>
            <a:prstGeom prst="rect">
              <a:avLst/>
            </a:prstGeom>
          </p:spPr>
        </p:pic>
        <p:pic>
          <p:nvPicPr>
            <p:cNvPr id="83" name="Graphic 82" descr="Optical disc with solid fill">
              <a:extLst>
                <a:ext uri="{FF2B5EF4-FFF2-40B4-BE49-F238E27FC236}">
                  <a16:creationId xmlns:a16="http://schemas.microsoft.com/office/drawing/2014/main" id="{99C22674-29AE-8EC9-79B1-B7713FF3B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5" y="2864966"/>
              <a:ext cx="527669" cy="527669"/>
            </a:xfrm>
            <a:prstGeom prst="rect">
              <a:avLst/>
            </a:prstGeom>
          </p:spPr>
        </p:pic>
      </p:grpSp>
      <p:grpSp>
        <p:nvGrpSpPr>
          <p:cNvPr id="71" name="Group 70">
            <a:extLst>
              <a:ext uri="{FF2B5EF4-FFF2-40B4-BE49-F238E27FC236}">
                <a16:creationId xmlns:a16="http://schemas.microsoft.com/office/drawing/2014/main" id="{95594FA4-A74A-B23B-FAAF-8022BA863219}"/>
              </a:ext>
              <a:ext uri="{C183D7F6-B498-43B3-948B-1728B52AA6E4}">
                <adec:decorative xmlns:adec="http://schemas.microsoft.com/office/drawing/2017/decorative" val="1"/>
              </a:ext>
            </a:extLst>
          </p:cNvPr>
          <p:cNvGrpSpPr>
            <a:grpSpLocks noChangeAspect="1"/>
          </p:cNvGrpSpPr>
          <p:nvPr/>
        </p:nvGrpSpPr>
        <p:grpSpPr>
          <a:xfrm>
            <a:off x="526040" y="3129015"/>
            <a:ext cx="766093" cy="640080"/>
            <a:chOff x="-1017528" y="3191923"/>
            <a:chExt cx="1129059" cy="943342"/>
          </a:xfrm>
        </p:grpSpPr>
        <p:pic>
          <p:nvPicPr>
            <p:cNvPr id="44" name="Graphic 43" descr="Gears outline">
              <a:extLst>
                <a:ext uri="{FF2B5EF4-FFF2-40B4-BE49-F238E27FC236}">
                  <a16:creationId xmlns:a16="http://schemas.microsoft.com/office/drawing/2014/main" id="{9B283851-207C-B8E7-3E3B-1293DECC5A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245" y="3220865"/>
              <a:ext cx="914400" cy="914400"/>
            </a:xfrm>
            <a:prstGeom prst="rect">
              <a:avLst/>
            </a:prstGeom>
          </p:spPr>
        </p:pic>
        <p:pic>
          <p:nvPicPr>
            <p:cNvPr id="64" name="Graphic 63" descr="Back outline">
              <a:extLst>
                <a:ext uri="{FF2B5EF4-FFF2-40B4-BE49-F238E27FC236}">
                  <a16:creationId xmlns:a16="http://schemas.microsoft.com/office/drawing/2014/main" id="{3B5CC67B-A150-FF17-D798-DEC53CB391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84127">
              <a:off x="-330392" y="3191923"/>
              <a:ext cx="441923" cy="441923"/>
            </a:xfrm>
            <a:prstGeom prst="rect">
              <a:avLst/>
            </a:prstGeom>
          </p:spPr>
        </p:pic>
        <p:pic>
          <p:nvPicPr>
            <p:cNvPr id="66" name="Graphic 65" descr="Back outline">
              <a:extLst>
                <a:ext uri="{FF2B5EF4-FFF2-40B4-BE49-F238E27FC236}">
                  <a16:creationId xmlns:a16="http://schemas.microsoft.com/office/drawing/2014/main" id="{A55C6D11-A7BD-8276-0391-15B0EBE1E0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043938">
              <a:off x="-1017528" y="3351634"/>
              <a:ext cx="405412" cy="405412"/>
            </a:xfrm>
            <a:prstGeom prst="rect">
              <a:avLst/>
            </a:prstGeom>
          </p:spPr>
        </p:pic>
        <p:pic>
          <p:nvPicPr>
            <p:cNvPr id="70" name="Graphic 69" descr="Single gear outline">
              <a:extLst>
                <a:ext uri="{FF2B5EF4-FFF2-40B4-BE49-F238E27FC236}">
                  <a16:creationId xmlns:a16="http://schemas.microsoft.com/office/drawing/2014/main" id="{1899B8B4-5CB9-B515-1C67-8C80605303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429" y="3660166"/>
              <a:ext cx="315998" cy="315998"/>
            </a:xfrm>
            <a:prstGeom prst="rect">
              <a:avLst/>
            </a:prstGeom>
          </p:spPr>
        </p:pic>
      </p:grpSp>
      <p:grpSp>
        <p:nvGrpSpPr>
          <p:cNvPr id="7" name="Graphic 45">
            <a:extLst>
              <a:ext uri="{FF2B5EF4-FFF2-40B4-BE49-F238E27FC236}">
                <a16:creationId xmlns:a16="http://schemas.microsoft.com/office/drawing/2014/main" id="{E3029D55-7D5A-9796-B373-5C01C103927F}"/>
              </a:ext>
              <a:ext uri="{C183D7F6-B498-43B3-948B-1728B52AA6E4}">
                <adec:decorative xmlns:adec="http://schemas.microsoft.com/office/drawing/2017/decorative" val="1"/>
              </a:ext>
            </a:extLst>
          </p:cNvPr>
          <p:cNvGrpSpPr/>
          <p:nvPr/>
        </p:nvGrpSpPr>
        <p:grpSpPr>
          <a:xfrm>
            <a:off x="655721" y="3983832"/>
            <a:ext cx="506730" cy="546735"/>
            <a:chOff x="546864" y="4417457"/>
            <a:chExt cx="506730" cy="546735"/>
          </a:xfrm>
          <a:solidFill>
            <a:schemeClr val="tx1"/>
          </a:solidFill>
        </p:grpSpPr>
        <p:sp>
          <p:nvSpPr>
            <p:cNvPr id="8" name="Freeform: Shape 7">
              <a:extLst>
                <a:ext uri="{FF2B5EF4-FFF2-40B4-BE49-F238E27FC236}">
                  <a16:creationId xmlns:a16="http://schemas.microsoft.com/office/drawing/2014/main" id="{C33DF66E-5CDD-310E-BB45-B8832352AA16}"/>
                </a:ext>
              </a:extLst>
            </p:cNvPr>
            <p:cNvSpPr/>
            <p:nvPr/>
          </p:nvSpPr>
          <p:spPr>
            <a:xfrm>
              <a:off x="546864" y="4870847"/>
              <a:ext cx="186690" cy="93345"/>
            </a:xfrm>
            <a:custGeom>
              <a:avLst/>
              <a:gdLst>
                <a:gd name="connsiteX0" fmla="*/ 0 w 186690"/>
                <a:gd name="connsiteY0" fmla="*/ 93345 h 93345"/>
                <a:gd name="connsiteX1" fmla="*/ 186690 w 186690"/>
                <a:gd name="connsiteY1" fmla="*/ 93345 h 93345"/>
                <a:gd name="connsiteX2" fmla="*/ 186690 w 186690"/>
                <a:gd name="connsiteY2" fmla="*/ 0 h 93345"/>
                <a:gd name="connsiteX3" fmla="*/ 0 w 186690"/>
                <a:gd name="connsiteY3" fmla="*/ 0 h 93345"/>
                <a:gd name="connsiteX4" fmla="*/ 13335 w 186690"/>
                <a:gd name="connsiteY4" fmla="*/ 13335 h 93345"/>
                <a:gd name="connsiteX5" fmla="*/ 173355 w 186690"/>
                <a:gd name="connsiteY5" fmla="*/ 13335 h 93345"/>
                <a:gd name="connsiteX6" fmla="*/ 173355 w 186690"/>
                <a:gd name="connsiteY6" fmla="*/ 80010 h 93345"/>
                <a:gd name="connsiteX7" fmla="*/ 13335 w 186690"/>
                <a:gd name="connsiteY7" fmla="*/ 80010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93345"/>
                  </a:moveTo>
                  <a:lnTo>
                    <a:pt x="186690" y="93345"/>
                  </a:lnTo>
                  <a:lnTo>
                    <a:pt x="186690" y="0"/>
                  </a:lnTo>
                  <a:lnTo>
                    <a:pt x="0" y="0"/>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629DEBDA-CBF0-A023-4A27-C79E45C0BBE2}"/>
                </a:ext>
              </a:extLst>
            </p:cNvPr>
            <p:cNvSpPr/>
            <p:nvPr/>
          </p:nvSpPr>
          <p:spPr>
            <a:xfrm>
              <a:off x="866904" y="4870847"/>
              <a:ext cx="186690" cy="93345"/>
            </a:xfrm>
            <a:custGeom>
              <a:avLst/>
              <a:gdLst>
                <a:gd name="connsiteX0" fmla="*/ 0 w 186690"/>
                <a:gd name="connsiteY0" fmla="*/ 0 h 93345"/>
                <a:gd name="connsiteX1" fmla="*/ 0 w 186690"/>
                <a:gd name="connsiteY1" fmla="*/ 93345 h 93345"/>
                <a:gd name="connsiteX2" fmla="*/ 186690 w 186690"/>
                <a:gd name="connsiteY2" fmla="*/ 93345 h 93345"/>
                <a:gd name="connsiteX3" fmla="*/ 186690 w 186690"/>
                <a:gd name="connsiteY3" fmla="*/ 0 h 93345"/>
                <a:gd name="connsiteX4" fmla="*/ 173355 w 186690"/>
                <a:gd name="connsiteY4" fmla="*/ 80010 h 93345"/>
                <a:gd name="connsiteX5" fmla="*/ 13335 w 186690"/>
                <a:gd name="connsiteY5" fmla="*/ 80010 h 93345"/>
                <a:gd name="connsiteX6" fmla="*/ 13335 w 186690"/>
                <a:gd name="connsiteY6" fmla="*/ 13335 h 93345"/>
                <a:gd name="connsiteX7" fmla="*/ 173355 w 186690"/>
                <a:gd name="connsiteY7" fmla="*/ 13335 h 9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90" h="93345">
                  <a:moveTo>
                    <a:pt x="0" y="0"/>
                  </a:moveTo>
                  <a:lnTo>
                    <a:pt x="0" y="93345"/>
                  </a:lnTo>
                  <a:lnTo>
                    <a:pt x="186690" y="93345"/>
                  </a:lnTo>
                  <a:lnTo>
                    <a:pt x="186690" y="0"/>
                  </a:lnTo>
                  <a:close/>
                  <a:moveTo>
                    <a:pt x="173355" y="80010"/>
                  </a:moveTo>
                  <a:lnTo>
                    <a:pt x="13335" y="80010"/>
                  </a:lnTo>
                  <a:lnTo>
                    <a:pt x="13335" y="13335"/>
                  </a:lnTo>
                  <a:lnTo>
                    <a:pt x="173355" y="13335"/>
                  </a:lnTo>
                  <a:close/>
                </a:path>
              </a:pathLst>
            </a:custGeom>
            <a:solidFill>
              <a:schemeClr val="tx1"/>
            </a:solidFill>
            <a:ln w="664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A624EABD-A459-B4CB-197A-2030D6D888EA}"/>
                </a:ext>
              </a:extLst>
            </p:cNvPr>
            <p:cNvSpPr/>
            <p:nvPr/>
          </p:nvSpPr>
          <p:spPr>
            <a:xfrm>
              <a:off x="593618" y="4641392"/>
              <a:ext cx="413221" cy="216119"/>
            </a:xfrm>
            <a:custGeom>
              <a:avLst/>
              <a:gdLst>
                <a:gd name="connsiteX0" fmla="*/ 269379 w 413221"/>
                <a:gd name="connsiteY0" fmla="*/ 76103 h 216119"/>
                <a:gd name="connsiteX1" fmla="*/ 359963 w 413221"/>
                <a:gd name="connsiteY1" fmla="*/ 76103 h 216119"/>
                <a:gd name="connsiteX2" fmla="*/ 359963 w 413221"/>
                <a:gd name="connsiteY2" fmla="*/ 193197 h 216119"/>
                <a:gd name="connsiteX3" fmla="*/ 359850 w 413221"/>
                <a:gd name="connsiteY3" fmla="*/ 193244 h 216119"/>
                <a:gd name="connsiteX4" fmla="*/ 331340 w 413221"/>
                <a:gd name="connsiteY4" fmla="*/ 164734 h 216119"/>
                <a:gd name="connsiteX5" fmla="*/ 321912 w 413221"/>
                <a:gd name="connsiteY5" fmla="*/ 164898 h 216119"/>
                <a:gd name="connsiteX6" fmla="*/ 321912 w 413221"/>
                <a:gd name="connsiteY6" fmla="*/ 174162 h 216119"/>
                <a:gd name="connsiteX7" fmla="*/ 361917 w 413221"/>
                <a:gd name="connsiteY7" fmla="*/ 214167 h 216119"/>
                <a:gd name="connsiteX8" fmla="*/ 371345 w 413221"/>
                <a:gd name="connsiteY8" fmla="*/ 214167 h 216119"/>
                <a:gd name="connsiteX9" fmla="*/ 411350 w 413221"/>
                <a:gd name="connsiteY9" fmla="*/ 174162 h 216119"/>
                <a:gd name="connsiteX10" fmla="*/ 411186 w 413221"/>
                <a:gd name="connsiteY10" fmla="*/ 164734 h 216119"/>
                <a:gd name="connsiteX11" fmla="*/ 401922 w 413221"/>
                <a:gd name="connsiteY11" fmla="*/ 164734 h 216119"/>
                <a:gd name="connsiteX12" fmla="*/ 373412 w 413221"/>
                <a:gd name="connsiteY12" fmla="*/ 193244 h 216119"/>
                <a:gd name="connsiteX13" fmla="*/ 373298 w 413221"/>
                <a:gd name="connsiteY13" fmla="*/ 193197 h 216119"/>
                <a:gd name="connsiteX14" fmla="*/ 373298 w 413221"/>
                <a:gd name="connsiteY14" fmla="*/ 62768 h 216119"/>
                <a:gd name="connsiteX15" fmla="*/ 269379 w 413221"/>
                <a:gd name="connsiteY15" fmla="*/ 62768 h 216119"/>
                <a:gd name="connsiteX16" fmla="*/ 206611 w 413221"/>
                <a:gd name="connsiteY16" fmla="*/ 0 h 216119"/>
                <a:gd name="connsiteX17" fmla="*/ 143843 w 413221"/>
                <a:gd name="connsiteY17" fmla="*/ 62768 h 216119"/>
                <a:gd name="connsiteX18" fmla="*/ 39923 w 413221"/>
                <a:gd name="connsiteY18" fmla="*/ 62768 h 216119"/>
                <a:gd name="connsiteX19" fmla="*/ 39923 w 413221"/>
                <a:gd name="connsiteY19" fmla="*/ 193197 h 216119"/>
                <a:gd name="connsiteX20" fmla="*/ 39810 w 413221"/>
                <a:gd name="connsiteY20" fmla="*/ 193244 h 216119"/>
                <a:gd name="connsiteX21" fmla="*/ 11300 w 413221"/>
                <a:gd name="connsiteY21" fmla="*/ 164734 h 216119"/>
                <a:gd name="connsiteX22" fmla="*/ 1872 w 413221"/>
                <a:gd name="connsiteY22" fmla="*/ 164898 h 216119"/>
                <a:gd name="connsiteX23" fmla="*/ 1872 w 413221"/>
                <a:gd name="connsiteY23" fmla="*/ 174162 h 216119"/>
                <a:gd name="connsiteX24" fmla="*/ 41877 w 413221"/>
                <a:gd name="connsiteY24" fmla="*/ 214167 h 216119"/>
                <a:gd name="connsiteX25" fmla="*/ 51305 w 413221"/>
                <a:gd name="connsiteY25" fmla="*/ 214167 h 216119"/>
                <a:gd name="connsiteX26" fmla="*/ 91310 w 413221"/>
                <a:gd name="connsiteY26" fmla="*/ 174162 h 216119"/>
                <a:gd name="connsiteX27" fmla="*/ 91474 w 413221"/>
                <a:gd name="connsiteY27" fmla="*/ 164734 h 216119"/>
                <a:gd name="connsiteX28" fmla="*/ 82046 w 413221"/>
                <a:gd name="connsiteY28" fmla="*/ 164570 h 216119"/>
                <a:gd name="connsiteX29" fmla="*/ 81882 w 413221"/>
                <a:gd name="connsiteY29" fmla="*/ 164734 h 216119"/>
                <a:gd name="connsiteX30" fmla="*/ 53372 w 413221"/>
                <a:gd name="connsiteY30" fmla="*/ 193244 h 216119"/>
                <a:gd name="connsiteX31" fmla="*/ 53258 w 413221"/>
                <a:gd name="connsiteY31" fmla="*/ 193197 h 216119"/>
                <a:gd name="connsiteX32" fmla="*/ 53258 w 413221"/>
                <a:gd name="connsiteY32" fmla="*/ 76103 h 216119"/>
                <a:gd name="connsiteX33" fmla="*/ 143843 w 413221"/>
                <a:gd name="connsiteY33" fmla="*/ 76103 h 216119"/>
                <a:gd name="connsiteX34" fmla="*/ 206611 w 413221"/>
                <a:gd name="connsiteY34" fmla="*/ 138871 h 216119"/>
                <a:gd name="connsiteX35" fmla="*/ 206611 w 413221"/>
                <a:gd name="connsiteY35" fmla="*/ 18856 h 216119"/>
                <a:gd name="connsiteX36" fmla="*/ 257190 w 413221"/>
                <a:gd name="connsiteY36" fmla="*/ 69435 h 216119"/>
                <a:gd name="connsiteX37" fmla="*/ 206611 w 413221"/>
                <a:gd name="connsiteY37" fmla="*/ 120015 h 216119"/>
                <a:gd name="connsiteX38" fmla="*/ 156031 w 413221"/>
                <a:gd name="connsiteY38" fmla="*/ 69435 h 21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3221" h="216119">
                  <a:moveTo>
                    <a:pt x="269379" y="76103"/>
                  </a:moveTo>
                  <a:lnTo>
                    <a:pt x="359963" y="76103"/>
                  </a:lnTo>
                  <a:lnTo>
                    <a:pt x="359963" y="193197"/>
                  </a:lnTo>
                  <a:cubicBezTo>
                    <a:pt x="359963" y="193284"/>
                    <a:pt x="359910" y="193304"/>
                    <a:pt x="359850" y="193244"/>
                  </a:cubicBezTo>
                  <a:lnTo>
                    <a:pt x="331340" y="164734"/>
                  </a:lnTo>
                  <a:cubicBezTo>
                    <a:pt x="328691" y="162176"/>
                    <a:pt x="324470" y="162249"/>
                    <a:pt x="321912" y="164898"/>
                  </a:cubicBezTo>
                  <a:cubicBezTo>
                    <a:pt x="319416" y="167482"/>
                    <a:pt x="319416" y="171578"/>
                    <a:pt x="321912" y="174162"/>
                  </a:cubicBezTo>
                  <a:lnTo>
                    <a:pt x="361917" y="214167"/>
                  </a:lnTo>
                  <a:cubicBezTo>
                    <a:pt x="364520" y="216770"/>
                    <a:pt x="368741" y="216770"/>
                    <a:pt x="371345" y="214167"/>
                  </a:cubicBezTo>
                  <a:lnTo>
                    <a:pt x="411350" y="174162"/>
                  </a:lnTo>
                  <a:cubicBezTo>
                    <a:pt x="413908" y="171513"/>
                    <a:pt x="413835" y="167292"/>
                    <a:pt x="411186" y="164734"/>
                  </a:cubicBezTo>
                  <a:cubicBezTo>
                    <a:pt x="408602" y="162238"/>
                    <a:pt x="404505" y="162238"/>
                    <a:pt x="401922" y="164734"/>
                  </a:cubicBezTo>
                  <a:lnTo>
                    <a:pt x="373412" y="193244"/>
                  </a:lnTo>
                  <a:cubicBezTo>
                    <a:pt x="373352" y="193304"/>
                    <a:pt x="373298" y="193284"/>
                    <a:pt x="373298" y="193197"/>
                  </a:cubicBezTo>
                  <a:lnTo>
                    <a:pt x="373298" y="62768"/>
                  </a:lnTo>
                  <a:lnTo>
                    <a:pt x="269379" y="62768"/>
                  </a:lnTo>
                  <a:lnTo>
                    <a:pt x="206611" y="0"/>
                  </a:lnTo>
                  <a:lnTo>
                    <a:pt x="143843" y="62768"/>
                  </a:lnTo>
                  <a:lnTo>
                    <a:pt x="39923" y="62768"/>
                  </a:lnTo>
                  <a:lnTo>
                    <a:pt x="39923" y="193197"/>
                  </a:lnTo>
                  <a:cubicBezTo>
                    <a:pt x="39923" y="193284"/>
                    <a:pt x="39870" y="193304"/>
                    <a:pt x="39810" y="193244"/>
                  </a:cubicBezTo>
                  <a:lnTo>
                    <a:pt x="11300" y="164734"/>
                  </a:lnTo>
                  <a:cubicBezTo>
                    <a:pt x="8651" y="162176"/>
                    <a:pt x="4430" y="162249"/>
                    <a:pt x="1872" y="164898"/>
                  </a:cubicBezTo>
                  <a:cubicBezTo>
                    <a:pt x="-624" y="167482"/>
                    <a:pt x="-624" y="171578"/>
                    <a:pt x="1872" y="174162"/>
                  </a:cubicBezTo>
                  <a:lnTo>
                    <a:pt x="41877" y="214167"/>
                  </a:lnTo>
                  <a:cubicBezTo>
                    <a:pt x="44480" y="216770"/>
                    <a:pt x="48701" y="216770"/>
                    <a:pt x="51305" y="214167"/>
                  </a:cubicBezTo>
                  <a:lnTo>
                    <a:pt x="91310" y="174162"/>
                  </a:lnTo>
                  <a:cubicBezTo>
                    <a:pt x="93959" y="171603"/>
                    <a:pt x="94032" y="167383"/>
                    <a:pt x="91474" y="164734"/>
                  </a:cubicBezTo>
                  <a:cubicBezTo>
                    <a:pt x="88915" y="162085"/>
                    <a:pt x="84694" y="162012"/>
                    <a:pt x="82046" y="164570"/>
                  </a:cubicBezTo>
                  <a:cubicBezTo>
                    <a:pt x="81990" y="164624"/>
                    <a:pt x="81936" y="164679"/>
                    <a:pt x="81882" y="164734"/>
                  </a:cubicBezTo>
                  <a:lnTo>
                    <a:pt x="53372" y="193244"/>
                  </a:lnTo>
                  <a:cubicBezTo>
                    <a:pt x="53311" y="193304"/>
                    <a:pt x="53258" y="193284"/>
                    <a:pt x="53258" y="193197"/>
                  </a:cubicBezTo>
                  <a:lnTo>
                    <a:pt x="53258" y="76103"/>
                  </a:lnTo>
                  <a:lnTo>
                    <a:pt x="143843" y="76103"/>
                  </a:lnTo>
                  <a:lnTo>
                    <a:pt x="206611" y="138871"/>
                  </a:lnTo>
                  <a:close/>
                  <a:moveTo>
                    <a:pt x="206611" y="18856"/>
                  </a:moveTo>
                  <a:lnTo>
                    <a:pt x="257190" y="69435"/>
                  </a:lnTo>
                  <a:lnTo>
                    <a:pt x="206611" y="120015"/>
                  </a:lnTo>
                  <a:lnTo>
                    <a:pt x="156031" y="69435"/>
                  </a:lnTo>
                  <a:close/>
                </a:path>
              </a:pathLst>
            </a:custGeom>
            <a:solidFill>
              <a:schemeClr val="tx1"/>
            </a:solidFill>
            <a:ln w="6648"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0FB00CB-D7CC-E173-4445-169698436930}"/>
                </a:ext>
              </a:extLst>
            </p:cNvPr>
            <p:cNvSpPr/>
            <p:nvPr/>
          </p:nvSpPr>
          <p:spPr>
            <a:xfrm>
              <a:off x="706884" y="4417457"/>
              <a:ext cx="186690" cy="210524"/>
            </a:xfrm>
            <a:custGeom>
              <a:avLst/>
              <a:gdLst>
                <a:gd name="connsiteX0" fmla="*/ 86678 w 186690"/>
                <a:gd name="connsiteY0" fmla="*/ 187603 h 210524"/>
                <a:gd name="connsiteX1" fmla="*/ 86564 w 186690"/>
                <a:gd name="connsiteY1" fmla="*/ 187650 h 210524"/>
                <a:gd name="connsiteX2" fmla="*/ 58054 w 186690"/>
                <a:gd name="connsiteY2" fmla="*/ 159140 h 210524"/>
                <a:gd name="connsiteX3" fmla="*/ 48626 w 186690"/>
                <a:gd name="connsiteY3" fmla="*/ 158976 h 210524"/>
                <a:gd name="connsiteX4" fmla="*/ 48462 w 186690"/>
                <a:gd name="connsiteY4" fmla="*/ 168404 h 210524"/>
                <a:gd name="connsiteX5" fmla="*/ 48626 w 186690"/>
                <a:gd name="connsiteY5" fmla="*/ 168568 h 210524"/>
                <a:gd name="connsiteX6" fmla="*/ 88631 w 186690"/>
                <a:gd name="connsiteY6" fmla="*/ 208573 h 210524"/>
                <a:gd name="connsiteX7" fmla="*/ 98059 w 186690"/>
                <a:gd name="connsiteY7" fmla="*/ 208573 h 210524"/>
                <a:gd name="connsiteX8" fmla="*/ 138064 w 186690"/>
                <a:gd name="connsiteY8" fmla="*/ 168568 h 210524"/>
                <a:gd name="connsiteX9" fmla="*/ 138228 w 186690"/>
                <a:gd name="connsiteY9" fmla="*/ 159140 h 210524"/>
                <a:gd name="connsiteX10" fmla="*/ 128800 w 186690"/>
                <a:gd name="connsiteY10" fmla="*/ 158976 h 210524"/>
                <a:gd name="connsiteX11" fmla="*/ 128636 w 186690"/>
                <a:gd name="connsiteY11" fmla="*/ 159140 h 210524"/>
                <a:gd name="connsiteX12" fmla="*/ 100126 w 186690"/>
                <a:gd name="connsiteY12" fmla="*/ 187650 h 210524"/>
                <a:gd name="connsiteX13" fmla="*/ 100013 w 186690"/>
                <a:gd name="connsiteY13" fmla="*/ 187603 h 210524"/>
                <a:gd name="connsiteX14" fmla="*/ 100013 w 186690"/>
                <a:gd name="connsiteY14" fmla="*/ 93345 h 210524"/>
                <a:gd name="connsiteX15" fmla="*/ 186690 w 186690"/>
                <a:gd name="connsiteY15" fmla="*/ 93345 h 210524"/>
                <a:gd name="connsiteX16" fmla="*/ 186690 w 186690"/>
                <a:gd name="connsiteY16" fmla="*/ 0 h 210524"/>
                <a:gd name="connsiteX17" fmla="*/ 0 w 186690"/>
                <a:gd name="connsiteY17" fmla="*/ 0 h 210524"/>
                <a:gd name="connsiteX18" fmla="*/ 0 w 186690"/>
                <a:gd name="connsiteY18" fmla="*/ 93345 h 210524"/>
                <a:gd name="connsiteX19" fmla="*/ 86678 w 186690"/>
                <a:gd name="connsiteY19" fmla="*/ 93345 h 210524"/>
                <a:gd name="connsiteX20" fmla="*/ 13335 w 186690"/>
                <a:gd name="connsiteY20" fmla="*/ 13335 h 210524"/>
                <a:gd name="connsiteX21" fmla="*/ 173355 w 186690"/>
                <a:gd name="connsiteY21" fmla="*/ 13335 h 210524"/>
                <a:gd name="connsiteX22" fmla="*/ 173355 w 186690"/>
                <a:gd name="connsiteY22" fmla="*/ 80010 h 210524"/>
                <a:gd name="connsiteX23" fmla="*/ 13335 w 186690"/>
                <a:gd name="connsiteY23" fmla="*/ 80010 h 21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690" h="210524">
                  <a:moveTo>
                    <a:pt x="86678" y="187603"/>
                  </a:moveTo>
                  <a:cubicBezTo>
                    <a:pt x="86678" y="187690"/>
                    <a:pt x="86624" y="187710"/>
                    <a:pt x="86564" y="187650"/>
                  </a:cubicBezTo>
                  <a:lnTo>
                    <a:pt x="58054" y="159140"/>
                  </a:lnTo>
                  <a:cubicBezTo>
                    <a:pt x="55496" y="156491"/>
                    <a:pt x="51275" y="156418"/>
                    <a:pt x="48626" y="158976"/>
                  </a:cubicBezTo>
                  <a:cubicBezTo>
                    <a:pt x="45977" y="161534"/>
                    <a:pt x="45904" y="165755"/>
                    <a:pt x="48462" y="168404"/>
                  </a:cubicBezTo>
                  <a:cubicBezTo>
                    <a:pt x="48516" y="168460"/>
                    <a:pt x="48571" y="168514"/>
                    <a:pt x="48626" y="168568"/>
                  </a:cubicBezTo>
                  <a:lnTo>
                    <a:pt x="88631" y="208573"/>
                  </a:lnTo>
                  <a:cubicBezTo>
                    <a:pt x="91235" y="211176"/>
                    <a:pt x="95455" y="211176"/>
                    <a:pt x="98059" y="208573"/>
                  </a:cubicBezTo>
                  <a:lnTo>
                    <a:pt x="138064" y="168568"/>
                  </a:lnTo>
                  <a:cubicBezTo>
                    <a:pt x="140713" y="166009"/>
                    <a:pt x="140786" y="161789"/>
                    <a:pt x="138228" y="159140"/>
                  </a:cubicBezTo>
                  <a:cubicBezTo>
                    <a:pt x="135670" y="156492"/>
                    <a:pt x="131448" y="156418"/>
                    <a:pt x="128800" y="158976"/>
                  </a:cubicBezTo>
                  <a:cubicBezTo>
                    <a:pt x="128744" y="159030"/>
                    <a:pt x="128689" y="159085"/>
                    <a:pt x="128636" y="159140"/>
                  </a:cubicBezTo>
                  <a:lnTo>
                    <a:pt x="100126" y="187650"/>
                  </a:lnTo>
                  <a:cubicBezTo>
                    <a:pt x="100066" y="187710"/>
                    <a:pt x="100013" y="187690"/>
                    <a:pt x="100013" y="187603"/>
                  </a:cubicBezTo>
                  <a:lnTo>
                    <a:pt x="100013" y="93345"/>
                  </a:lnTo>
                  <a:lnTo>
                    <a:pt x="186690" y="93345"/>
                  </a:lnTo>
                  <a:lnTo>
                    <a:pt x="186690" y="0"/>
                  </a:lnTo>
                  <a:lnTo>
                    <a:pt x="0" y="0"/>
                  </a:lnTo>
                  <a:lnTo>
                    <a:pt x="0" y="93345"/>
                  </a:lnTo>
                  <a:lnTo>
                    <a:pt x="86678" y="93345"/>
                  </a:lnTo>
                  <a:close/>
                  <a:moveTo>
                    <a:pt x="13335" y="13335"/>
                  </a:moveTo>
                  <a:lnTo>
                    <a:pt x="173355" y="13335"/>
                  </a:lnTo>
                  <a:lnTo>
                    <a:pt x="173355" y="80010"/>
                  </a:lnTo>
                  <a:lnTo>
                    <a:pt x="13335" y="80010"/>
                  </a:lnTo>
                  <a:close/>
                </a:path>
              </a:pathLst>
            </a:custGeom>
            <a:solidFill>
              <a:schemeClr val="tx1"/>
            </a:solidFill>
            <a:ln w="6648" cap="flat">
              <a:noFill/>
              <a:prstDash val="solid"/>
              <a:miter/>
            </a:ln>
          </p:spPr>
          <p:txBody>
            <a:bodyPr rtlCol="0" anchor="ctr"/>
            <a:lstStyle/>
            <a:p>
              <a:endParaRPr lang="en-US" dirty="0"/>
            </a:p>
          </p:txBody>
        </p:sp>
      </p:grpSp>
      <p:grpSp>
        <p:nvGrpSpPr>
          <p:cNvPr id="88" name="Group 87">
            <a:extLst>
              <a:ext uri="{FF2B5EF4-FFF2-40B4-BE49-F238E27FC236}">
                <a16:creationId xmlns:a16="http://schemas.microsoft.com/office/drawing/2014/main" id="{75CBB18F-70CD-F192-4033-FD48703EC4ED}"/>
              </a:ext>
              <a:ext uri="{C183D7F6-B498-43B3-948B-1728B52AA6E4}">
                <adec:decorative xmlns:adec="http://schemas.microsoft.com/office/drawing/2017/decorative" val="1"/>
              </a:ext>
            </a:extLst>
          </p:cNvPr>
          <p:cNvGrpSpPr>
            <a:grpSpLocks noChangeAspect="1"/>
          </p:cNvGrpSpPr>
          <p:nvPr/>
        </p:nvGrpSpPr>
        <p:grpSpPr>
          <a:xfrm>
            <a:off x="543326" y="4709758"/>
            <a:ext cx="731520" cy="731520"/>
            <a:chOff x="-1091960" y="4971808"/>
            <a:chExt cx="914400" cy="914400"/>
          </a:xfrm>
        </p:grpSpPr>
        <p:pic>
          <p:nvPicPr>
            <p:cNvPr id="49" name="Graphic 48" descr="Browser window outline">
              <a:extLst>
                <a:ext uri="{FF2B5EF4-FFF2-40B4-BE49-F238E27FC236}">
                  <a16:creationId xmlns:a16="http://schemas.microsoft.com/office/drawing/2014/main" id="{09752834-5063-15ED-C2B1-74C89BCBCA9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91960" y="4971808"/>
              <a:ext cx="914400" cy="914400"/>
            </a:xfrm>
            <a:prstGeom prst="rect">
              <a:avLst/>
            </a:prstGeom>
          </p:spPr>
        </p:pic>
        <p:pic>
          <p:nvPicPr>
            <p:cNvPr id="81" name="Graphic 80" descr="Single gear with solid fill">
              <a:extLst>
                <a:ext uri="{FF2B5EF4-FFF2-40B4-BE49-F238E27FC236}">
                  <a16:creationId xmlns:a16="http://schemas.microsoft.com/office/drawing/2014/main" id="{B0AACB6E-07E9-756A-74AB-4237C84EA2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7367" y="5423612"/>
              <a:ext cx="451805" cy="451805"/>
            </a:xfrm>
            <a:prstGeom prst="rect">
              <a:avLst/>
            </a:prstGeom>
          </p:spPr>
        </p:pic>
        <p:pic>
          <p:nvPicPr>
            <p:cNvPr id="87" name="Graphic 86" descr="Old Key with solid fill">
              <a:extLst>
                <a:ext uri="{FF2B5EF4-FFF2-40B4-BE49-F238E27FC236}">
                  <a16:creationId xmlns:a16="http://schemas.microsoft.com/office/drawing/2014/main" id="{68DC3194-CA79-E237-4E86-2BC72B34085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9437" y="5314837"/>
              <a:ext cx="334677" cy="334677"/>
            </a:xfrm>
            <a:prstGeom prst="rect">
              <a:avLst/>
            </a:prstGeom>
          </p:spPr>
        </p:pic>
      </p:grpSp>
      <p:pic>
        <p:nvPicPr>
          <p:cNvPr id="42" name="Graphic 41">
            <a:extLst>
              <a:ext uri="{FF2B5EF4-FFF2-40B4-BE49-F238E27FC236}">
                <a16:creationId xmlns:a16="http://schemas.microsoft.com/office/drawing/2014/main" id="{07235AF3-4149-BB5B-9EE4-7D7798B8EB36}"/>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43326" y="5525522"/>
            <a:ext cx="731520" cy="731520"/>
          </a:xfrm>
          <a:prstGeom prst="rect">
            <a:avLst/>
          </a:prstGeom>
        </p:spPr>
      </p:pic>
      <p:grpSp>
        <p:nvGrpSpPr>
          <p:cNvPr id="78" name="Group 77">
            <a:extLst>
              <a:ext uri="{FF2B5EF4-FFF2-40B4-BE49-F238E27FC236}">
                <a16:creationId xmlns:a16="http://schemas.microsoft.com/office/drawing/2014/main" id="{6FD76DAE-4783-AEFD-4B14-D42A506D25F6}"/>
              </a:ext>
              <a:ext uri="{C183D7F6-B498-43B3-948B-1728B52AA6E4}">
                <adec:decorative xmlns:adec="http://schemas.microsoft.com/office/drawing/2017/decorative" val="1"/>
              </a:ext>
            </a:extLst>
          </p:cNvPr>
          <p:cNvGrpSpPr>
            <a:grpSpLocks noChangeAspect="1"/>
          </p:cNvGrpSpPr>
          <p:nvPr/>
        </p:nvGrpSpPr>
        <p:grpSpPr>
          <a:xfrm>
            <a:off x="10955485" y="2101271"/>
            <a:ext cx="731521" cy="731521"/>
            <a:chOff x="13043495" y="2071608"/>
            <a:chExt cx="914400" cy="914400"/>
          </a:xfrm>
        </p:grpSpPr>
        <p:pic>
          <p:nvPicPr>
            <p:cNvPr id="53" name="Graphic 52" descr="Pandemic flattening curve bar graph outline">
              <a:extLst>
                <a:ext uri="{FF2B5EF4-FFF2-40B4-BE49-F238E27FC236}">
                  <a16:creationId xmlns:a16="http://schemas.microsoft.com/office/drawing/2014/main" id="{B15CD897-E5F0-62D6-5F7D-C503901AD1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174752" y="2236583"/>
              <a:ext cx="465057" cy="465057"/>
            </a:xfrm>
            <a:prstGeom prst="rect">
              <a:avLst/>
            </a:prstGeom>
          </p:spPr>
        </p:pic>
        <p:pic>
          <p:nvPicPr>
            <p:cNvPr id="72" name="Graphic 71" descr="Monitor outline">
              <a:extLst>
                <a:ext uri="{FF2B5EF4-FFF2-40B4-BE49-F238E27FC236}">
                  <a16:creationId xmlns:a16="http://schemas.microsoft.com/office/drawing/2014/main" id="{F908D177-D222-BA5E-AC8D-59D27A8C924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043495" y="2071608"/>
              <a:ext cx="914400" cy="914400"/>
            </a:xfrm>
            <a:prstGeom prst="rect">
              <a:avLst/>
            </a:prstGeom>
          </p:spPr>
        </p:pic>
        <p:pic>
          <p:nvPicPr>
            <p:cNvPr id="76" name="Graphic 75" descr="Pie chart with solid fill">
              <a:extLst>
                <a:ext uri="{FF2B5EF4-FFF2-40B4-BE49-F238E27FC236}">
                  <a16:creationId xmlns:a16="http://schemas.microsoft.com/office/drawing/2014/main" id="{E2A5C8A2-9BDA-BAB5-31BD-7845F8A894D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515663" y="2266670"/>
              <a:ext cx="312529" cy="312529"/>
            </a:xfrm>
            <a:prstGeom prst="rect">
              <a:avLst/>
            </a:prstGeom>
          </p:spPr>
        </p:pic>
      </p:grpSp>
      <p:grpSp>
        <p:nvGrpSpPr>
          <p:cNvPr id="69" name="Group 68">
            <a:extLst>
              <a:ext uri="{FF2B5EF4-FFF2-40B4-BE49-F238E27FC236}">
                <a16:creationId xmlns:a16="http://schemas.microsoft.com/office/drawing/2014/main" id="{394BF5B6-207C-46A3-F1DB-7F72A764E9A9}"/>
              </a:ext>
              <a:ext uri="{C183D7F6-B498-43B3-948B-1728B52AA6E4}">
                <adec:decorative xmlns:adec="http://schemas.microsoft.com/office/drawing/2017/decorative" val="1"/>
              </a:ext>
            </a:extLst>
          </p:cNvPr>
          <p:cNvGrpSpPr>
            <a:grpSpLocks noChangeAspect="1"/>
          </p:cNvGrpSpPr>
          <p:nvPr/>
        </p:nvGrpSpPr>
        <p:grpSpPr>
          <a:xfrm>
            <a:off x="10864045" y="3009378"/>
            <a:ext cx="914401" cy="914401"/>
            <a:chOff x="12842411" y="3177153"/>
            <a:chExt cx="1112211" cy="1112211"/>
          </a:xfrm>
        </p:grpSpPr>
        <p:pic>
          <p:nvPicPr>
            <p:cNvPr id="51" name="Graphic 50" descr="Single gear outline">
              <a:extLst>
                <a:ext uri="{FF2B5EF4-FFF2-40B4-BE49-F238E27FC236}">
                  <a16:creationId xmlns:a16="http://schemas.microsoft.com/office/drawing/2014/main" id="{F645EFFA-C8D7-CA66-651B-639E439C96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51901" y="3454744"/>
              <a:ext cx="535762" cy="535762"/>
            </a:xfrm>
            <a:prstGeom prst="rect">
              <a:avLst/>
            </a:prstGeom>
          </p:spPr>
        </p:pic>
        <p:pic>
          <p:nvPicPr>
            <p:cNvPr id="68" name="Graphic 67" descr="Arrow circle outline">
              <a:extLst>
                <a:ext uri="{FF2B5EF4-FFF2-40B4-BE49-F238E27FC236}">
                  <a16:creationId xmlns:a16="http://schemas.microsoft.com/office/drawing/2014/main" id="{690016DC-8F38-296F-4DEC-1CA8E4FC7B3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842411" y="3177153"/>
              <a:ext cx="1112211" cy="1112211"/>
            </a:xfrm>
            <a:prstGeom prst="rect">
              <a:avLst/>
            </a:prstGeom>
          </p:spPr>
        </p:pic>
      </p:grpSp>
      <p:pic>
        <p:nvPicPr>
          <p:cNvPr id="55" name="Graphic 54">
            <a:extLst>
              <a:ext uri="{FF2B5EF4-FFF2-40B4-BE49-F238E27FC236}">
                <a16:creationId xmlns:a16="http://schemas.microsoft.com/office/drawing/2014/main" id="{97D66E36-EED3-3585-4E88-59BB0ED56D3B}"/>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955485" y="3908964"/>
            <a:ext cx="731520" cy="731520"/>
          </a:xfrm>
          <a:prstGeom prst="rect">
            <a:avLst/>
          </a:prstGeom>
        </p:spPr>
      </p:pic>
      <p:pic>
        <p:nvPicPr>
          <p:cNvPr id="56" name="Graphic 55">
            <a:extLst>
              <a:ext uri="{FF2B5EF4-FFF2-40B4-BE49-F238E27FC236}">
                <a16:creationId xmlns:a16="http://schemas.microsoft.com/office/drawing/2014/main" id="{2D0C37DA-C085-617E-7CDB-5EA457F1121D}"/>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955485" y="4716398"/>
            <a:ext cx="731520" cy="731520"/>
          </a:xfrm>
          <a:prstGeom prst="rect">
            <a:avLst/>
          </a:prstGeom>
        </p:spPr>
      </p:pic>
      <p:pic>
        <p:nvPicPr>
          <p:cNvPr id="50" name="Graphic 49">
            <a:extLst>
              <a:ext uri="{FF2B5EF4-FFF2-40B4-BE49-F238E27FC236}">
                <a16:creationId xmlns:a16="http://schemas.microsoft.com/office/drawing/2014/main" id="{E5636F41-F243-5DD2-59E1-A82E3020F70F}"/>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955485" y="5532164"/>
            <a:ext cx="731520" cy="731520"/>
          </a:xfrm>
          <a:prstGeom prst="rect">
            <a:avLst/>
          </a:prstGeom>
        </p:spPr>
      </p:pic>
    </p:spTree>
    <p:extLst>
      <p:ext uri="{BB962C8B-B14F-4D97-AF65-F5344CB8AC3E}">
        <p14:creationId xmlns:p14="http://schemas.microsoft.com/office/powerpoint/2010/main" val="349957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lstStyle/>
          <a:p>
            <a:pPr algn="ctr"/>
            <a:r>
              <a:rPr lang="en-US" sz="4000" dirty="0"/>
              <a:t>What are the key </a:t>
            </a:r>
            <a:br>
              <a:rPr lang="en-US" sz="4000" dirty="0"/>
            </a:br>
            <a:r>
              <a:rPr lang="en-US" sz="4000" dirty="0"/>
              <a:t>changes for end users?</a:t>
            </a:r>
          </a:p>
        </p:txBody>
      </p:sp>
      <p:cxnSp>
        <p:nvCxnSpPr>
          <p:cNvPr id="4" name="Straight Connector 3">
            <a:extLst>
              <a:ext uri="{FF2B5EF4-FFF2-40B4-BE49-F238E27FC236}">
                <a16:creationId xmlns:a16="http://schemas.microsoft.com/office/drawing/2014/main" id="{1B39DDE5-1FFA-E257-18B3-184A0552483C}"/>
              </a:ext>
              <a:ext uri="{C183D7F6-B498-43B3-948B-1728B52AA6E4}">
                <adec:decorative xmlns:adec="http://schemas.microsoft.com/office/drawing/2017/decorative" val="1"/>
              </a:ext>
            </a:extLst>
          </p:cNvPr>
          <p:cNvCxnSpPr>
            <a:cxnSpLocks/>
          </p:cNvCxnSpPr>
          <p:nvPr/>
        </p:nvCxnSpPr>
        <p:spPr>
          <a:xfrm>
            <a:off x="2255520" y="3636674"/>
            <a:ext cx="768096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Autofit/>
          </a:bodyPr>
          <a:lstStyle/>
          <a:p>
            <a:r>
              <a:rPr lang="en-US" dirty="0"/>
              <a:t>Key Changes</a:t>
            </a:r>
          </a:p>
        </p:txBody>
      </p:sp>
      <p:sp>
        <p:nvSpPr>
          <p:cNvPr id="5" name="Text Placeholder 2">
            <a:extLst>
              <a:ext uri="{FF2B5EF4-FFF2-40B4-BE49-F238E27FC236}">
                <a16:creationId xmlns:a16="http://schemas.microsoft.com/office/drawing/2014/main" id="{5FFEDE5B-0A37-C6F7-AF75-616ADEC414BC}"/>
              </a:ext>
            </a:extLst>
          </p:cNvPr>
          <p:cNvSpPr txBox="1">
            <a:spLocks/>
          </p:cNvSpPr>
          <p:nvPr/>
        </p:nvSpPr>
        <p:spPr>
          <a:xfrm>
            <a:off x="363092" y="1413130"/>
            <a:ext cx="9554796"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dirty="0">
                <a:cs typeface="Arial"/>
              </a:rPr>
              <a:t>The most notable changes to FMMI can be grouped into four categories:</a:t>
            </a:r>
            <a:endParaRPr lang="en-US" sz="2000" dirty="0"/>
          </a:p>
        </p:txBody>
      </p:sp>
      <p:grpSp>
        <p:nvGrpSpPr>
          <p:cNvPr id="6" name="Group 5" descr="Numbers 1 through 4 representing the four categories of change.">
            <a:extLst>
              <a:ext uri="{FF2B5EF4-FFF2-40B4-BE49-F238E27FC236}">
                <a16:creationId xmlns:a16="http://schemas.microsoft.com/office/drawing/2014/main" id="{9CD7CE62-4CD1-DE40-4C8C-9CFA8194A0D5}"/>
              </a:ext>
            </a:extLst>
          </p:cNvPr>
          <p:cNvGrpSpPr/>
          <p:nvPr/>
        </p:nvGrpSpPr>
        <p:grpSpPr>
          <a:xfrm>
            <a:off x="9769226" y="1227053"/>
            <a:ext cx="2083158" cy="457200"/>
            <a:chOff x="9769226" y="1227053"/>
            <a:chExt cx="2083158" cy="457200"/>
          </a:xfrm>
        </p:grpSpPr>
        <p:sp>
          <p:nvSpPr>
            <p:cNvPr id="7" name="Oval 6">
              <a:hlinkClick r:id="rId2" action="ppaction://hlinksldjump"/>
              <a:extLst>
                <a:ext uri="{FF2B5EF4-FFF2-40B4-BE49-F238E27FC236}">
                  <a16:creationId xmlns:a16="http://schemas.microsoft.com/office/drawing/2014/main" id="{3DC26B67-CAAB-8D85-7860-C6BC6DB4FA36}"/>
                </a:ext>
              </a:extLst>
            </p:cNvPr>
            <p:cNvSpPr/>
            <p:nvPr/>
          </p:nvSpPr>
          <p:spPr>
            <a:xfrm>
              <a:off x="9769226"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8" name="Oval 7">
              <a:hlinkClick r:id="rId3" action="ppaction://hlinksldjump"/>
              <a:extLst>
                <a:ext uri="{FF2B5EF4-FFF2-40B4-BE49-F238E27FC236}">
                  <a16:creationId xmlns:a16="http://schemas.microsoft.com/office/drawing/2014/main" id="{0D96749D-1A8F-93A5-E5C2-E8CF2AB78FA3}"/>
                </a:ext>
              </a:extLst>
            </p:cNvPr>
            <p:cNvSpPr/>
            <p:nvPr/>
          </p:nvSpPr>
          <p:spPr>
            <a:xfrm>
              <a:off x="10311212"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10" name="Oval 9">
              <a:hlinkClick r:id="rId4" action="ppaction://hlinksldjump"/>
              <a:extLst>
                <a:ext uri="{FF2B5EF4-FFF2-40B4-BE49-F238E27FC236}">
                  <a16:creationId xmlns:a16="http://schemas.microsoft.com/office/drawing/2014/main" id="{6001E325-DE32-256A-B2A1-44C8944A6BB9}"/>
                </a:ext>
              </a:extLst>
            </p:cNvPr>
            <p:cNvSpPr/>
            <p:nvPr/>
          </p:nvSpPr>
          <p:spPr>
            <a:xfrm>
              <a:off x="10853198"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12" name="Oval 11">
              <a:hlinkClick r:id="rId5" action="ppaction://hlinksldjump"/>
              <a:extLst>
                <a:ext uri="{FF2B5EF4-FFF2-40B4-BE49-F238E27FC236}">
                  <a16:creationId xmlns:a16="http://schemas.microsoft.com/office/drawing/2014/main" id="{7B915B2A-EB99-7A34-09DC-6DB6D8968CE4}"/>
                </a:ext>
              </a:extLst>
            </p:cNvPr>
            <p:cNvSpPr/>
            <p:nvPr/>
          </p:nvSpPr>
          <p:spPr>
            <a:xfrm>
              <a:off x="11395184"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grpSp>
      <p:sp>
        <p:nvSpPr>
          <p:cNvPr id="15" name="Rectangle 14">
            <a:extLst>
              <a:ext uri="{FF2B5EF4-FFF2-40B4-BE49-F238E27FC236}">
                <a16:creationId xmlns:a16="http://schemas.microsoft.com/office/drawing/2014/main" id="{B95F70EC-139C-96BB-6DE2-FA6F0C042F06}"/>
              </a:ext>
            </a:extLst>
          </p:cNvPr>
          <p:cNvSpPr/>
          <p:nvPr/>
        </p:nvSpPr>
        <p:spPr>
          <a:xfrm>
            <a:off x="1824559" y="1939191"/>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1. Fiori</a:t>
            </a:r>
          </a:p>
        </p:txBody>
      </p:sp>
      <p:sp>
        <p:nvSpPr>
          <p:cNvPr id="17" name="Rectangle 16">
            <a:extLst>
              <a:ext uri="{FF2B5EF4-FFF2-40B4-BE49-F238E27FC236}">
                <a16:creationId xmlns:a16="http://schemas.microsoft.com/office/drawing/2014/main" id="{E543F368-4D69-41DF-4E15-930688205229}"/>
              </a:ext>
            </a:extLst>
          </p:cNvPr>
          <p:cNvSpPr/>
          <p:nvPr/>
        </p:nvSpPr>
        <p:spPr>
          <a:xfrm>
            <a:off x="1824559" y="2504724"/>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The fresh, new user interface with a modern look and feel.</a:t>
            </a:r>
          </a:p>
        </p:txBody>
      </p:sp>
      <p:sp>
        <p:nvSpPr>
          <p:cNvPr id="18" name="Rectangle 17">
            <a:extLst>
              <a:ext uri="{FF2B5EF4-FFF2-40B4-BE49-F238E27FC236}">
                <a16:creationId xmlns:a16="http://schemas.microsoft.com/office/drawing/2014/main" id="{63839E2F-BCF3-CAC6-7C80-CADE49D6680E}"/>
              </a:ext>
            </a:extLst>
          </p:cNvPr>
          <p:cNvSpPr/>
          <p:nvPr/>
        </p:nvSpPr>
        <p:spPr>
          <a:xfrm>
            <a:off x="5901211" y="1939191"/>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2. Simplified Data Model</a:t>
            </a:r>
          </a:p>
        </p:txBody>
      </p:sp>
      <p:sp>
        <p:nvSpPr>
          <p:cNvPr id="19" name="Rectangle 18">
            <a:extLst>
              <a:ext uri="{FF2B5EF4-FFF2-40B4-BE49-F238E27FC236}">
                <a16:creationId xmlns:a16="http://schemas.microsoft.com/office/drawing/2014/main" id="{0B91322E-B1BE-1E29-24C5-D425C04BBE99}"/>
              </a:ext>
            </a:extLst>
          </p:cNvPr>
          <p:cNvSpPr/>
          <p:nvPr/>
        </p:nvSpPr>
        <p:spPr>
          <a:xfrm rot="21264805">
            <a:off x="9793155" y="1716391"/>
            <a:ext cx="1995757" cy="919074"/>
          </a:xfrm>
          <a:prstGeom prst="rect">
            <a:avLst/>
          </a:prstGeom>
          <a:no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latin typeface="Helvetica Neue" panose="02000503000000020004"/>
              </a:rPr>
              <a:t>Interactive menu!</a:t>
            </a:r>
          </a:p>
          <a:p>
            <a:pPr algn="ctr"/>
            <a:r>
              <a:rPr lang="en-US" sz="1600" i="1" dirty="0">
                <a:solidFill>
                  <a:schemeClr val="tx1"/>
                </a:solidFill>
                <a:latin typeface="Helvetica Neue" panose="02000503000000020004"/>
              </a:rPr>
              <a:t>Click numbers </a:t>
            </a:r>
          </a:p>
          <a:p>
            <a:pPr algn="ctr"/>
            <a:r>
              <a:rPr lang="en-US" sz="1600" i="1" dirty="0">
                <a:solidFill>
                  <a:schemeClr val="tx1"/>
                </a:solidFill>
                <a:latin typeface="Helvetica Neue" panose="02000503000000020004"/>
              </a:rPr>
              <a:t>to navigate</a:t>
            </a:r>
          </a:p>
        </p:txBody>
      </p:sp>
      <p:sp>
        <p:nvSpPr>
          <p:cNvPr id="20" name="Rectangle 19">
            <a:extLst>
              <a:ext uri="{FF2B5EF4-FFF2-40B4-BE49-F238E27FC236}">
                <a16:creationId xmlns:a16="http://schemas.microsoft.com/office/drawing/2014/main" id="{CC876BF9-AF7F-96B3-955D-23B3419E4D2E}"/>
              </a:ext>
            </a:extLst>
          </p:cNvPr>
          <p:cNvSpPr/>
          <p:nvPr/>
        </p:nvSpPr>
        <p:spPr>
          <a:xfrm>
            <a:off x="5901211" y="2504724"/>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Data tables will be combined to improve performance and data accuracy.</a:t>
            </a:r>
          </a:p>
        </p:txBody>
      </p:sp>
      <p:sp>
        <p:nvSpPr>
          <p:cNvPr id="21" name="Rectangle 20">
            <a:extLst>
              <a:ext uri="{FF2B5EF4-FFF2-40B4-BE49-F238E27FC236}">
                <a16:creationId xmlns:a16="http://schemas.microsoft.com/office/drawing/2014/main" id="{D838F6D9-9D95-2B21-76DE-4C314CAEAA53}"/>
              </a:ext>
            </a:extLst>
          </p:cNvPr>
          <p:cNvSpPr/>
          <p:nvPr/>
        </p:nvSpPr>
        <p:spPr>
          <a:xfrm>
            <a:off x="1824559" y="4176070"/>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3. Business Partner Records</a:t>
            </a:r>
          </a:p>
        </p:txBody>
      </p:sp>
      <p:sp>
        <p:nvSpPr>
          <p:cNvPr id="22" name="Rectangle 21">
            <a:extLst>
              <a:ext uri="{FF2B5EF4-FFF2-40B4-BE49-F238E27FC236}">
                <a16:creationId xmlns:a16="http://schemas.microsoft.com/office/drawing/2014/main" id="{62584430-0CDF-CC1C-D268-F67E48A560FC}"/>
              </a:ext>
            </a:extLst>
          </p:cNvPr>
          <p:cNvSpPr/>
          <p:nvPr/>
        </p:nvSpPr>
        <p:spPr>
          <a:xfrm>
            <a:off x="1824559" y="4728436"/>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Business Partner records will serve as an umbrella that captures data for related Customer and Vendor records.</a:t>
            </a:r>
          </a:p>
        </p:txBody>
      </p:sp>
      <p:sp>
        <p:nvSpPr>
          <p:cNvPr id="23" name="Rectangle 22">
            <a:extLst>
              <a:ext uri="{FF2B5EF4-FFF2-40B4-BE49-F238E27FC236}">
                <a16:creationId xmlns:a16="http://schemas.microsoft.com/office/drawing/2014/main" id="{866B314A-39C2-F8E2-6AA5-0839F30EA497}"/>
              </a:ext>
            </a:extLst>
          </p:cNvPr>
          <p:cNvSpPr/>
          <p:nvPr/>
        </p:nvSpPr>
        <p:spPr>
          <a:xfrm>
            <a:off x="5901211" y="4176070"/>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4. Reporting</a:t>
            </a:r>
          </a:p>
        </p:txBody>
      </p:sp>
      <p:sp>
        <p:nvSpPr>
          <p:cNvPr id="24" name="Rectangle 23">
            <a:extLst>
              <a:ext uri="{FF2B5EF4-FFF2-40B4-BE49-F238E27FC236}">
                <a16:creationId xmlns:a16="http://schemas.microsoft.com/office/drawing/2014/main" id="{494583C6-6669-FEF9-8AC4-D84934A912AC}"/>
              </a:ext>
            </a:extLst>
          </p:cNvPr>
          <p:cNvSpPr/>
          <p:nvPr/>
        </p:nvSpPr>
        <p:spPr>
          <a:xfrm>
            <a:off x="5901211" y="4728436"/>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A few fields in reports will be adjusted while the overall process will remain largely the same.</a:t>
            </a:r>
          </a:p>
        </p:txBody>
      </p:sp>
      <p:sp>
        <p:nvSpPr>
          <p:cNvPr id="25" name="Text Placeholder 2">
            <a:extLst>
              <a:ext uri="{FF2B5EF4-FFF2-40B4-BE49-F238E27FC236}">
                <a16:creationId xmlns:a16="http://schemas.microsoft.com/office/drawing/2014/main" id="{7C4031EE-AFFD-D1F0-8CB4-C55AC0B9B5C8}"/>
              </a:ext>
            </a:extLst>
          </p:cNvPr>
          <p:cNvSpPr txBox="1">
            <a:spLocks/>
          </p:cNvSpPr>
          <p:nvPr/>
        </p:nvSpPr>
        <p:spPr>
          <a:xfrm>
            <a:off x="363092" y="6431149"/>
            <a:ext cx="9969242" cy="361613"/>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800" dirty="0">
                <a:latin typeface="Helvetica Neue"/>
                <a:cs typeface="Arial"/>
              </a:rPr>
              <a:t>For more information on each of these changes, please refer to the </a:t>
            </a:r>
            <a:r>
              <a:rPr lang="en-US" sz="1800" dirty="0">
                <a:solidFill>
                  <a:schemeClr val="tx1">
                    <a:lumMod val="75000"/>
                    <a:lumOff val="25000"/>
                  </a:schemeClr>
                </a:solidFill>
                <a:latin typeface="Helvetica Neue"/>
                <a:cs typeface="Arial"/>
                <a:hlinkClick r:id="rId6">
                  <a:extLst>
                    <a:ext uri="{A12FA001-AC4F-418D-AE19-62706E023703}">
                      <ahyp:hlinkClr xmlns:ahyp="http://schemas.microsoft.com/office/drawing/2018/hyperlinkcolor" val="tx"/>
                    </a:ext>
                  </a:extLst>
                </a:hlinkClick>
              </a:rPr>
              <a:t>What’s Changing Guide</a:t>
            </a:r>
            <a:r>
              <a:rPr lang="en-US" sz="1800" dirty="0">
                <a:latin typeface="Helvetica Neue"/>
                <a:cs typeface="Arial"/>
              </a:rPr>
              <a:t>. </a:t>
            </a:r>
            <a:endParaRPr lang="en-US" sz="1800" dirty="0"/>
          </a:p>
        </p:txBody>
      </p:sp>
    </p:spTree>
    <p:extLst>
      <p:ext uri="{BB962C8B-B14F-4D97-AF65-F5344CB8AC3E}">
        <p14:creationId xmlns:p14="http://schemas.microsoft.com/office/powerpoint/2010/main" val="84956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Fiori – New Look and Feel</a:t>
            </a:r>
          </a:p>
        </p:txBody>
      </p:sp>
      <p:sp>
        <p:nvSpPr>
          <p:cNvPr id="11" name="Text Placeholder 2">
            <a:extLst>
              <a:ext uri="{FF2B5EF4-FFF2-40B4-BE49-F238E27FC236}">
                <a16:creationId xmlns:a16="http://schemas.microsoft.com/office/drawing/2014/main" id="{8AF016C0-244B-A610-B7CF-D66F869ED03D}"/>
              </a:ext>
            </a:extLst>
          </p:cNvPr>
          <p:cNvSpPr txBox="1">
            <a:spLocks/>
          </p:cNvSpPr>
          <p:nvPr/>
        </p:nvSpPr>
        <p:spPr>
          <a:xfrm>
            <a:off x="336821" y="1273996"/>
            <a:ext cx="9351465" cy="693534"/>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dirty="0">
                <a:cs typeface="Arial"/>
              </a:rPr>
              <a:t>Fiori will be the most notable change for FMMI users while also providing the most benefit.</a:t>
            </a:r>
          </a:p>
          <a:p>
            <a:pPr marL="0" indent="0">
              <a:spcBef>
                <a:spcPts val="600"/>
              </a:spcBef>
              <a:spcAft>
                <a:spcPts val="600"/>
              </a:spcAft>
              <a:buNone/>
            </a:pPr>
            <a:endParaRPr lang="en-US" sz="2000" i="1" dirty="0">
              <a:cs typeface="Arial"/>
            </a:endParaRPr>
          </a:p>
          <a:p>
            <a:pPr marL="0" indent="0">
              <a:spcBef>
                <a:spcPts val="600"/>
              </a:spcBef>
              <a:spcAft>
                <a:spcPts val="600"/>
              </a:spcAft>
              <a:buNone/>
            </a:pPr>
            <a:endParaRPr lang="en-US" sz="2000" i="1" dirty="0"/>
          </a:p>
        </p:txBody>
      </p:sp>
      <p:grpSp>
        <p:nvGrpSpPr>
          <p:cNvPr id="4" name="Group 3" descr="Numbers 1 through 4 representing the four categories of change.">
            <a:extLst>
              <a:ext uri="{FF2B5EF4-FFF2-40B4-BE49-F238E27FC236}">
                <a16:creationId xmlns:a16="http://schemas.microsoft.com/office/drawing/2014/main" id="{C234A4D6-A68E-D300-C5E1-7641636696B1}"/>
              </a:ext>
            </a:extLst>
          </p:cNvPr>
          <p:cNvGrpSpPr/>
          <p:nvPr/>
        </p:nvGrpSpPr>
        <p:grpSpPr>
          <a:xfrm>
            <a:off x="9769226" y="1227053"/>
            <a:ext cx="2083158" cy="457200"/>
            <a:chOff x="9769226" y="1227053"/>
            <a:chExt cx="2083158" cy="457200"/>
          </a:xfrm>
        </p:grpSpPr>
        <p:sp>
          <p:nvSpPr>
            <p:cNvPr id="5" name="Oval 4">
              <a:extLst>
                <a:ext uri="{FF2B5EF4-FFF2-40B4-BE49-F238E27FC236}">
                  <a16:creationId xmlns:a16="http://schemas.microsoft.com/office/drawing/2014/main" id="{B5288CA2-246A-1632-98E1-1FA5E15C6FAF}"/>
                </a:ext>
              </a:extLst>
            </p:cNvPr>
            <p:cNvSpPr/>
            <p:nvPr/>
          </p:nvSpPr>
          <p:spPr>
            <a:xfrm>
              <a:off x="9769226"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7" name="Oval 6">
              <a:extLst>
                <a:ext uri="{FF2B5EF4-FFF2-40B4-BE49-F238E27FC236}">
                  <a16:creationId xmlns:a16="http://schemas.microsoft.com/office/drawing/2014/main" id="{9BA1878D-47E5-4E11-FA55-7EB765BDC551}"/>
                </a:ext>
              </a:extLst>
            </p:cNvPr>
            <p:cNvSpPr/>
            <p:nvPr/>
          </p:nvSpPr>
          <p:spPr>
            <a:xfrm>
              <a:off x="10311212"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8" name="Oval 7">
              <a:extLst>
                <a:ext uri="{FF2B5EF4-FFF2-40B4-BE49-F238E27FC236}">
                  <a16:creationId xmlns:a16="http://schemas.microsoft.com/office/drawing/2014/main" id="{9E35CE4A-93A7-25B7-EC48-3E6AFDEDF523}"/>
                </a:ext>
              </a:extLst>
            </p:cNvPr>
            <p:cNvSpPr/>
            <p:nvPr/>
          </p:nvSpPr>
          <p:spPr>
            <a:xfrm>
              <a:off x="10853198"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9" name="Oval 8">
              <a:extLst>
                <a:ext uri="{FF2B5EF4-FFF2-40B4-BE49-F238E27FC236}">
                  <a16:creationId xmlns:a16="http://schemas.microsoft.com/office/drawing/2014/main" id="{AE5439BC-78E4-5D69-1C62-81AC670C0CEC}"/>
                </a:ext>
              </a:extLst>
            </p:cNvPr>
            <p:cNvSpPr/>
            <p:nvPr/>
          </p:nvSpPr>
          <p:spPr>
            <a:xfrm>
              <a:off x="11395184"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grpSp>
      <p:sp>
        <p:nvSpPr>
          <p:cNvPr id="12" name="Text Placeholder 2">
            <a:extLst>
              <a:ext uri="{FF2B5EF4-FFF2-40B4-BE49-F238E27FC236}">
                <a16:creationId xmlns:a16="http://schemas.microsoft.com/office/drawing/2014/main" id="{D00DCACA-F3E2-A900-B6FE-2BF95BB58A26}"/>
              </a:ext>
            </a:extLst>
          </p:cNvPr>
          <p:cNvSpPr txBox="1">
            <a:spLocks/>
          </p:cNvSpPr>
          <p:nvPr/>
        </p:nvSpPr>
        <p:spPr>
          <a:xfrm>
            <a:off x="336821" y="1975831"/>
            <a:ext cx="11281343" cy="4503711"/>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2000" dirty="0">
                <a:cs typeface="Arial"/>
              </a:rPr>
              <a:t>Fiori will serve as the new User Interface (UI) for transactions and will be accessed via the existing FMMI Portal. All transactions will move to Fiori, but only a small percentage will work differently than they do today. </a:t>
            </a:r>
          </a:p>
          <a:p>
            <a:pPr>
              <a:lnSpc>
                <a:spcPct val="100000"/>
              </a:lnSpc>
              <a:spcBef>
                <a:spcPts val="0"/>
              </a:spcBef>
              <a:spcAft>
                <a:spcPts val="600"/>
              </a:spcAft>
              <a:buFont typeface="Wingdings" panose="05000000000000000000" pitchFamily="2" charset="2"/>
              <a:buChar char="§"/>
            </a:pPr>
            <a:r>
              <a:rPr lang="en-US" sz="2000" dirty="0">
                <a:cs typeface="Arial"/>
              </a:rPr>
              <a:t>Key benefits of Fiori include:</a:t>
            </a:r>
          </a:p>
          <a:p>
            <a:pPr lvl="1">
              <a:lnSpc>
                <a:spcPct val="100000"/>
              </a:lnSpc>
              <a:spcBef>
                <a:spcPts val="0"/>
              </a:spcBef>
              <a:spcAft>
                <a:spcPts val="400"/>
              </a:spcAft>
              <a:buFont typeface="Wingdings" panose="05000000000000000000" pitchFamily="2" charset="2"/>
              <a:buChar char="§"/>
            </a:pPr>
            <a:r>
              <a:rPr lang="en-US" dirty="0">
                <a:cs typeface="Arial"/>
              </a:rPr>
              <a:t>Modern, intuitive interface</a:t>
            </a:r>
          </a:p>
          <a:p>
            <a:pPr lvl="1">
              <a:lnSpc>
                <a:spcPct val="100000"/>
              </a:lnSpc>
              <a:spcBef>
                <a:spcPts val="0"/>
              </a:spcBef>
              <a:spcAft>
                <a:spcPts val="400"/>
              </a:spcAft>
              <a:buFont typeface="Wingdings" panose="05000000000000000000" pitchFamily="2" charset="2"/>
              <a:buChar char="§"/>
            </a:pPr>
            <a:r>
              <a:rPr lang="en-US" dirty="0">
                <a:cs typeface="Arial"/>
              </a:rPr>
              <a:t>Personalization options</a:t>
            </a:r>
          </a:p>
          <a:p>
            <a:pPr lvl="1">
              <a:lnSpc>
                <a:spcPct val="100000"/>
              </a:lnSpc>
              <a:spcBef>
                <a:spcPts val="0"/>
              </a:spcBef>
              <a:spcAft>
                <a:spcPts val="400"/>
              </a:spcAft>
              <a:buFont typeface="Wingdings" panose="05000000000000000000" pitchFamily="2" charset="2"/>
              <a:buChar char="§"/>
            </a:pPr>
            <a:r>
              <a:rPr lang="en-US" dirty="0">
                <a:cs typeface="Arial"/>
              </a:rPr>
              <a:t>Improved productivity</a:t>
            </a:r>
          </a:p>
          <a:p>
            <a:pPr lvl="1">
              <a:lnSpc>
                <a:spcPct val="100000"/>
              </a:lnSpc>
              <a:spcBef>
                <a:spcPts val="0"/>
              </a:spcBef>
              <a:spcAft>
                <a:spcPts val="400"/>
              </a:spcAft>
              <a:buFont typeface="Wingdings" panose="05000000000000000000" pitchFamily="2" charset="2"/>
              <a:buChar char="§"/>
            </a:pPr>
            <a:r>
              <a:rPr lang="en-US" dirty="0">
                <a:cs typeface="Arial"/>
              </a:rPr>
              <a:t>Operational metrics, enabling data-driven </a:t>
            </a:r>
            <a:br>
              <a:rPr lang="en-US" dirty="0">
                <a:cs typeface="Arial"/>
              </a:rPr>
            </a:br>
            <a:r>
              <a:rPr lang="en-US" dirty="0">
                <a:cs typeface="Arial"/>
              </a:rPr>
              <a:t>decision-making</a:t>
            </a:r>
          </a:p>
          <a:p>
            <a:pPr lvl="1">
              <a:lnSpc>
                <a:spcPct val="100000"/>
              </a:lnSpc>
              <a:spcBef>
                <a:spcPts val="0"/>
              </a:spcBef>
              <a:spcAft>
                <a:spcPts val="600"/>
              </a:spcAft>
              <a:buFont typeface="Wingdings" panose="05000000000000000000" pitchFamily="2" charset="2"/>
              <a:buChar char="§"/>
            </a:pPr>
            <a:r>
              <a:rPr lang="en-US" dirty="0">
                <a:cs typeface="Arial"/>
              </a:rPr>
              <a:t>Embedded analytics</a:t>
            </a:r>
          </a:p>
          <a:p>
            <a:pPr>
              <a:lnSpc>
                <a:spcPct val="100000"/>
              </a:lnSpc>
              <a:spcBef>
                <a:spcPts val="0"/>
              </a:spcBef>
              <a:spcAft>
                <a:spcPts val="600"/>
              </a:spcAft>
              <a:buFont typeface="Wingdings" panose="05000000000000000000" pitchFamily="2" charset="2"/>
              <a:buChar char="§"/>
            </a:pPr>
            <a:r>
              <a:rPr lang="en-US" sz="2000" dirty="0">
                <a:cs typeface="Arial"/>
              </a:rPr>
              <a:t>Fiori will launch in February 2025.</a:t>
            </a:r>
          </a:p>
        </p:txBody>
      </p:sp>
      <p:pic>
        <p:nvPicPr>
          <p:cNvPr id="13" name="Picture 12" descr="Example of Fiori interface on a desktop monitor and mobile device.">
            <a:extLst>
              <a:ext uri="{FF2B5EF4-FFF2-40B4-BE49-F238E27FC236}">
                <a16:creationId xmlns:a16="http://schemas.microsoft.com/office/drawing/2014/main" id="{3BDD53E6-C0E4-C266-E3B2-647C31526BD5}"/>
              </a:ext>
            </a:extLst>
          </p:cNvPr>
          <p:cNvPicPr>
            <a:picLocks noChangeAspect="1"/>
          </p:cNvPicPr>
          <p:nvPr/>
        </p:nvPicPr>
        <p:blipFill rotWithShape="1">
          <a:blip r:embed="rId3"/>
          <a:srcRect l="10091" t="11528" r="1171"/>
          <a:stretch/>
        </p:blipFill>
        <p:spPr>
          <a:xfrm>
            <a:off x="6009142" y="3138412"/>
            <a:ext cx="5783002" cy="3462490"/>
          </a:xfrm>
          <a:prstGeom prst="rect">
            <a:avLst/>
          </a:prstGeom>
        </p:spPr>
      </p:pic>
    </p:spTree>
    <p:extLst>
      <p:ext uri="{BB962C8B-B14F-4D97-AF65-F5344CB8AC3E}">
        <p14:creationId xmlns:p14="http://schemas.microsoft.com/office/powerpoint/2010/main" val="956574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Fiori – Embedded Analytics</a:t>
            </a:r>
          </a:p>
        </p:txBody>
      </p:sp>
      <p:sp>
        <p:nvSpPr>
          <p:cNvPr id="14" name="Text Placeholder 2">
            <a:extLst>
              <a:ext uri="{FF2B5EF4-FFF2-40B4-BE49-F238E27FC236}">
                <a16:creationId xmlns:a16="http://schemas.microsoft.com/office/drawing/2014/main" id="{66C70CAE-8AD3-1023-3A81-FEB1BDE76C25}"/>
              </a:ext>
            </a:extLst>
          </p:cNvPr>
          <p:cNvSpPr txBox="1">
            <a:spLocks/>
          </p:cNvSpPr>
          <p:nvPr/>
        </p:nvSpPr>
        <p:spPr>
          <a:xfrm>
            <a:off x="336820" y="1273996"/>
            <a:ext cx="9536523"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dirty="0">
                <a:cs typeface="Arial"/>
              </a:rPr>
              <a:t>Key operational metrics appear directly on Fiori tiles. Users can click into operational reports to drill down and make decisions using real-time data.</a:t>
            </a:r>
            <a:endParaRPr lang="en-US" sz="2000" dirty="0"/>
          </a:p>
        </p:txBody>
      </p:sp>
      <p:grpSp>
        <p:nvGrpSpPr>
          <p:cNvPr id="3" name="Group 2" descr="Numbers 1 through 4 representing the four categories of change.">
            <a:extLst>
              <a:ext uri="{FF2B5EF4-FFF2-40B4-BE49-F238E27FC236}">
                <a16:creationId xmlns:a16="http://schemas.microsoft.com/office/drawing/2014/main" id="{3559A128-7BEB-A9F6-CA1C-6B8AA091DFA1}"/>
              </a:ext>
            </a:extLst>
          </p:cNvPr>
          <p:cNvGrpSpPr/>
          <p:nvPr/>
        </p:nvGrpSpPr>
        <p:grpSpPr>
          <a:xfrm>
            <a:off x="9769226" y="1227053"/>
            <a:ext cx="2083158" cy="457200"/>
            <a:chOff x="9769226" y="1227053"/>
            <a:chExt cx="2083158" cy="457200"/>
          </a:xfrm>
        </p:grpSpPr>
        <p:sp>
          <p:nvSpPr>
            <p:cNvPr id="4" name="Oval 3">
              <a:extLst>
                <a:ext uri="{FF2B5EF4-FFF2-40B4-BE49-F238E27FC236}">
                  <a16:creationId xmlns:a16="http://schemas.microsoft.com/office/drawing/2014/main" id="{1B051557-3B9D-B6F0-3549-472FB1F4CF14}"/>
                </a:ext>
              </a:extLst>
            </p:cNvPr>
            <p:cNvSpPr/>
            <p:nvPr/>
          </p:nvSpPr>
          <p:spPr>
            <a:xfrm>
              <a:off x="9769226"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5" name="Oval 4">
              <a:extLst>
                <a:ext uri="{FF2B5EF4-FFF2-40B4-BE49-F238E27FC236}">
                  <a16:creationId xmlns:a16="http://schemas.microsoft.com/office/drawing/2014/main" id="{5EFCA4E6-B7C7-72AC-36EE-51FF3A4F80AE}"/>
                </a:ext>
              </a:extLst>
            </p:cNvPr>
            <p:cNvSpPr/>
            <p:nvPr/>
          </p:nvSpPr>
          <p:spPr>
            <a:xfrm>
              <a:off x="10311212"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6" name="Oval 5">
              <a:extLst>
                <a:ext uri="{FF2B5EF4-FFF2-40B4-BE49-F238E27FC236}">
                  <a16:creationId xmlns:a16="http://schemas.microsoft.com/office/drawing/2014/main" id="{C7A2074D-7718-77CF-914F-6F7178BE08E5}"/>
                </a:ext>
              </a:extLst>
            </p:cNvPr>
            <p:cNvSpPr/>
            <p:nvPr/>
          </p:nvSpPr>
          <p:spPr>
            <a:xfrm>
              <a:off x="10853198"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7" name="Oval 6">
              <a:extLst>
                <a:ext uri="{FF2B5EF4-FFF2-40B4-BE49-F238E27FC236}">
                  <a16:creationId xmlns:a16="http://schemas.microsoft.com/office/drawing/2014/main" id="{1FED617A-6D38-0872-D923-682A73E1DF4E}"/>
                </a:ext>
              </a:extLst>
            </p:cNvPr>
            <p:cNvSpPr/>
            <p:nvPr/>
          </p:nvSpPr>
          <p:spPr>
            <a:xfrm>
              <a:off x="11395184"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grpSp>
      <p:pic>
        <p:nvPicPr>
          <p:cNvPr id="1026" name="Picture 2" descr="SAP Fiori launchpad - home page">
            <a:extLst>
              <a:ext uri="{FF2B5EF4-FFF2-40B4-BE49-F238E27FC236}">
                <a16:creationId xmlns:a16="http://schemas.microsoft.com/office/drawing/2014/main" id="{19FF30B2-9432-2E46-0504-84E2CD079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17"/>
          <a:stretch/>
        </p:blipFill>
        <p:spPr bwMode="auto">
          <a:xfrm>
            <a:off x="501904" y="1958658"/>
            <a:ext cx="5790440" cy="3815855"/>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SAP S/4HANA Embedded Analytics: Overview in Kartenansicht">
            <a:extLst>
              <a:ext uri="{FF2B5EF4-FFF2-40B4-BE49-F238E27FC236}">
                <a16:creationId xmlns:a16="http://schemas.microsoft.com/office/drawing/2014/main" id="{433F4486-9714-A03A-F81C-66113B0A5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544" y="2601849"/>
            <a:ext cx="6519553" cy="2705869"/>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19D2891-D55B-1136-34DA-6A828ECB7636}"/>
              </a:ext>
            </a:extLst>
          </p:cNvPr>
          <p:cNvSpPr/>
          <p:nvPr/>
        </p:nvSpPr>
        <p:spPr>
          <a:xfrm>
            <a:off x="501904" y="5942036"/>
            <a:ext cx="11188193" cy="4667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To learn more about Fiori, watch this </a:t>
            </a:r>
            <a:r>
              <a:rPr lang="en-US" b="1" dirty="0">
                <a:solidFill>
                  <a:schemeClr val="tx1"/>
                </a:solidFill>
                <a:latin typeface="Helvetica Neue" panose="02000503000000020004"/>
                <a:hlinkClick r:id="rId4">
                  <a:extLst>
                    <a:ext uri="{A12FA001-AC4F-418D-AE19-62706E023703}">
                      <ahyp:hlinkClr xmlns:ahyp="http://schemas.microsoft.com/office/drawing/2018/hyperlinkcolor" val="tx"/>
                    </a:ext>
                  </a:extLst>
                </a:hlinkClick>
              </a:rPr>
              <a:t>video</a:t>
            </a:r>
            <a:r>
              <a:rPr lang="en-US" dirty="0">
                <a:solidFill>
                  <a:schemeClr val="tx1"/>
                </a:solidFill>
                <a:latin typeface="Helvetica Neue" panose="02000503000000020004"/>
              </a:rPr>
              <a:t>.</a:t>
            </a:r>
          </a:p>
        </p:txBody>
      </p:sp>
    </p:spTree>
    <p:extLst>
      <p:ext uri="{BB962C8B-B14F-4D97-AF65-F5344CB8AC3E}">
        <p14:creationId xmlns:p14="http://schemas.microsoft.com/office/powerpoint/2010/main" val="106035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Simplified Data Model</a:t>
            </a:r>
          </a:p>
        </p:txBody>
      </p:sp>
      <p:sp>
        <p:nvSpPr>
          <p:cNvPr id="10" name="Text Placeholder 2">
            <a:extLst>
              <a:ext uri="{FF2B5EF4-FFF2-40B4-BE49-F238E27FC236}">
                <a16:creationId xmlns:a16="http://schemas.microsoft.com/office/drawing/2014/main" id="{B62D4ACF-B4CF-5C24-5C41-48DC42ABAFCA}"/>
              </a:ext>
            </a:extLst>
          </p:cNvPr>
          <p:cNvSpPr txBox="1">
            <a:spLocks/>
          </p:cNvSpPr>
          <p:nvPr/>
        </p:nvSpPr>
        <p:spPr>
          <a:xfrm>
            <a:off x="336821" y="1273996"/>
            <a:ext cx="9347619" cy="693534"/>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dirty="0">
                <a:cs typeface="Arial"/>
              </a:rPr>
              <a:t>The upgrade to S/4HANA will combine data tables into a single Universal Journal to improve performance and data accuracy.</a:t>
            </a:r>
            <a:endParaRPr lang="en-US" sz="2000" i="1" dirty="0"/>
          </a:p>
        </p:txBody>
      </p:sp>
      <p:grpSp>
        <p:nvGrpSpPr>
          <p:cNvPr id="3" name="Group 2" descr="Numbers 1 through 4 representing the four categories of change.">
            <a:extLst>
              <a:ext uri="{FF2B5EF4-FFF2-40B4-BE49-F238E27FC236}">
                <a16:creationId xmlns:a16="http://schemas.microsoft.com/office/drawing/2014/main" id="{C6109899-1BCE-380C-1E09-EDD5CD247B71}"/>
              </a:ext>
            </a:extLst>
          </p:cNvPr>
          <p:cNvGrpSpPr/>
          <p:nvPr/>
        </p:nvGrpSpPr>
        <p:grpSpPr>
          <a:xfrm>
            <a:off x="9769226" y="1227053"/>
            <a:ext cx="2083158" cy="457200"/>
            <a:chOff x="9769226" y="1227053"/>
            <a:chExt cx="2083158" cy="457200"/>
          </a:xfrm>
        </p:grpSpPr>
        <p:sp>
          <p:nvSpPr>
            <p:cNvPr id="6" name="Oval 5">
              <a:extLst>
                <a:ext uri="{FF2B5EF4-FFF2-40B4-BE49-F238E27FC236}">
                  <a16:creationId xmlns:a16="http://schemas.microsoft.com/office/drawing/2014/main" id="{434EE1F3-50DE-DD10-EBD8-0B53F77E5471}"/>
                </a:ext>
              </a:extLst>
            </p:cNvPr>
            <p:cNvSpPr/>
            <p:nvPr/>
          </p:nvSpPr>
          <p:spPr>
            <a:xfrm>
              <a:off x="9769226"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7" name="Oval 6">
              <a:extLst>
                <a:ext uri="{FF2B5EF4-FFF2-40B4-BE49-F238E27FC236}">
                  <a16:creationId xmlns:a16="http://schemas.microsoft.com/office/drawing/2014/main" id="{596431FB-8873-0479-E7F8-64C3E73B2A77}"/>
                </a:ext>
              </a:extLst>
            </p:cNvPr>
            <p:cNvSpPr/>
            <p:nvPr/>
          </p:nvSpPr>
          <p:spPr>
            <a:xfrm>
              <a:off x="10311212"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8" name="Oval 7">
              <a:extLst>
                <a:ext uri="{FF2B5EF4-FFF2-40B4-BE49-F238E27FC236}">
                  <a16:creationId xmlns:a16="http://schemas.microsoft.com/office/drawing/2014/main" id="{FC49A401-BBF0-A8D2-4511-616CE43A0806}"/>
                </a:ext>
              </a:extLst>
            </p:cNvPr>
            <p:cNvSpPr/>
            <p:nvPr/>
          </p:nvSpPr>
          <p:spPr>
            <a:xfrm>
              <a:off x="10853198"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9" name="Oval 8">
              <a:extLst>
                <a:ext uri="{FF2B5EF4-FFF2-40B4-BE49-F238E27FC236}">
                  <a16:creationId xmlns:a16="http://schemas.microsoft.com/office/drawing/2014/main" id="{610198A3-16F2-2005-CF40-BD12063DCB13}"/>
                </a:ext>
              </a:extLst>
            </p:cNvPr>
            <p:cNvSpPr/>
            <p:nvPr/>
          </p:nvSpPr>
          <p:spPr>
            <a:xfrm>
              <a:off x="11395184"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grpSp>
      <p:sp>
        <p:nvSpPr>
          <p:cNvPr id="5" name="TextBox 4">
            <a:extLst>
              <a:ext uri="{FF2B5EF4-FFF2-40B4-BE49-F238E27FC236}">
                <a16:creationId xmlns:a16="http://schemas.microsoft.com/office/drawing/2014/main" id="{7FC2DDFF-2F43-A008-6A01-BDDCFF65DE3E}"/>
              </a:ext>
            </a:extLst>
          </p:cNvPr>
          <p:cNvSpPr txBox="1"/>
          <p:nvPr/>
        </p:nvSpPr>
        <p:spPr>
          <a:xfrm>
            <a:off x="336821" y="1967530"/>
            <a:ext cx="11528322" cy="707886"/>
          </a:xfrm>
          <a:prstGeom prst="rect">
            <a:avLst/>
          </a:prstGeom>
          <a:noFill/>
        </p:spPr>
        <p:txBody>
          <a:bodyPr wrap="square">
            <a:spAutoFit/>
          </a:bodyPr>
          <a:lstStyle/>
          <a:p>
            <a:pPr marR="0" lvl="0" algn="l">
              <a:lnSpc>
                <a:spcPct val="100000"/>
              </a:lnSpc>
              <a:spcBef>
                <a:spcPts val="600"/>
              </a:spcBef>
              <a:spcAft>
                <a:spcPts val="600"/>
              </a:spcAft>
            </a:pPr>
            <a:r>
              <a:rPr lang="en-US" sz="2000" dirty="0">
                <a:latin typeface="Helvetica Neue" panose="02000503000000020004"/>
              </a:rPr>
              <a:t>This will also combine ledgers, thus simplifying the data model and improving system performance and data accuracy.</a:t>
            </a:r>
          </a:p>
        </p:txBody>
      </p:sp>
      <p:sp>
        <p:nvSpPr>
          <p:cNvPr id="4" name="TextBox 3">
            <a:extLst>
              <a:ext uri="{FF2B5EF4-FFF2-40B4-BE49-F238E27FC236}">
                <a16:creationId xmlns:a16="http://schemas.microsoft.com/office/drawing/2014/main" id="{55027C8B-40AF-D891-24CA-FA4308ABA809}"/>
              </a:ext>
            </a:extLst>
          </p:cNvPr>
          <p:cNvSpPr txBox="1"/>
          <p:nvPr/>
        </p:nvSpPr>
        <p:spPr>
          <a:xfrm>
            <a:off x="336821" y="2798552"/>
            <a:ext cx="5477359" cy="2400657"/>
          </a:xfrm>
          <a:prstGeom prst="rect">
            <a:avLst/>
          </a:prstGeom>
          <a:noFill/>
        </p:spPr>
        <p:txBody>
          <a:bodyPr wrap="square">
            <a:spAutoFit/>
          </a:bodyPr>
          <a:lstStyle/>
          <a:p>
            <a:pPr marR="0" lvl="0" algn="l">
              <a:lnSpc>
                <a:spcPct val="100000"/>
              </a:lnSpc>
              <a:spcBef>
                <a:spcPts val="600"/>
              </a:spcBef>
              <a:spcAft>
                <a:spcPts val="600"/>
              </a:spcAft>
            </a:pPr>
            <a:r>
              <a:rPr lang="en-US" sz="2000" dirty="0">
                <a:latin typeface="Helvetica Neue" panose="02000503000000020004"/>
              </a:rPr>
              <a:t>Benefits of this change include:</a:t>
            </a:r>
          </a:p>
          <a:p>
            <a:pPr marL="342900" marR="0" lvl="0" indent="-342900" algn="l">
              <a:lnSpc>
                <a:spcPct val="100000"/>
              </a:lnSpc>
              <a:spcBef>
                <a:spcPts val="600"/>
              </a:spcBef>
              <a:spcAft>
                <a:spcPts val="600"/>
              </a:spcAft>
              <a:buFont typeface="Wingdings" panose="05000000000000000000" pitchFamily="2" charset="2"/>
              <a:buChar char="§"/>
            </a:pPr>
            <a:r>
              <a:rPr lang="en-US" sz="2000" dirty="0">
                <a:latin typeface="Helvetica Neue" panose="02000503000000020004"/>
              </a:rPr>
              <a:t>Eliminating redundant data</a:t>
            </a:r>
          </a:p>
          <a:p>
            <a:pPr marL="342900" marR="0" lvl="0" indent="-342900" algn="l">
              <a:lnSpc>
                <a:spcPct val="100000"/>
              </a:lnSpc>
              <a:spcBef>
                <a:spcPts val="600"/>
              </a:spcBef>
              <a:spcAft>
                <a:spcPts val="600"/>
              </a:spcAft>
              <a:buFont typeface="Wingdings" panose="05000000000000000000" pitchFamily="2" charset="2"/>
              <a:buChar char="§"/>
            </a:pPr>
            <a:r>
              <a:rPr lang="en-US" sz="2000" dirty="0">
                <a:latin typeface="Helvetica Neue" panose="02000503000000020004"/>
              </a:rPr>
              <a:t>Reducing database size, improving performance</a:t>
            </a:r>
          </a:p>
          <a:p>
            <a:pPr marL="342900" marR="0" lvl="0" indent="-342900" algn="l">
              <a:lnSpc>
                <a:spcPct val="100000"/>
              </a:lnSpc>
              <a:spcBef>
                <a:spcPts val="600"/>
              </a:spcBef>
              <a:spcAft>
                <a:spcPts val="600"/>
              </a:spcAft>
              <a:buFont typeface="Wingdings" panose="05000000000000000000" pitchFamily="2" charset="2"/>
              <a:buChar char="§"/>
            </a:pPr>
            <a:r>
              <a:rPr lang="en-US" sz="2000" dirty="0">
                <a:latin typeface="Helvetica Neue" panose="02000503000000020004"/>
              </a:rPr>
              <a:t>Introducing a single source of information in the Universal Journal</a:t>
            </a:r>
          </a:p>
        </p:txBody>
      </p:sp>
      <p:sp>
        <p:nvSpPr>
          <p:cNvPr id="30" name="Rectangle 29">
            <a:extLst>
              <a:ext uri="{FF2B5EF4-FFF2-40B4-BE49-F238E27FC236}">
                <a16:creationId xmlns:a16="http://schemas.microsoft.com/office/drawing/2014/main" id="{E7BB9F51-EB10-4C3C-2E9C-F373F9DBBE45}"/>
              </a:ext>
            </a:extLst>
          </p:cNvPr>
          <p:cNvSpPr/>
          <p:nvPr/>
        </p:nvSpPr>
        <p:spPr>
          <a:xfrm>
            <a:off x="6096000" y="2747110"/>
            <a:ext cx="1426030" cy="48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Neue" panose="02000503000000020004"/>
              </a:rPr>
              <a:t>SAP ECC</a:t>
            </a:r>
          </a:p>
        </p:txBody>
      </p:sp>
      <p:sp>
        <p:nvSpPr>
          <p:cNvPr id="17" name="Rectangle: Rounded Corners 16">
            <a:extLst>
              <a:ext uri="{FF2B5EF4-FFF2-40B4-BE49-F238E27FC236}">
                <a16:creationId xmlns:a16="http://schemas.microsoft.com/office/drawing/2014/main" id="{D9BAED83-DA9D-54BA-A1C0-59174DB90A2F}"/>
              </a:ext>
            </a:extLst>
          </p:cNvPr>
          <p:cNvSpPr/>
          <p:nvPr/>
        </p:nvSpPr>
        <p:spPr>
          <a:xfrm>
            <a:off x="6206171" y="3591474"/>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Helvetica Neue" panose="02000503000000020004"/>
              </a:rPr>
              <a:t>General Ledger</a:t>
            </a:r>
          </a:p>
        </p:txBody>
      </p:sp>
      <p:sp>
        <p:nvSpPr>
          <p:cNvPr id="23" name="Rectangle: Rounded Corners 22">
            <a:extLst>
              <a:ext uri="{FF2B5EF4-FFF2-40B4-BE49-F238E27FC236}">
                <a16:creationId xmlns:a16="http://schemas.microsoft.com/office/drawing/2014/main" id="{D7E259DB-7D65-67A7-4193-62C945F1D89E}"/>
              </a:ext>
            </a:extLst>
          </p:cNvPr>
          <p:cNvSpPr/>
          <p:nvPr/>
        </p:nvSpPr>
        <p:spPr>
          <a:xfrm>
            <a:off x="6206170" y="4506814"/>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Helvetica Neue" panose="02000503000000020004"/>
              </a:rPr>
              <a:t>Controlling</a:t>
            </a:r>
          </a:p>
        </p:txBody>
      </p:sp>
      <p:sp>
        <p:nvSpPr>
          <p:cNvPr id="35" name="Arrow: Chevron 34" descr="Arrow pointing from SAP ERP System to SAP S/4HANA">
            <a:extLst>
              <a:ext uri="{FF2B5EF4-FFF2-40B4-BE49-F238E27FC236}">
                <a16:creationId xmlns:a16="http://schemas.microsoft.com/office/drawing/2014/main" id="{7E2EB31D-232D-A962-1FC7-05A87BCD73E8}"/>
              </a:ext>
              <a:ext uri="{C183D7F6-B498-43B3-948B-1728B52AA6E4}">
                <adec:decorative xmlns:adec="http://schemas.microsoft.com/office/drawing/2017/decorative" val="0"/>
              </a:ext>
            </a:extLst>
          </p:cNvPr>
          <p:cNvSpPr/>
          <p:nvPr/>
        </p:nvSpPr>
        <p:spPr>
          <a:xfrm>
            <a:off x="8183775" y="3591474"/>
            <a:ext cx="490066" cy="1674237"/>
          </a:xfrm>
          <a:prstGeom prst="chevron">
            <a:avLst>
              <a:gd name="adj" fmla="val 8085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3B2ACFE9-20FB-992A-3D33-AB67A1634361}"/>
              </a:ext>
            </a:extLst>
          </p:cNvPr>
          <p:cNvSpPr/>
          <p:nvPr/>
        </p:nvSpPr>
        <p:spPr>
          <a:xfrm>
            <a:off x="8964425" y="2747110"/>
            <a:ext cx="1911571" cy="4840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Helvetica Neue" panose="02000503000000020004"/>
              </a:rPr>
              <a:t>SAP S/4HANA</a:t>
            </a:r>
          </a:p>
        </p:txBody>
      </p:sp>
      <p:sp>
        <p:nvSpPr>
          <p:cNvPr id="33" name="Rectangle 32">
            <a:extLst>
              <a:ext uri="{FF2B5EF4-FFF2-40B4-BE49-F238E27FC236}">
                <a16:creationId xmlns:a16="http://schemas.microsoft.com/office/drawing/2014/main" id="{E82CA0F8-6E2F-8BAC-9C1F-C4D4DE521013}"/>
              </a:ext>
            </a:extLst>
          </p:cNvPr>
          <p:cNvSpPr/>
          <p:nvPr/>
        </p:nvSpPr>
        <p:spPr>
          <a:xfrm>
            <a:off x="8964425" y="3221569"/>
            <a:ext cx="2407651" cy="2414046"/>
          </a:xfrm>
          <a:prstGeom prst="rect">
            <a:avLst/>
          </a:prstGeom>
          <a:noFill/>
          <a:ln w="38100">
            <a:solidFill>
              <a:schemeClr val="bg1">
                <a:lumMod val="85000"/>
              </a:schemeClr>
            </a:solidFill>
            <a:prstDash val="sysDash"/>
            <a:extLst>
              <a:ext uri="{C807C97D-BFC1-408E-A445-0C87EB9F89A2}">
                <ask:lineSketchStyleProps xmlns:ask="http://schemas.microsoft.com/office/drawing/2018/sketchyshapes" sd="274806276">
                  <a:custGeom>
                    <a:avLst/>
                    <a:gdLst>
                      <a:gd name="connsiteX0" fmla="*/ 0 w 4308178"/>
                      <a:gd name="connsiteY0" fmla="*/ 0 h 2890148"/>
                      <a:gd name="connsiteX1" fmla="*/ 658536 w 4308178"/>
                      <a:gd name="connsiteY1" fmla="*/ 0 h 2890148"/>
                      <a:gd name="connsiteX2" fmla="*/ 1230908 w 4308178"/>
                      <a:gd name="connsiteY2" fmla="*/ 0 h 2890148"/>
                      <a:gd name="connsiteX3" fmla="*/ 1760198 w 4308178"/>
                      <a:gd name="connsiteY3" fmla="*/ 0 h 2890148"/>
                      <a:gd name="connsiteX4" fmla="*/ 2418734 w 4308178"/>
                      <a:gd name="connsiteY4" fmla="*/ 0 h 2890148"/>
                      <a:gd name="connsiteX5" fmla="*/ 3077270 w 4308178"/>
                      <a:gd name="connsiteY5" fmla="*/ 0 h 2890148"/>
                      <a:gd name="connsiteX6" fmla="*/ 3778888 w 4308178"/>
                      <a:gd name="connsiteY6" fmla="*/ 0 h 2890148"/>
                      <a:gd name="connsiteX7" fmla="*/ 4308178 w 4308178"/>
                      <a:gd name="connsiteY7" fmla="*/ 0 h 2890148"/>
                      <a:gd name="connsiteX8" fmla="*/ 4308178 w 4308178"/>
                      <a:gd name="connsiteY8" fmla="*/ 578030 h 2890148"/>
                      <a:gd name="connsiteX9" fmla="*/ 4308178 w 4308178"/>
                      <a:gd name="connsiteY9" fmla="*/ 1098256 h 2890148"/>
                      <a:gd name="connsiteX10" fmla="*/ 4308178 w 4308178"/>
                      <a:gd name="connsiteY10" fmla="*/ 1705187 h 2890148"/>
                      <a:gd name="connsiteX11" fmla="*/ 4308178 w 4308178"/>
                      <a:gd name="connsiteY11" fmla="*/ 2225414 h 2890148"/>
                      <a:gd name="connsiteX12" fmla="*/ 4308178 w 4308178"/>
                      <a:gd name="connsiteY12" fmla="*/ 2890148 h 2890148"/>
                      <a:gd name="connsiteX13" fmla="*/ 3778888 w 4308178"/>
                      <a:gd name="connsiteY13" fmla="*/ 2890148 h 2890148"/>
                      <a:gd name="connsiteX14" fmla="*/ 3206515 w 4308178"/>
                      <a:gd name="connsiteY14" fmla="*/ 2890148 h 2890148"/>
                      <a:gd name="connsiteX15" fmla="*/ 2591061 w 4308178"/>
                      <a:gd name="connsiteY15" fmla="*/ 2890148 h 2890148"/>
                      <a:gd name="connsiteX16" fmla="*/ 2018689 w 4308178"/>
                      <a:gd name="connsiteY16" fmla="*/ 2890148 h 2890148"/>
                      <a:gd name="connsiteX17" fmla="*/ 1489399 w 4308178"/>
                      <a:gd name="connsiteY17" fmla="*/ 2890148 h 2890148"/>
                      <a:gd name="connsiteX18" fmla="*/ 787781 w 4308178"/>
                      <a:gd name="connsiteY18" fmla="*/ 2890148 h 2890148"/>
                      <a:gd name="connsiteX19" fmla="*/ 0 w 4308178"/>
                      <a:gd name="connsiteY19" fmla="*/ 2890148 h 2890148"/>
                      <a:gd name="connsiteX20" fmla="*/ 0 w 4308178"/>
                      <a:gd name="connsiteY20" fmla="*/ 2312118 h 2890148"/>
                      <a:gd name="connsiteX21" fmla="*/ 0 w 4308178"/>
                      <a:gd name="connsiteY21" fmla="*/ 1705187 h 2890148"/>
                      <a:gd name="connsiteX22" fmla="*/ 0 w 4308178"/>
                      <a:gd name="connsiteY22" fmla="*/ 1098256 h 2890148"/>
                      <a:gd name="connsiteX23" fmla="*/ 0 w 4308178"/>
                      <a:gd name="connsiteY23" fmla="*/ 549128 h 2890148"/>
                      <a:gd name="connsiteX24" fmla="*/ 0 w 4308178"/>
                      <a:gd name="connsiteY24" fmla="*/ 0 h 28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08178" h="2890148" extrusionOk="0">
                        <a:moveTo>
                          <a:pt x="0" y="0"/>
                        </a:moveTo>
                        <a:cubicBezTo>
                          <a:pt x="178806" y="2017"/>
                          <a:pt x="469428" y="20483"/>
                          <a:pt x="658536" y="0"/>
                        </a:cubicBezTo>
                        <a:cubicBezTo>
                          <a:pt x="847644" y="-20483"/>
                          <a:pt x="1085083" y="-5692"/>
                          <a:pt x="1230908" y="0"/>
                        </a:cubicBezTo>
                        <a:cubicBezTo>
                          <a:pt x="1376733" y="5692"/>
                          <a:pt x="1615645" y="-9037"/>
                          <a:pt x="1760198" y="0"/>
                        </a:cubicBezTo>
                        <a:cubicBezTo>
                          <a:pt x="1904751" y="9037"/>
                          <a:pt x="2147449" y="-12117"/>
                          <a:pt x="2418734" y="0"/>
                        </a:cubicBezTo>
                        <a:cubicBezTo>
                          <a:pt x="2690019" y="12117"/>
                          <a:pt x="2942303" y="-23428"/>
                          <a:pt x="3077270" y="0"/>
                        </a:cubicBezTo>
                        <a:cubicBezTo>
                          <a:pt x="3212237" y="23428"/>
                          <a:pt x="3570365" y="21605"/>
                          <a:pt x="3778888" y="0"/>
                        </a:cubicBezTo>
                        <a:cubicBezTo>
                          <a:pt x="3987411" y="-21605"/>
                          <a:pt x="4162758" y="25303"/>
                          <a:pt x="4308178" y="0"/>
                        </a:cubicBezTo>
                        <a:cubicBezTo>
                          <a:pt x="4292154" y="240913"/>
                          <a:pt x="4325122" y="432995"/>
                          <a:pt x="4308178" y="578030"/>
                        </a:cubicBezTo>
                        <a:cubicBezTo>
                          <a:pt x="4291235" y="723065"/>
                          <a:pt x="4333492" y="862453"/>
                          <a:pt x="4308178" y="1098256"/>
                        </a:cubicBezTo>
                        <a:cubicBezTo>
                          <a:pt x="4282864" y="1334059"/>
                          <a:pt x="4325798" y="1496349"/>
                          <a:pt x="4308178" y="1705187"/>
                        </a:cubicBezTo>
                        <a:cubicBezTo>
                          <a:pt x="4290558" y="1914025"/>
                          <a:pt x="4313259" y="2087159"/>
                          <a:pt x="4308178" y="2225414"/>
                        </a:cubicBezTo>
                        <a:cubicBezTo>
                          <a:pt x="4303097" y="2363669"/>
                          <a:pt x="4305557" y="2667710"/>
                          <a:pt x="4308178" y="2890148"/>
                        </a:cubicBezTo>
                        <a:cubicBezTo>
                          <a:pt x="4054872" y="2873431"/>
                          <a:pt x="3957061" y="2877315"/>
                          <a:pt x="3778888" y="2890148"/>
                        </a:cubicBezTo>
                        <a:cubicBezTo>
                          <a:pt x="3600715" y="2902982"/>
                          <a:pt x="3439625" y="2871736"/>
                          <a:pt x="3206515" y="2890148"/>
                        </a:cubicBezTo>
                        <a:cubicBezTo>
                          <a:pt x="2973405" y="2908560"/>
                          <a:pt x="2857226" y="2884093"/>
                          <a:pt x="2591061" y="2890148"/>
                        </a:cubicBezTo>
                        <a:cubicBezTo>
                          <a:pt x="2324896" y="2896203"/>
                          <a:pt x="2283965" y="2912699"/>
                          <a:pt x="2018689" y="2890148"/>
                        </a:cubicBezTo>
                        <a:cubicBezTo>
                          <a:pt x="1753413" y="2867597"/>
                          <a:pt x="1655507" y="2908252"/>
                          <a:pt x="1489399" y="2890148"/>
                        </a:cubicBezTo>
                        <a:cubicBezTo>
                          <a:pt x="1323291" y="2872045"/>
                          <a:pt x="1021850" y="2910271"/>
                          <a:pt x="787781" y="2890148"/>
                        </a:cubicBezTo>
                        <a:cubicBezTo>
                          <a:pt x="553712" y="2870025"/>
                          <a:pt x="164007" y="2854629"/>
                          <a:pt x="0" y="2890148"/>
                        </a:cubicBezTo>
                        <a:cubicBezTo>
                          <a:pt x="27386" y="2637179"/>
                          <a:pt x="1140" y="2584238"/>
                          <a:pt x="0" y="2312118"/>
                        </a:cubicBezTo>
                        <a:cubicBezTo>
                          <a:pt x="-1140" y="2039998"/>
                          <a:pt x="-3759" y="1901910"/>
                          <a:pt x="0" y="1705187"/>
                        </a:cubicBezTo>
                        <a:cubicBezTo>
                          <a:pt x="3759" y="1508464"/>
                          <a:pt x="-1190" y="1356448"/>
                          <a:pt x="0" y="1098256"/>
                        </a:cubicBezTo>
                        <a:cubicBezTo>
                          <a:pt x="1190" y="840064"/>
                          <a:pt x="-21214" y="792815"/>
                          <a:pt x="0" y="549128"/>
                        </a:cubicBezTo>
                        <a:cubicBezTo>
                          <a:pt x="21214" y="305441"/>
                          <a:pt x="11916" y="21050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b="1" dirty="0">
                <a:solidFill>
                  <a:schemeClr val="tx1"/>
                </a:solidFill>
                <a:latin typeface="Helvetica Neue" panose="02000503000000020004"/>
              </a:rPr>
              <a:t>Universal Journal</a:t>
            </a:r>
          </a:p>
        </p:txBody>
      </p:sp>
      <p:sp>
        <p:nvSpPr>
          <p:cNvPr id="26" name="Rectangle: Rounded Corners 25">
            <a:extLst>
              <a:ext uri="{FF2B5EF4-FFF2-40B4-BE49-F238E27FC236}">
                <a16:creationId xmlns:a16="http://schemas.microsoft.com/office/drawing/2014/main" id="{02C62049-F26C-CAD1-02B0-301CF5A192F9}"/>
              </a:ext>
            </a:extLst>
          </p:cNvPr>
          <p:cNvSpPr/>
          <p:nvPr/>
        </p:nvSpPr>
        <p:spPr>
          <a:xfrm>
            <a:off x="9313722" y="3754709"/>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Helvetica Neue" panose="02000503000000020004"/>
              </a:rPr>
              <a:t>General Ledger</a:t>
            </a:r>
          </a:p>
        </p:txBody>
      </p:sp>
      <p:sp>
        <p:nvSpPr>
          <p:cNvPr id="28" name="Rectangle: Rounded Corners 27">
            <a:extLst>
              <a:ext uri="{FF2B5EF4-FFF2-40B4-BE49-F238E27FC236}">
                <a16:creationId xmlns:a16="http://schemas.microsoft.com/office/drawing/2014/main" id="{BD815CD2-FEA9-DEE8-4ACE-911F73DD38F5}"/>
              </a:ext>
            </a:extLst>
          </p:cNvPr>
          <p:cNvSpPr/>
          <p:nvPr/>
        </p:nvSpPr>
        <p:spPr>
          <a:xfrm>
            <a:off x="9313722" y="4670049"/>
            <a:ext cx="1709057" cy="693534"/>
          </a:xfrm>
          <a:prstGeom prst="round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Helvetica Neue" panose="02000503000000020004"/>
              </a:rPr>
              <a:t>Controlling</a:t>
            </a:r>
          </a:p>
        </p:txBody>
      </p:sp>
    </p:spTree>
    <p:extLst>
      <p:ext uri="{BB962C8B-B14F-4D97-AF65-F5344CB8AC3E}">
        <p14:creationId xmlns:p14="http://schemas.microsoft.com/office/powerpoint/2010/main" val="292524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Business Partner Records</a:t>
            </a:r>
          </a:p>
        </p:txBody>
      </p:sp>
      <p:sp>
        <p:nvSpPr>
          <p:cNvPr id="3" name="Text Placeholder 2">
            <a:extLst>
              <a:ext uri="{FF2B5EF4-FFF2-40B4-BE49-F238E27FC236}">
                <a16:creationId xmlns:a16="http://schemas.microsoft.com/office/drawing/2014/main" id="{A02E87E9-6178-5E01-FA09-094C01636771}"/>
              </a:ext>
            </a:extLst>
          </p:cNvPr>
          <p:cNvSpPr txBox="1">
            <a:spLocks/>
          </p:cNvSpPr>
          <p:nvPr/>
        </p:nvSpPr>
        <p:spPr>
          <a:xfrm>
            <a:off x="336820" y="1273996"/>
            <a:ext cx="9432406" cy="1060708"/>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dirty="0">
                <a:cs typeface="Arial"/>
              </a:rPr>
              <a:t>The launch of S/4HANA will introduce Business Partner (BP) records to FMMI. Business Partner records will serve as an umbrella that captures data for all customers and vendors.</a:t>
            </a:r>
            <a:endParaRPr lang="en-US" sz="2000" i="1" dirty="0"/>
          </a:p>
        </p:txBody>
      </p:sp>
      <p:grpSp>
        <p:nvGrpSpPr>
          <p:cNvPr id="5" name="Group 4" descr="Numbers 1 through 4 representing the four categories of change.">
            <a:extLst>
              <a:ext uri="{FF2B5EF4-FFF2-40B4-BE49-F238E27FC236}">
                <a16:creationId xmlns:a16="http://schemas.microsoft.com/office/drawing/2014/main" id="{A56AD584-1DFF-7E73-9914-5DC7ABF6ADE8}"/>
              </a:ext>
            </a:extLst>
          </p:cNvPr>
          <p:cNvGrpSpPr/>
          <p:nvPr/>
        </p:nvGrpSpPr>
        <p:grpSpPr>
          <a:xfrm>
            <a:off x="9769226" y="1227053"/>
            <a:ext cx="2083158" cy="457200"/>
            <a:chOff x="9769226" y="1227053"/>
            <a:chExt cx="2083158" cy="457200"/>
          </a:xfrm>
        </p:grpSpPr>
        <p:sp>
          <p:nvSpPr>
            <p:cNvPr id="6" name="Oval 5">
              <a:extLst>
                <a:ext uri="{FF2B5EF4-FFF2-40B4-BE49-F238E27FC236}">
                  <a16:creationId xmlns:a16="http://schemas.microsoft.com/office/drawing/2014/main" id="{7F6963F5-FA72-96EC-EB79-28C0A2255CB2}"/>
                </a:ext>
              </a:extLst>
            </p:cNvPr>
            <p:cNvSpPr/>
            <p:nvPr/>
          </p:nvSpPr>
          <p:spPr>
            <a:xfrm>
              <a:off x="9769226"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7" name="Oval 6">
              <a:extLst>
                <a:ext uri="{FF2B5EF4-FFF2-40B4-BE49-F238E27FC236}">
                  <a16:creationId xmlns:a16="http://schemas.microsoft.com/office/drawing/2014/main" id="{307245C9-10AC-ABA2-0099-0FA9263290EC}"/>
                </a:ext>
              </a:extLst>
            </p:cNvPr>
            <p:cNvSpPr/>
            <p:nvPr/>
          </p:nvSpPr>
          <p:spPr>
            <a:xfrm>
              <a:off x="10311212"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10" name="Oval 9">
              <a:extLst>
                <a:ext uri="{FF2B5EF4-FFF2-40B4-BE49-F238E27FC236}">
                  <a16:creationId xmlns:a16="http://schemas.microsoft.com/office/drawing/2014/main" id="{92A6E532-1B8E-8807-8628-85C0207579B2}"/>
                </a:ext>
              </a:extLst>
            </p:cNvPr>
            <p:cNvSpPr/>
            <p:nvPr/>
          </p:nvSpPr>
          <p:spPr>
            <a:xfrm>
              <a:off x="10853198"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11" name="Oval 10">
              <a:extLst>
                <a:ext uri="{FF2B5EF4-FFF2-40B4-BE49-F238E27FC236}">
                  <a16:creationId xmlns:a16="http://schemas.microsoft.com/office/drawing/2014/main" id="{A501BD99-77A1-7BB9-EF4D-3FD199D7DAF5}"/>
                </a:ext>
              </a:extLst>
            </p:cNvPr>
            <p:cNvSpPr/>
            <p:nvPr/>
          </p:nvSpPr>
          <p:spPr>
            <a:xfrm>
              <a:off x="11395184"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grpSp>
      <p:sp>
        <p:nvSpPr>
          <p:cNvPr id="4" name="Text Placeholder 2">
            <a:extLst>
              <a:ext uri="{FF2B5EF4-FFF2-40B4-BE49-F238E27FC236}">
                <a16:creationId xmlns:a16="http://schemas.microsoft.com/office/drawing/2014/main" id="{B10E0B83-C8F8-AF1F-A8BB-2160E601B3C0}"/>
              </a:ext>
            </a:extLst>
          </p:cNvPr>
          <p:cNvSpPr txBox="1">
            <a:spLocks/>
          </p:cNvSpPr>
          <p:nvPr/>
        </p:nvSpPr>
        <p:spPr>
          <a:xfrm>
            <a:off x="336820" y="2415627"/>
            <a:ext cx="6083014" cy="3974288"/>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cs typeface="Arial"/>
              </a:rPr>
              <a:t>Users will now view Business Partner records for information on customers and vendors and may experience minor changes to what they are familiar with today.</a:t>
            </a:r>
          </a:p>
        </p:txBody>
      </p:sp>
      <p:grpSp>
        <p:nvGrpSpPr>
          <p:cNvPr id="38" name="Group 37" descr="Business Partner records umbrella graphic with customer records and vendor records under the umbrella">
            <a:extLst>
              <a:ext uri="{FF2B5EF4-FFF2-40B4-BE49-F238E27FC236}">
                <a16:creationId xmlns:a16="http://schemas.microsoft.com/office/drawing/2014/main" id="{09D48FBD-75F3-920F-7633-7D41AF231562}"/>
              </a:ext>
            </a:extLst>
          </p:cNvPr>
          <p:cNvGrpSpPr/>
          <p:nvPr/>
        </p:nvGrpSpPr>
        <p:grpSpPr>
          <a:xfrm>
            <a:off x="6637215" y="2448347"/>
            <a:ext cx="5075815" cy="4425699"/>
            <a:chOff x="6637215" y="2448347"/>
            <a:chExt cx="5075815" cy="4425699"/>
          </a:xfrm>
        </p:grpSpPr>
        <p:sp>
          <p:nvSpPr>
            <p:cNvPr id="12" name="Oval 11">
              <a:extLst>
                <a:ext uri="{FF2B5EF4-FFF2-40B4-BE49-F238E27FC236}">
                  <a16:creationId xmlns:a16="http://schemas.microsoft.com/office/drawing/2014/main" id="{9702618E-4449-009A-B9A8-F17F48D9C4B7}"/>
                </a:ext>
              </a:extLst>
            </p:cNvPr>
            <p:cNvSpPr/>
            <p:nvPr/>
          </p:nvSpPr>
          <p:spPr>
            <a:xfrm>
              <a:off x="9016279" y="2448347"/>
              <a:ext cx="248549" cy="331398"/>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2A62F400-01C3-A2EC-4F38-3B9A49DF208D}"/>
                </a:ext>
              </a:extLst>
            </p:cNvPr>
            <p:cNvSpPr/>
            <p:nvPr/>
          </p:nvSpPr>
          <p:spPr>
            <a:xfrm rot="10800000">
              <a:off x="8285084" y="4022724"/>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96C8F16-EFA6-C93D-6073-047F6FD70AAA}"/>
                </a:ext>
              </a:extLst>
            </p:cNvPr>
            <p:cNvCxnSpPr>
              <a:cxnSpLocks/>
            </p:cNvCxnSpPr>
            <p:nvPr/>
          </p:nvCxnSpPr>
          <p:spPr>
            <a:xfrm>
              <a:off x="9180445" y="3974312"/>
              <a:ext cx="0" cy="2899734"/>
            </a:xfrm>
            <a:prstGeom prst="line">
              <a:avLst/>
            </a:prstGeom>
            <a:ln w="1270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AFAB9E7C-5777-D6E5-ADAA-0C8616DC6C77}"/>
                </a:ext>
              </a:extLst>
            </p:cNvPr>
            <p:cNvSpPr/>
            <p:nvPr/>
          </p:nvSpPr>
          <p:spPr>
            <a:xfrm rot="10800000">
              <a:off x="9283737" y="4031079"/>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CE81D9CA-170A-0107-4ACA-51110A213A7A}"/>
                </a:ext>
              </a:extLst>
            </p:cNvPr>
            <p:cNvSpPr/>
            <p:nvPr/>
          </p:nvSpPr>
          <p:spPr>
            <a:xfrm rot="10800000">
              <a:off x="10307982" y="4002357"/>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DE831D80-5D5E-13F2-45D7-B3A76181BDF2}"/>
                </a:ext>
              </a:extLst>
            </p:cNvPr>
            <p:cNvSpPr/>
            <p:nvPr/>
          </p:nvSpPr>
          <p:spPr>
            <a:xfrm rot="10800000">
              <a:off x="7269770" y="4011217"/>
              <a:ext cx="797934" cy="466002"/>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oon 27">
              <a:extLst>
                <a:ext uri="{FF2B5EF4-FFF2-40B4-BE49-F238E27FC236}">
                  <a16:creationId xmlns:a16="http://schemas.microsoft.com/office/drawing/2014/main" id="{99098A30-AC35-8BE5-D364-80796376C541}"/>
                </a:ext>
              </a:extLst>
            </p:cNvPr>
            <p:cNvSpPr/>
            <p:nvPr/>
          </p:nvSpPr>
          <p:spPr>
            <a:xfrm rot="5400000">
              <a:off x="8183208" y="962829"/>
              <a:ext cx="1983828" cy="5075813"/>
            </a:xfrm>
            <a:prstGeom prst="moon">
              <a:avLst>
                <a:gd name="adj" fmla="val 8370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Moon 28">
              <a:extLst>
                <a:ext uri="{FF2B5EF4-FFF2-40B4-BE49-F238E27FC236}">
                  <a16:creationId xmlns:a16="http://schemas.microsoft.com/office/drawing/2014/main" id="{97038315-06F9-0084-8E57-B3FE7D84B331}"/>
                </a:ext>
              </a:extLst>
            </p:cNvPr>
            <p:cNvSpPr/>
            <p:nvPr/>
          </p:nvSpPr>
          <p:spPr>
            <a:xfrm rot="5400000">
              <a:off x="6963927"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oon 29">
              <a:extLst>
                <a:ext uri="{FF2B5EF4-FFF2-40B4-BE49-F238E27FC236}">
                  <a16:creationId xmlns:a16="http://schemas.microsoft.com/office/drawing/2014/main" id="{94752C93-9E13-A5E0-519E-89B99E352300}"/>
                </a:ext>
              </a:extLst>
            </p:cNvPr>
            <p:cNvSpPr/>
            <p:nvPr/>
          </p:nvSpPr>
          <p:spPr>
            <a:xfrm rot="5400000">
              <a:off x="7979090"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Moon 30">
              <a:extLst>
                <a:ext uri="{FF2B5EF4-FFF2-40B4-BE49-F238E27FC236}">
                  <a16:creationId xmlns:a16="http://schemas.microsoft.com/office/drawing/2014/main" id="{911716DB-E28D-6B36-74B3-C6960F4B45B6}"/>
                </a:ext>
              </a:extLst>
            </p:cNvPr>
            <p:cNvSpPr/>
            <p:nvPr/>
          </p:nvSpPr>
          <p:spPr>
            <a:xfrm rot="5400000">
              <a:off x="8994252"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Moon 31">
              <a:extLst>
                <a:ext uri="{FF2B5EF4-FFF2-40B4-BE49-F238E27FC236}">
                  <a16:creationId xmlns:a16="http://schemas.microsoft.com/office/drawing/2014/main" id="{32FF7934-BD06-F422-608F-2561B9F5520A}"/>
                </a:ext>
              </a:extLst>
            </p:cNvPr>
            <p:cNvSpPr/>
            <p:nvPr/>
          </p:nvSpPr>
          <p:spPr>
            <a:xfrm rot="5400000">
              <a:off x="10009415"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Moon 32">
              <a:extLst>
                <a:ext uri="{FF2B5EF4-FFF2-40B4-BE49-F238E27FC236}">
                  <a16:creationId xmlns:a16="http://schemas.microsoft.com/office/drawing/2014/main" id="{2D41C4BA-3165-C28B-1EE0-804949F764B4}"/>
                </a:ext>
              </a:extLst>
            </p:cNvPr>
            <p:cNvSpPr/>
            <p:nvPr/>
          </p:nvSpPr>
          <p:spPr>
            <a:xfrm rot="5400000">
              <a:off x="11024578" y="3807025"/>
              <a:ext cx="362521" cy="1014382"/>
            </a:xfrm>
            <a:prstGeom prst="moon">
              <a:avLst>
                <a:gd name="adj" fmla="val 7516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4426C52-1D70-5F19-8B37-955246F9E153}"/>
                </a:ext>
              </a:extLst>
            </p:cNvPr>
            <p:cNvSpPr txBox="1"/>
            <p:nvPr/>
          </p:nvSpPr>
          <p:spPr>
            <a:xfrm>
              <a:off x="7889305" y="3003854"/>
              <a:ext cx="2502494" cy="707886"/>
            </a:xfrm>
            <a:prstGeom prst="rect">
              <a:avLst/>
            </a:prstGeom>
            <a:noFill/>
          </p:spPr>
          <p:txBody>
            <a:bodyPr wrap="square">
              <a:spAutoFit/>
            </a:bodyPr>
            <a:lstStyle/>
            <a:p>
              <a:pPr lvl="0" algn="ctr">
                <a:defRPr/>
              </a:pPr>
              <a:r>
                <a:rPr lang="en-US" sz="2000" b="1" cap="none" dirty="0">
                  <a:latin typeface="Helvetica Neue" panose="02000503000000020004"/>
                  <a:cs typeface="Arial" panose="020B0604020202020204" pitchFamily="34" charset="0"/>
                </a:rPr>
                <a:t>Business Partner Records</a:t>
              </a:r>
              <a:endParaRPr kumimoji="0" lang="en-US" sz="2000" b="1"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sp>
          <p:nvSpPr>
            <p:cNvPr id="35" name="TextBox 34">
              <a:extLst>
                <a:ext uri="{FF2B5EF4-FFF2-40B4-BE49-F238E27FC236}">
                  <a16:creationId xmlns:a16="http://schemas.microsoft.com/office/drawing/2014/main" id="{4C8B54F2-4220-BFB6-9AB4-8E9DD7360A6F}"/>
                </a:ext>
              </a:extLst>
            </p:cNvPr>
            <p:cNvSpPr txBox="1"/>
            <p:nvPr/>
          </p:nvSpPr>
          <p:spPr>
            <a:xfrm>
              <a:off x="6927743" y="5116393"/>
              <a:ext cx="2250331" cy="707886"/>
            </a:xfrm>
            <a:prstGeom prst="rect">
              <a:avLst/>
            </a:prstGeom>
            <a:noFill/>
          </p:spPr>
          <p:txBody>
            <a:bodyPr wrap="square">
              <a:spAutoFit/>
            </a:bodyPr>
            <a:lstStyle/>
            <a:p>
              <a:pPr lvl="0" algn="ctr">
                <a:defRPr/>
              </a:pPr>
              <a:r>
                <a:rPr lang="en-US" sz="2000" b="1" cap="none" dirty="0">
                  <a:solidFill>
                    <a:schemeClr val="accent1"/>
                  </a:solidFill>
                  <a:latin typeface="Helvetica Neue" panose="02000503000000020004"/>
                  <a:cs typeface="Arial" panose="020B0604020202020204" pitchFamily="34" charset="0"/>
                </a:rPr>
                <a:t>Customer Records</a:t>
              </a:r>
              <a:endParaRPr kumimoji="0" lang="en-US" sz="2000" b="1" i="0" u="none" strike="noStrike" kern="1200" cap="none" spc="0" normalizeH="0" baseline="0" noProof="0" dirty="0">
                <a:ln>
                  <a:noFill/>
                </a:ln>
                <a:solidFill>
                  <a:schemeClr val="accent1"/>
                </a:solidFill>
                <a:effectLst/>
                <a:uLnTx/>
                <a:uFillTx/>
                <a:latin typeface="Helvetica Neue" panose="02000503000000020004"/>
                <a:cs typeface="Arial" panose="020B0604020202020204" pitchFamily="34" charset="0"/>
              </a:endParaRPr>
            </a:p>
          </p:txBody>
        </p:sp>
        <p:sp>
          <p:nvSpPr>
            <p:cNvPr id="36" name="TextBox 35">
              <a:extLst>
                <a:ext uri="{FF2B5EF4-FFF2-40B4-BE49-F238E27FC236}">
                  <a16:creationId xmlns:a16="http://schemas.microsoft.com/office/drawing/2014/main" id="{4A63342C-9C61-A675-8710-5CB54D6D9B6F}"/>
                </a:ext>
              </a:extLst>
            </p:cNvPr>
            <p:cNvSpPr txBox="1"/>
            <p:nvPr/>
          </p:nvSpPr>
          <p:spPr>
            <a:xfrm>
              <a:off x="9175122" y="5070236"/>
              <a:ext cx="1881236" cy="707886"/>
            </a:xfrm>
            <a:prstGeom prst="rect">
              <a:avLst/>
            </a:prstGeom>
            <a:noFill/>
          </p:spPr>
          <p:txBody>
            <a:bodyPr wrap="square">
              <a:spAutoFit/>
            </a:bodyPr>
            <a:lstStyle/>
            <a:p>
              <a:pPr lvl="0" algn="ctr">
                <a:defRPr/>
              </a:pPr>
              <a:r>
                <a:rPr lang="en-US" sz="2000" b="1" cap="none" dirty="0">
                  <a:solidFill>
                    <a:schemeClr val="tx1">
                      <a:lumMod val="75000"/>
                      <a:lumOff val="25000"/>
                    </a:schemeClr>
                  </a:solidFill>
                  <a:latin typeface="Helvetica Neue" panose="02000503000000020004"/>
                  <a:cs typeface="Arial" panose="020B0604020202020204" pitchFamily="34" charset="0"/>
                </a:rPr>
                <a:t>Vendor Records</a:t>
              </a:r>
              <a:endParaRPr kumimoji="0" lang="en-US" sz="2000" b="1"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endParaRPr>
            </a:p>
          </p:txBody>
        </p:sp>
      </p:grpSp>
    </p:spTree>
    <p:extLst>
      <p:ext uri="{BB962C8B-B14F-4D97-AF65-F5344CB8AC3E}">
        <p14:creationId xmlns:p14="http://schemas.microsoft.com/office/powerpoint/2010/main" val="187141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8158-D61A-48C8-0DF6-D53B99391DA6}"/>
              </a:ext>
            </a:extLst>
          </p:cNvPr>
          <p:cNvSpPr>
            <a:spLocks noGrp="1"/>
          </p:cNvSpPr>
          <p:nvPr>
            <p:ph type="title"/>
          </p:nvPr>
        </p:nvSpPr>
        <p:spPr/>
        <p:txBody>
          <a:bodyPr/>
          <a:lstStyle/>
          <a:p>
            <a:r>
              <a:rPr lang="en-US" dirty="0"/>
              <a:t>Reporting</a:t>
            </a:r>
          </a:p>
        </p:txBody>
      </p:sp>
      <p:sp>
        <p:nvSpPr>
          <p:cNvPr id="3" name="Text Placeholder 2">
            <a:extLst>
              <a:ext uri="{FF2B5EF4-FFF2-40B4-BE49-F238E27FC236}">
                <a16:creationId xmlns:a16="http://schemas.microsoft.com/office/drawing/2014/main" id="{AE6EDFBC-2E34-2F54-7191-066294291483}"/>
              </a:ext>
            </a:extLst>
          </p:cNvPr>
          <p:cNvSpPr txBox="1">
            <a:spLocks/>
          </p:cNvSpPr>
          <p:nvPr/>
        </p:nvSpPr>
        <p:spPr>
          <a:xfrm>
            <a:off x="336822" y="1273995"/>
            <a:ext cx="9597320" cy="990233"/>
          </a:xfrm>
          <a:prstGeom prst="rect">
            <a:avLst/>
          </a:prstGeom>
        </p:spPr>
        <p:txBody>
          <a:bodyPr vert="horz" lIns="91440" tIns="45720" rIns="91440" bIns="45720" rtlCol="0" anchor="t">
            <a:no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i="1" dirty="0">
                <a:cs typeface="Arial"/>
              </a:rPr>
              <a:t>Reporting will be minimally impacted in the FMMI upgrade. S/4HANA will not support WBS Element, Cost Center, or Special Ledger Document Number (DOCNR) features. Additionally, BOBJ Reports will be relocated.</a:t>
            </a:r>
            <a:endParaRPr lang="en-US" sz="2000" i="1" dirty="0"/>
          </a:p>
        </p:txBody>
      </p:sp>
      <p:grpSp>
        <p:nvGrpSpPr>
          <p:cNvPr id="4" name="Group 3" descr="Numbers 1 through 4 representing the four categories of change.">
            <a:extLst>
              <a:ext uri="{FF2B5EF4-FFF2-40B4-BE49-F238E27FC236}">
                <a16:creationId xmlns:a16="http://schemas.microsoft.com/office/drawing/2014/main" id="{B733C40A-337E-39A5-F5E7-B8A6D1439A27}"/>
              </a:ext>
            </a:extLst>
          </p:cNvPr>
          <p:cNvGrpSpPr/>
          <p:nvPr/>
        </p:nvGrpSpPr>
        <p:grpSpPr>
          <a:xfrm>
            <a:off x="9769226" y="1227053"/>
            <a:ext cx="2083158" cy="457200"/>
            <a:chOff x="9769226" y="1227053"/>
            <a:chExt cx="2083158" cy="457200"/>
          </a:xfrm>
        </p:grpSpPr>
        <p:sp>
          <p:nvSpPr>
            <p:cNvPr id="5" name="Oval 4">
              <a:extLst>
                <a:ext uri="{FF2B5EF4-FFF2-40B4-BE49-F238E27FC236}">
                  <a16:creationId xmlns:a16="http://schemas.microsoft.com/office/drawing/2014/main" id="{1056B8D8-C764-62B7-E2D9-E67575BA8B19}"/>
                </a:ext>
              </a:extLst>
            </p:cNvPr>
            <p:cNvSpPr/>
            <p:nvPr/>
          </p:nvSpPr>
          <p:spPr>
            <a:xfrm>
              <a:off x="9769226"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6" name="Oval 5">
              <a:extLst>
                <a:ext uri="{FF2B5EF4-FFF2-40B4-BE49-F238E27FC236}">
                  <a16:creationId xmlns:a16="http://schemas.microsoft.com/office/drawing/2014/main" id="{AD07898B-2DA0-C3E1-EC74-EF708D0FDE2E}"/>
                </a:ext>
              </a:extLst>
            </p:cNvPr>
            <p:cNvSpPr/>
            <p:nvPr/>
          </p:nvSpPr>
          <p:spPr>
            <a:xfrm>
              <a:off x="10311212"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7" name="Oval 6">
              <a:extLst>
                <a:ext uri="{FF2B5EF4-FFF2-40B4-BE49-F238E27FC236}">
                  <a16:creationId xmlns:a16="http://schemas.microsoft.com/office/drawing/2014/main" id="{31F36E9A-4E97-F3F3-BAD5-3D71C809E560}"/>
                </a:ext>
              </a:extLst>
            </p:cNvPr>
            <p:cNvSpPr/>
            <p:nvPr/>
          </p:nvSpPr>
          <p:spPr>
            <a:xfrm>
              <a:off x="10853198" y="1227053"/>
              <a:ext cx="457200" cy="457200"/>
            </a:xfrm>
            <a:prstGeom prst="ellipse">
              <a:avLst/>
            </a:prstGeom>
            <a:solidFill>
              <a:schemeClr val="bg1">
                <a:lumMod val="50000"/>
              </a:schemeClr>
            </a:solidFill>
            <a:ln w="28575">
              <a:solidFill>
                <a:schemeClr val="bg1">
                  <a:lumMod val="9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8" name="Oval 7">
              <a:extLst>
                <a:ext uri="{FF2B5EF4-FFF2-40B4-BE49-F238E27FC236}">
                  <a16:creationId xmlns:a16="http://schemas.microsoft.com/office/drawing/2014/main" id="{2D015339-C0D4-3BC8-E5C8-0A78902DEF9A}"/>
                </a:ext>
              </a:extLst>
            </p:cNvPr>
            <p:cNvSpPr/>
            <p:nvPr/>
          </p:nvSpPr>
          <p:spPr>
            <a:xfrm>
              <a:off x="11395184" y="1227053"/>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grpSp>
      <p:grpSp>
        <p:nvGrpSpPr>
          <p:cNvPr id="10" name="Group 9">
            <a:extLst>
              <a:ext uri="{FF2B5EF4-FFF2-40B4-BE49-F238E27FC236}">
                <a16:creationId xmlns:a16="http://schemas.microsoft.com/office/drawing/2014/main" id="{FEAC85A3-C105-AB20-DB7B-81FD9C59ED47}"/>
              </a:ext>
              <a:ext uri="{C183D7F6-B498-43B3-948B-1728B52AA6E4}">
                <adec:decorative xmlns:adec="http://schemas.microsoft.com/office/drawing/2017/decorative" val="1"/>
              </a:ext>
            </a:extLst>
          </p:cNvPr>
          <p:cNvGrpSpPr/>
          <p:nvPr/>
        </p:nvGrpSpPr>
        <p:grpSpPr>
          <a:xfrm>
            <a:off x="1086109" y="2691269"/>
            <a:ext cx="1463039" cy="1463040"/>
            <a:chOff x="1086109" y="2691269"/>
            <a:chExt cx="1463039" cy="1463040"/>
          </a:xfrm>
        </p:grpSpPr>
        <p:sp>
          <p:nvSpPr>
            <p:cNvPr id="11" name="Oval 82">
              <a:extLst>
                <a:ext uri="{FF2B5EF4-FFF2-40B4-BE49-F238E27FC236}">
                  <a16:creationId xmlns:a16="http://schemas.microsoft.com/office/drawing/2014/main" id="{2FFB10F4-E535-C316-53B4-E753E536999F}"/>
                </a:ext>
              </a:extLst>
            </p:cNvPr>
            <p:cNvSpPr>
              <a:spLocks noChangeAspect="1" noChangeArrowheads="1"/>
            </p:cNvSpPr>
            <p:nvPr/>
          </p:nvSpPr>
          <p:spPr bwMode="auto">
            <a:xfrm>
              <a:off x="1086109" y="2691269"/>
              <a:ext cx="1463039" cy="1463040"/>
            </a:xfrm>
            <a:prstGeom prst="roundRect">
              <a:avLst/>
            </a:prstGeom>
            <a:solidFill>
              <a:schemeClr val="tx1">
                <a:lumMod val="25000"/>
                <a:lumOff val="75000"/>
              </a:schemeClr>
            </a:solidFill>
            <a:ln w="180975">
              <a:solidFill>
                <a:schemeClr val="tx1">
                  <a:lumMod val="10000"/>
                  <a:lumOff val="90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Helvetica Neue" panose="02000503000000020004"/>
              </a:endParaRPr>
            </a:p>
          </p:txBody>
        </p:sp>
        <p:pic>
          <p:nvPicPr>
            <p:cNvPr id="12" name="Graphic 11" descr="Pie chart with solid fill">
              <a:extLst>
                <a:ext uri="{FF2B5EF4-FFF2-40B4-BE49-F238E27FC236}">
                  <a16:creationId xmlns:a16="http://schemas.microsoft.com/office/drawing/2014/main" id="{DB417DAF-3100-5D8F-2BF3-FC8D7D1AF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6148" y="3011309"/>
              <a:ext cx="822960" cy="822960"/>
            </a:xfrm>
            <a:prstGeom prst="rect">
              <a:avLst/>
            </a:prstGeom>
          </p:spPr>
        </p:pic>
      </p:grpSp>
      <p:sp>
        <p:nvSpPr>
          <p:cNvPr id="13" name="TextBox 12">
            <a:extLst>
              <a:ext uri="{FF2B5EF4-FFF2-40B4-BE49-F238E27FC236}">
                <a16:creationId xmlns:a16="http://schemas.microsoft.com/office/drawing/2014/main" id="{361E9756-E4CA-CB36-45F9-54ABFE12CEE2}"/>
              </a:ext>
            </a:extLst>
          </p:cNvPr>
          <p:cNvSpPr txBox="1"/>
          <p:nvPr/>
        </p:nvSpPr>
        <p:spPr>
          <a:xfrm>
            <a:off x="674628" y="4356106"/>
            <a:ext cx="2286000" cy="1637068"/>
          </a:xfrm>
          <a:prstGeom prst="rect">
            <a:avLst/>
          </a:prstGeom>
          <a:noFill/>
        </p:spPr>
        <p:txBody>
          <a:bodyPr wrap="square" lIns="97534" tIns="48766" rIns="97534" bIns="48766" rtlCol="0">
            <a:noAutofit/>
          </a:bodyPr>
          <a:lstStyle/>
          <a:p>
            <a:pPr algn="ctr" defTabSz="975299"/>
            <a:r>
              <a:rPr lang="en-US" b="1" dirty="0">
                <a:latin typeface="Helvetica Neue" panose="02000503000000020004"/>
                <a:cs typeface="Lato" panose="020F0502020204030203" pitchFamily="34" charset="0"/>
              </a:rPr>
              <a:t>BOBJ Reports</a:t>
            </a:r>
          </a:p>
          <a:p>
            <a:pPr algn="ctr" defTabSz="975299"/>
            <a:r>
              <a:rPr kumimoji="0" lang="en-US" b="0" i="0" u="none" strike="noStrike" kern="1200" cap="none" spc="0" normalizeH="0" baseline="0" dirty="0">
                <a:ln>
                  <a:noFill/>
                </a:ln>
                <a:solidFill>
                  <a:srgbClr val="112E50"/>
                </a:solidFill>
                <a:effectLst/>
                <a:uLnTx/>
                <a:uFillTx/>
                <a:latin typeface="Helvetica Neue" panose="02000503000000020004"/>
                <a:ea typeface="+mn-ea"/>
                <a:cs typeface="+mn-cs"/>
              </a:rPr>
              <a:t>will be relocated to a Fiori app called </a:t>
            </a:r>
            <a:r>
              <a:rPr kumimoji="0" lang="en-US" b="0" i="1" u="none" strike="noStrike" kern="1200" cap="none" spc="0" normalizeH="0" baseline="0" dirty="0">
                <a:ln>
                  <a:noFill/>
                </a:ln>
                <a:solidFill>
                  <a:srgbClr val="112E50"/>
                </a:solidFill>
                <a:effectLst/>
                <a:uLnTx/>
                <a:uFillTx/>
                <a:latin typeface="Helvetica Neue" panose="02000503000000020004"/>
                <a:ea typeface="+mn-ea"/>
                <a:cs typeface="+mn-cs"/>
              </a:rPr>
              <a:t>BOBJ Launchpad</a:t>
            </a:r>
            <a:r>
              <a:rPr kumimoji="0" lang="en-US" b="0" i="0" u="none" strike="noStrike" kern="1200" cap="none" spc="0" normalizeH="0" baseline="0" dirty="0">
                <a:ln>
                  <a:noFill/>
                </a:ln>
                <a:solidFill>
                  <a:srgbClr val="112E50"/>
                </a:solidFill>
                <a:effectLst/>
                <a:uLnTx/>
                <a:uFillTx/>
                <a:latin typeface="Helvetica Neue" panose="02000503000000020004"/>
                <a:ea typeface="+mn-ea"/>
                <a:cs typeface="+mn-cs"/>
              </a:rPr>
              <a:t>.</a:t>
            </a:r>
            <a:endParaRPr lang="id-ID" dirty="0">
              <a:latin typeface="Helvetica Neue" panose="02000503000000020004"/>
              <a:cs typeface="Lato" panose="020F0502020204030203" pitchFamily="34" charset="0"/>
            </a:endParaRPr>
          </a:p>
        </p:txBody>
      </p:sp>
      <p:grpSp>
        <p:nvGrpSpPr>
          <p:cNvPr id="14" name="Group 13">
            <a:extLst>
              <a:ext uri="{FF2B5EF4-FFF2-40B4-BE49-F238E27FC236}">
                <a16:creationId xmlns:a16="http://schemas.microsoft.com/office/drawing/2014/main" id="{47EFA8B4-9AC7-D290-33CE-C8804ABD5DD6}"/>
              </a:ext>
              <a:ext uri="{C183D7F6-B498-43B3-948B-1728B52AA6E4}">
                <adec:decorative xmlns:adec="http://schemas.microsoft.com/office/drawing/2017/decorative" val="1"/>
              </a:ext>
            </a:extLst>
          </p:cNvPr>
          <p:cNvGrpSpPr/>
          <p:nvPr/>
        </p:nvGrpSpPr>
        <p:grpSpPr>
          <a:xfrm>
            <a:off x="3937828" y="2691269"/>
            <a:ext cx="1463042" cy="1463040"/>
            <a:chOff x="3937828" y="2691269"/>
            <a:chExt cx="1463042" cy="1463040"/>
          </a:xfrm>
        </p:grpSpPr>
        <p:sp>
          <p:nvSpPr>
            <p:cNvPr id="15" name="Oval 82">
              <a:extLst>
                <a:ext uri="{FF2B5EF4-FFF2-40B4-BE49-F238E27FC236}">
                  <a16:creationId xmlns:a16="http://schemas.microsoft.com/office/drawing/2014/main" id="{C27135CB-8031-FA03-88EF-18E2CA75423F}"/>
                </a:ext>
              </a:extLst>
            </p:cNvPr>
            <p:cNvSpPr>
              <a:spLocks noChangeAspect="1" noChangeArrowheads="1"/>
            </p:cNvSpPr>
            <p:nvPr/>
          </p:nvSpPr>
          <p:spPr bwMode="auto">
            <a:xfrm>
              <a:off x="3937828" y="2691269"/>
              <a:ext cx="1463042" cy="1463040"/>
            </a:xfrm>
            <a:prstGeom prst="roundRect">
              <a:avLst/>
            </a:prstGeom>
            <a:solidFill>
              <a:schemeClr val="tx1">
                <a:lumMod val="50000"/>
                <a:lumOff val="50000"/>
              </a:schemeClr>
            </a:solidFill>
            <a:ln w="180975">
              <a:solidFill>
                <a:schemeClr val="tx1">
                  <a:lumMod val="25000"/>
                  <a:lumOff val="75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Helvetica Neue" panose="02000503000000020004"/>
              </a:endParaRPr>
            </a:p>
          </p:txBody>
        </p:sp>
        <p:pic>
          <p:nvPicPr>
            <p:cNvPr id="16" name="Graphic 15" descr="Pyramid with levels with solid fill">
              <a:extLst>
                <a:ext uri="{FF2B5EF4-FFF2-40B4-BE49-F238E27FC236}">
                  <a16:creationId xmlns:a16="http://schemas.microsoft.com/office/drawing/2014/main" id="{756BA2DE-5226-CE63-F4D2-E2ED7FBE4F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7869" y="3011309"/>
              <a:ext cx="822960" cy="822960"/>
            </a:xfrm>
            <a:prstGeom prst="rect">
              <a:avLst/>
            </a:prstGeom>
          </p:spPr>
        </p:pic>
      </p:grpSp>
      <p:sp>
        <p:nvSpPr>
          <p:cNvPr id="17" name="TextBox 16">
            <a:extLst>
              <a:ext uri="{FF2B5EF4-FFF2-40B4-BE49-F238E27FC236}">
                <a16:creationId xmlns:a16="http://schemas.microsoft.com/office/drawing/2014/main" id="{E00599D2-271C-C7A9-39C8-6C1957093D2B}"/>
              </a:ext>
            </a:extLst>
          </p:cNvPr>
          <p:cNvSpPr txBox="1"/>
          <p:nvPr/>
        </p:nvSpPr>
        <p:spPr>
          <a:xfrm>
            <a:off x="3526349" y="4356105"/>
            <a:ext cx="2286000" cy="1548933"/>
          </a:xfrm>
          <a:prstGeom prst="rect">
            <a:avLst/>
          </a:prstGeom>
          <a:noFill/>
        </p:spPr>
        <p:txBody>
          <a:bodyPr wrap="square" lIns="97534" tIns="48766" rIns="97534" bIns="48766" rtlCol="0">
            <a:noAutofit/>
          </a:bodyPr>
          <a:lstStyle/>
          <a:p>
            <a:pPr algn="ctr" defTabSz="975299"/>
            <a:r>
              <a:rPr lang="en-US" b="1" dirty="0">
                <a:latin typeface="Helvetica Neue" panose="02000503000000020004"/>
                <a:ea typeface="Lato Regular" panose="020F0502020204030203" pitchFamily="34" charset="0"/>
                <a:cs typeface="Lato Regular" panose="020F0502020204030203" pitchFamily="34" charset="0"/>
              </a:rPr>
              <a:t>WBS Element</a:t>
            </a:r>
          </a:p>
          <a:p>
            <a:pPr algn="ctr" defTabSz="975299"/>
            <a:r>
              <a:rPr lang="en-US" dirty="0">
                <a:latin typeface="Helvetica Neue" panose="02000503000000020004"/>
                <a:ea typeface="Lato Regular" panose="020F0502020204030203" pitchFamily="34" charset="0"/>
                <a:cs typeface="Lato Regular" panose="020F0502020204030203" pitchFamily="34" charset="0"/>
              </a:rPr>
              <a:t>will be removed from reports and replaced with Funded Program.</a:t>
            </a:r>
            <a:endParaRPr lang="id-ID" b="1" dirty="0">
              <a:latin typeface="Helvetica Neue" panose="02000503000000020004"/>
              <a:ea typeface="Lato Regular" panose="020F0502020204030203" pitchFamily="34" charset="0"/>
              <a:cs typeface="Lato Regular" panose="020F0502020204030203" pitchFamily="34" charset="0"/>
            </a:endParaRPr>
          </a:p>
        </p:txBody>
      </p:sp>
      <p:grpSp>
        <p:nvGrpSpPr>
          <p:cNvPr id="18" name="Group 17">
            <a:extLst>
              <a:ext uri="{FF2B5EF4-FFF2-40B4-BE49-F238E27FC236}">
                <a16:creationId xmlns:a16="http://schemas.microsoft.com/office/drawing/2014/main" id="{24393192-0DB3-7F42-20C1-8139EA728D42}"/>
              </a:ext>
              <a:ext uri="{C183D7F6-B498-43B3-948B-1728B52AA6E4}">
                <adec:decorative xmlns:adec="http://schemas.microsoft.com/office/drawing/2017/decorative" val="1"/>
              </a:ext>
            </a:extLst>
          </p:cNvPr>
          <p:cNvGrpSpPr/>
          <p:nvPr/>
        </p:nvGrpSpPr>
        <p:grpSpPr>
          <a:xfrm>
            <a:off x="6789550" y="2691269"/>
            <a:ext cx="1463039" cy="1463040"/>
            <a:chOff x="6789550" y="2691269"/>
            <a:chExt cx="1463039" cy="1463040"/>
          </a:xfrm>
        </p:grpSpPr>
        <p:sp>
          <p:nvSpPr>
            <p:cNvPr id="19" name="Oval 82">
              <a:extLst>
                <a:ext uri="{FF2B5EF4-FFF2-40B4-BE49-F238E27FC236}">
                  <a16:creationId xmlns:a16="http://schemas.microsoft.com/office/drawing/2014/main" id="{75C8C8AA-0AE1-A939-8B04-B2F9FC06C252}"/>
                </a:ext>
              </a:extLst>
            </p:cNvPr>
            <p:cNvSpPr>
              <a:spLocks noChangeAspect="1" noChangeArrowheads="1"/>
            </p:cNvSpPr>
            <p:nvPr/>
          </p:nvSpPr>
          <p:spPr bwMode="auto">
            <a:xfrm>
              <a:off x="6789550" y="2691269"/>
              <a:ext cx="1463039" cy="1463040"/>
            </a:xfrm>
            <a:prstGeom prst="roundRect">
              <a:avLst/>
            </a:prstGeom>
            <a:solidFill>
              <a:schemeClr val="tx1">
                <a:lumMod val="75000"/>
                <a:lumOff val="25000"/>
              </a:schemeClr>
            </a:solidFill>
            <a:ln w="180975">
              <a:solidFill>
                <a:schemeClr val="tx1">
                  <a:lumMod val="50000"/>
                  <a:lumOff val="50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Helvetica Neue" panose="02000503000000020004"/>
              </a:endParaRPr>
            </a:p>
          </p:txBody>
        </p:sp>
        <p:pic>
          <p:nvPicPr>
            <p:cNvPr id="20" name="Graphic 19" descr="Philanthropy with solid fill">
              <a:extLst>
                <a:ext uri="{FF2B5EF4-FFF2-40B4-BE49-F238E27FC236}">
                  <a16:creationId xmlns:a16="http://schemas.microsoft.com/office/drawing/2014/main" id="{F31D0070-64B3-5FB3-733E-185D3D4FFA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9589" y="3011309"/>
              <a:ext cx="822960" cy="822960"/>
            </a:xfrm>
            <a:prstGeom prst="rect">
              <a:avLst/>
            </a:prstGeom>
          </p:spPr>
        </p:pic>
      </p:grpSp>
      <p:sp>
        <p:nvSpPr>
          <p:cNvPr id="21" name="TextBox 20">
            <a:extLst>
              <a:ext uri="{FF2B5EF4-FFF2-40B4-BE49-F238E27FC236}">
                <a16:creationId xmlns:a16="http://schemas.microsoft.com/office/drawing/2014/main" id="{69E5FFDE-342F-7387-863F-8017E4560D79}"/>
              </a:ext>
            </a:extLst>
          </p:cNvPr>
          <p:cNvSpPr txBox="1"/>
          <p:nvPr/>
        </p:nvSpPr>
        <p:spPr>
          <a:xfrm>
            <a:off x="6378069" y="4356106"/>
            <a:ext cx="2286000" cy="1483479"/>
          </a:xfrm>
          <a:prstGeom prst="rect">
            <a:avLst/>
          </a:prstGeom>
          <a:noFill/>
        </p:spPr>
        <p:txBody>
          <a:bodyPr wrap="square" lIns="97534" tIns="48766" rIns="97534" bIns="48766" rtlCol="0">
            <a:spAutoFit/>
          </a:bodyPr>
          <a:lstStyle/>
          <a:p>
            <a:pPr algn="ctr" defTabSz="975299"/>
            <a:r>
              <a:rPr lang="en-US" b="1" dirty="0">
                <a:latin typeface="Helvetica Neue" panose="02000503000000020004"/>
                <a:ea typeface="Lato Regular" panose="020F0502020204030203" pitchFamily="34" charset="0"/>
                <a:cs typeface="Lato Regular" panose="020F0502020204030203" pitchFamily="34" charset="0"/>
              </a:rPr>
              <a:t>Cost Center</a:t>
            </a:r>
          </a:p>
          <a:p>
            <a:pPr marL="0" marR="0" lvl="0" indent="0" algn="ctr" defTabSz="975299"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12E50"/>
                </a:solidFill>
                <a:effectLst/>
                <a:uLnTx/>
                <a:uFillTx/>
                <a:latin typeface="Helvetica Neue" panose="02000503000000020004"/>
                <a:ea typeface="Lato Regular" panose="020F0502020204030203" pitchFamily="34" charset="0"/>
                <a:cs typeface="Lato Regular" panose="020F0502020204030203" pitchFamily="34" charset="0"/>
              </a:rPr>
              <a:t>will be removed from reports and replaced with Funds Center.</a:t>
            </a:r>
            <a:endParaRPr kumimoji="0" lang="id-ID" b="1" i="0" u="none" strike="noStrike" kern="1200" cap="none" spc="0" normalizeH="0" baseline="0" noProof="0" dirty="0">
              <a:ln>
                <a:noFill/>
              </a:ln>
              <a:solidFill>
                <a:srgbClr val="112E50"/>
              </a:solidFill>
              <a:effectLst/>
              <a:uLnTx/>
              <a:uFillTx/>
              <a:latin typeface="Helvetica Neue" panose="02000503000000020004"/>
              <a:ea typeface="Lato Regular" panose="020F0502020204030203" pitchFamily="34" charset="0"/>
              <a:cs typeface="Lato Regular" panose="020F0502020204030203" pitchFamily="34" charset="0"/>
            </a:endParaRPr>
          </a:p>
        </p:txBody>
      </p:sp>
      <p:grpSp>
        <p:nvGrpSpPr>
          <p:cNvPr id="22" name="Group 21">
            <a:extLst>
              <a:ext uri="{FF2B5EF4-FFF2-40B4-BE49-F238E27FC236}">
                <a16:creationId xmlns:a16="http://schemas.microsoft.com/office/drawing/2014/main" id="{DCAB6C0B-10C2-7CFF-8FF5-9A6371202B69}"/>
              </a:ext>
              <a:ext uri="{C183D7F6-B498-43B3-948B-1728B52AA6E4}">
                <adec:decorative xmlns:adec="http://schemas.microsoft.com/office/drawing/2017/decorative" val="1"/>
              </a:ext>
            </a:extLst>
          </p:cNvPr>
          <p:cNvGrpSpPr/>
          <p:nvPr/>
        </p:nvGrpSpPr>
        <p:grpSpPr>
          <a:xfrm>
            <a:off x="9641270" y="2691269"/>
            <a:ext cx="1463039" cy="1463040"/>
            <a:chOff x="9641270" y="2691269"/>
            <a:chExt cx="1463039" cy="1463040"/>
          </a:xfrm>
        </p:grpSpPr>
        <p:sp>
          <p:nvSpPr>
            <p:cNvPr id="23" name="Oval 82">
              <a:extLst>
                <a:ext uri="{FF2B5EF4-FFF2-40B4-BE49-F238E27FC236}">
                  <a16:creationId xmlns:a16="http://schemas.microsoft.com/office/drawing/2014/main" id="{A5213AA1-4887-5A25-6A9C-D5A8A83712AD}"/>
                </a:ext>
              </a:extLst>
            </p:cNvPr>
            <p:cNvSpPr>
              <a:spLocks noChangeAspect="1" noChangeArrowheads="1"/>
            </p:cNvSpPr>
            <p:nvPr/>
          </p:nvSpPr>
          <p:spPr bwMode="auto">
            <a:xfrm>
              <a:off x="9641270" y="2691269"/>
              <a:ext cx="1463039" cy="1463040"/>
            </a:xfrm>
            <a:prstGeom prst="roundRect">
              <a:avLst/>
            </a:prstGeom>
            <a:solidFill>
              <a:schemeClr val="tx1">
                <a:lumMod val="90000"/>
                <a:lumOff val="10000"/>
              </a:schemeClr>
            </a:solidFill>
            <a:ln w="180975">
              <a:solidFill>
                <a:schemeClr val="tx1">
                  <a:lumMod val="75000"/>
                  <a:lumOff val="25000"/>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Helvetica Neue" panose="02000503000000020004"/>
              </a:endParaRPr>
            </a:p>
          </p:txBody>
        </p:sp>
        <p:grpSp>
          <p:nvGrpSpPr>
            <p:cNvPr id="24" name="Group 23">
              <a:extLst>
                <a:ext uri="{FF2B5EF4-FFF2-40B4-BE49-F238E27FC236}">
                  <a16:creationId xmlns:a16="http://schemas.microsoft.com/office/drawing/2014/main" id="{E6CE98DB-4CEA-EC9E-0E23-50ADD00647EE}"/>
                </a:ext>
              </a:extLst>
            </p:cNvPr>
            <p:cNvGrpSpPr>
              <a:grpSpLocks noChangeAspect="1"/>
            </p:cNvGrpSpPr>
            <p:nvPr/>
          </p:nvGrpSpPr>
          <p:grpSpPr>
            <a:xfrm>
              <a:off x="9934142" y="2965589"/>
              <a:ext cx="877295" cy="914400"/>
              <a:chOff x="8441170" y="3103758"/>
              <a:chExt cx="998086" cy="1032281"/>
            </a:xfrm>
          </p:grpSpPr>
          <p:pic>
            <p:nvPicPr>
              <p:cNvPr id="25" name="Graphic 24" descr="Paper outline">
                <a:extLst>
                  <a:ext uri="{FF2B5EF4-FFF2-40B4-BE49-F238E27FC236}">
                    <a16:creationId xmlns:a16="http://schemas.microsoft.com/office/drawing/2014/main" id="{C3B9C60A-D6A6-E15B-C76C-C97A8693A8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1170" y="3103758"/>
                <a:ext cx="998086" cy="998086"/>
              </a:xfrm>
              <a:prstGeom prst="rect">
                <a:avLst/>
              </a:prstGeom>
            </p:spPr>
          </p:pic>
          <p:pic>
            <p:nvPicPr>
              <p:cNvPr id="26" name="Graphic 25" descr="Hashtag with solid fill">
                <a:extLst>
                  <a:ext uri="{FF2B5EF4-FFF2-40B4-BE49-F238E27FC236}">
                    <a16:creationId xmlns:a16="http://schemas.microsoft.com/office/drawing/2014/main" id="{9CD26F30-0A02-85CD-8F8B-337560D7B0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40672" y="3591628"/>
                <a:ext cx="544410" cy="544411"/>
              </a:xfrm>
              <a:prstGeom prst="rect">
                <a:avLst/>
              </a:prstGeom>
            </p:spPr>
          </p:pic>
        </p:grpSp>
      </p:grpSp>
      <p:sp>
        <p:nvSpPr>
          <p:cNvPr id="27" name="TextBox 26">
            <a:extLst>
              <a:ext uri="{FF2B5EF4-FFF2-40B4-BE49-F238E27FC236}">
                <a16:creationId xmlns:a16="http://schemas.microsoft.com/office/drawing/2014/main" id="{792254C6-3678-5CEC-DE6B-892B3E5C29E0}"/>
              </a:ext>
            </a:extLst>
          </p:cNvPr>
          <p:cNvSpPr txBox="1"/>
          <p:nvPr/>
        </p:nvSpPr>
        <p:spPr>
          <a:xfrm>
            <a:off x="9231373" y="4356106"/>
            <a:ext cx="2286000" cy="1760478"/>
          </a:xfrm>
          <a:prstGeom prst="rect">
            <a:avLst/>
          </a:prstGeom>
          <a:noFill/>
        </p:spPr>
        <p:txBody>
          <a:bodyPr wrap="square" lIns="97534" tIns="48766" rIns="97534" bIns="48766" rtlCol="0">
            <a:spAutoFit/>
          </a:bodyPr>
          <a:lstStyle/>
          <a:p>
            <a:pPr algn="ctr" defTabSz="975299"/>
            <a:r>
              <a:rPr lang="en-US" b="1" dirty="0">
                <a:latin typeface="Helvetica Neue" panose="02000503000000020004"/>
                <a:cs typeface="Lato" panose="020F0502020204030203" pitchFamily="34" charset="0"/>
              </a:rPr>
              <a:t>Special Ledger Document Number</a:t>
            </a:r>
          </a:p>
          <a:p>
            <a:pPr algn="ctr" defTabSz="975299"/>
            <a:r>
              <a:rPr kumimoji="0" lang="en-US" b="0" i="0" u="none" strike="noStrike" kern="1200" cap="none" spc="0" normalizeH="0" baseline="0" dirty="0">
                <a:ln>
                  <a:noFill/>
                </a:ln>
                <a:solidFill>
                  <a:srgbClr val="112E50"/>
                </a:solidFill>
                <a:effectLst/>
                <a:uLnTx/>
                <a:uFillTx/>
                <a:latin typeface="Helvetica Neue" panose="02000503000000020004"/>
                <a:ea typeface="+mn-ea"/>
                <a:cs typeface="+mn-cs"/>
              </a:rPr>
              <a:t>will have the same value as Accounting Document Number (BELNR).</a:t>
            </a:r>
            <a:endParaRPr lang="id-ID" dirty="0">
              <a:latin typeface="Helvetica Neue" panose="02000503000000020004"/>
              <a:cs typeface="Lato" panose="020F0502020204030203" pitchFamily="34" charset="0"/>
            </a:endParaRPr>
          </a:p>
        </p:txBody>
      </p:sp>
    </p:spTree>
    <p:extLst>
      <p:ext uri="{BB962C8B-B14F-4D97-AF65-F5344CB8AC3E}">
        <p14:creationId xmlns:p14="http://schemas.microsoft.com/office/powerpoint/2010/main" val="297825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690708" y="2713127"/>
            <a:ext cx="10810585" cy="776288"/>
          </a:xfrm>
        </p:spPr>
        <p:txBody>
          <a:bodyPr>
            <a:noAutofit/>
          </a:bodyPr>
          <a:lstStyle/>
          <a:p>
            <a:pPr algn="ctr"/>
            <a:r>
              <a:rPr lang="en-US" sz="4000" dirty="0"/>
              <a:t>How will end users be involved?</a:t>
            </a:r>
          </a:p>
        </p:txBody>
      </p:sp>
      <p:cxnSp>
        <p:nvCxnSpPr>
          <p:cNvPr id="4" name="Straight Connector 3">
            <a:extLst>
              <a:ext uri="{FF2B5EF4-FFF2-40B4-BE49-F238E27FC236}">
                <a16:creationId xmlns:a16="http://schemas.microsoft.com/office/drawing/2014/main" id="{270B5AF0-F90B-915D-4D9C-01DCF00D9479}"/>
              </a:ext>
              <a:ext uri="{C183D7F6-B498-43B3-948B-1728B52AA6E4}">
                <adec:decorative xmlns:adec="http://schemas.microsoft.com/office/drawing/2017/decorative" val="1"/>
              </a:ext>
            </a:extLst>
          </p:cNvPr>
          <p:cNvCxnSpPr>
            <a:cxnSpLocks/>
          </p:cNvCxnSpPr>
          <p:nvPr/>
        </p:nvCxnSpPr>
        <p:spPr>
          <a:xfrm>
            <a:off x="975360" y="3384104"/>
            <a:ext cx="1024128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87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C88E-9A45-094F-6814-A56E61FA3260}"/>
              </a:ext>
            </a:extLst>
          </p:cNvPr>
          <p:cNvSpPr>
            <a:spLocks noGrp="1"/>
          </p:cNvSpPr>
          <p:nvPr>
            <p:ph type="title"/>
          </p:nvPr>
        </p:nvSpPr>
        <p:spPr>
          <a:xfrm>
            <a:off x="1534510" y="352569"/>
            <a:ext cx="9101960" cy="693533"/>
          </a:xfrm>
        </p:spPr>
        <p:txBody>
          <a:bodyPr/>
          <a:lstStyle/>
          <a:p>
            <a:r>
              <a:rPr lang="en-US" dirty="0"/>
              <a:t>Table of Contents</a:t>
            </a:r>
          </a:p>
        </p:txBody>
      </p:sp>
      <p:sp>
        <p:nvSpPr>
          <p:cNvPr id="3" name="Content Placeholder 2">
            <a:extLst>
              <a:ext uri="{FF2B5EF4-FFF2-40B4-BE49-F238E27FC236}">
                <a16:creationId xmlns:a16="http://schemas.microsoft.com/office/drawing/2014/main" id="{298E3BEC-F145-D50E-4473-1EF463769C9C}"/>
              </a:ext>
            </a:extLst>
          </p:cNvPr>
          <p:cNvSpPr>
            <a:spLocks noGrp="1"/>
          </p:cNvSpPr>
          <p:nvPr>
            <p:ph sz="half" idx="1"/>
          </p:nvPr>
        </p:nvSpPr>
        <p:spPr/>
        <p:txBody>
          <a:bodyPr/>
          <a:lstStyle/>
          <a:p>
            <a:pPr marL="342900" indent="-342900">
              <a:buFont typeface="+mj-lt"/>
              <a:buAutoNum type="arabicPeriod"/>
            </a:pPr>
            <a:r>
              <a:rPr lang="en-US" dirty="0"/>
              <a:t>What is FIET?</a:t>
            </a:r>
          </a:p>
          <a:p>
            <a:pPr marL="342900" indent="-342900">
              <a:buFont typeface="+mj-lt"/>
              <a:buAutoNum type="arabicPeriod"/>
            </a:pPr>
            <a:r>
              <a:rPr lang="en-US" dirty="0"/>
              <a:t>Why modernize FMMI?</a:t>
            </a:r>
          </a:p>
          <a:p>
            <a:pPr marL="342900" indent="-342900">
              <a:buFont typeface="+mj-lt"/>
              <a:buAutoNum type="arabicPeriod"/>
            </a:pPr>
            <a:r>
              <a:rPr lang="en-US" dirty="0"/>
              <a:t>What are the key changes for end users?</a:t>
            </a:r>
          </a:p>
          <a:p>
            <a:pPr marL="342900" indent="-342900">
              <a:buFont typeface="+mj-lt"/>
              <a:buAutoNum type="arabicPeriod"/>
            </a:pPr>
            <a:r>
              <a:rPr lang="en-US" dirty="0"/>
              <a:t>How will end users be involved?</a:t>
            </a:r>
          </a:p>
        </p:txBody>
      </p:sp>
    </p:spTree>
    <p:extLst>
      <p:ext uri="{BB962C8B-B14F-4D97-AF65-F5344CB8AC3E}">
        <p14:creationId xmlns:p14="http://schemas.microsoft.com/office/powerpoint/2010/main" val="369699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Customer Impacts</a:t>
            </a:r>
          </a:p>
        </p:txBody>
      </p:sp>
      <p:grpSp>
        <p:nvGrpSpPr>
          <p:cNvPr id="38" name="Group 37">
            <a:extLst>
              <a:ext uri="{FF2B5EF4-FFF2-40B4-BE49-F238E27FC236}">
                <a16:creationId xmlns:a16="http://schemas.microsoft.com/office/drawing/2014/main" id="{5DD874FA-32B1-C5B1-4E55-4BB323EFEFEA}"/>
              </a:ext>
              <a:ext uri="{C183D7F6-B498-43B3-948B-1728B52AA6E4}">
                <adec:decorative xmlns:adec="http://schemas.microsoft.com/office/drawing/2017/decorative" val="1"/>
              </a:ext>
            </a:extLst>
          </p:cNvPr>
          <p:cNvGrpSpPr/>
          <p:nvPr/>
        </p:nvGrpSpPr>
        <p:grpSpPr>
          <a:xfrm>
            <a:off x="486849" y="2576343"/>
            <a:ext cx="2373811" cy="2377440"/>
            <a:chOff x="280019" y="2500141"/>
            <a:chExt cx="2373811" cy="2377440"/>
          </a:xfrm>
        </p:grpSpPr>
        <p:sp>
          <p:nvSpPr>
            <p:cNvPr id="18" name="Oval 17">
              <a:extLst>
                <a:ext uri="{FF2B5EF4-FFF2-40B4-BE49-F238E27FC236}">
                  <a16:creationId xmlns:a16="http://schemas.microsoft.com/office/drawing/2014/main" id="{E4C8EACE-E992-E4D2-18D8-12D9909AED64}"/>
                </a:ext>
              </a:extLst>
            </p:cNvPr>
            <p:cNvSpPr>
              <a:spLocks noChangeAspect="1"/>
            </p:cNvSpPr>
            <p:nvPr/>
          </p:nvSpPr>
          <p:spPr>
            <a:xfrm>
              <a:off x="280019" y="2500141"/>
              <a:ext cx="2373811" cy="2377440"/>
            </a:xfrm>
            <a:prstGeom prst="ellipse">
              <a:avLst/>
            </a:prstGeom>
            <a:ln>
              <a:noFill/>
            </a:ln>
            <a:effectLst>
              <a:glow rad="228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Meeting with solid fill">
              <a:extLst>
                <a:ext uri="{FF2B5EF4-FFF2-40B4-BE49-F238E27FC236}">
                  <a16:creationId xmlns:a16="http://schemas.microsoft.com/office/drawing/2014/main" id="{A19F1058-FFD9-9983-8E11-7C1BE578E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964" y="2652532"/>
              <a:ext cx="1645920" cy="1645920"/>
            </a:xfrm>
            <a:prstGeom prst="rect">
              <a:avLst/>
            </a:prstGeom>
          </p:spPr>
        </p:pic>
        <p:pic>
          <p:nvPicPr>
            <p:cNvPr id="42" name="Graphic 41" descr="Single gear outline">
              <a:extLst>
                <a:ext uri="{FF2B5EF4-FFF2-40B4-BE49-F238E27FC236}">
                  <a16:creationId xmlns:a16="http://schemas.microsoft.com/office/drawing/2014/main" id="{54A045C9-4ECD-C5E6-94A2-DB3E48179C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844" y="3336125"/>
              <a:ext cx="1280160" cy="1280160"/>
            </a:xfrm>
            <a:prstGeom prst="rect">
              <a:avLst/>
            </a:prstGeom>
          </p:spPr>
        </p:pic>
      </p:grpSp>
      <p:cxnSp>
        <p:nvCxnSpPr>
          <p:cNvPr id="17" name="Straight Connector 16">
            <a:extLst>
              <a:ext uri="{FF2B5EF4-FFF2-40B4-BE49-F238E27FC236}">
                <a16:creationId xmlns:a16="http://schemas.microsoft.com/office/drawing/2014/main" id="{B683DA7D-6B05-6190-C2EE-09795A21F032}"/>
              </a:ext>
              <a:ext uri="{C183D7F6-B498-43B3-948B-1728B52AA6E4}">
                <adec:decorative xmlns:adec="http://schemas.microsoft.com/office/drawing/2017/decorative" val="1"/>
              </a:ext>
            </a:extLst>
          </p:cNvPr>
          <p:cNvCxnSpPr>
            <a:cxnSpLocks/>
          </p:cNvCxnSpPr>
          <p:nvPr/>
        </p:nvCxnSpPr>
        <p:spPr>
          <a:xfrm flipH="1">
            <a:off x="2513023" y="2454107"/>
            <a:ext cx="665677" cy="4704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FBC622A-CD9F-B615-7B21-3E4889E90031}"/>
              </a:ext>
              <a:ext uri="{C183D7F6-B498-43B3-948B-1728B52AA6E4}">
                <adec:decorative xmlns:adec="http://schemas.microsoft.com/office/drawing/2017/decorative" val="1"/>
              </a:ext>
            </a:extLst>
          </p:cNvPr>
          <p:cNvGrpSpPr/>
          <p:nvPr/>
        </p:nvGrpSpPr>
        <p:grpSpPr>
          <a:xfrm>
            <a:off x="3003811" y="1610176"/>
            <a:ext cx="1240430" cy="1242327"/>
            <a:chOff x="2721969" y="1584377"/>
            <a:chExt cx="1240430" cy="1242327"/>
          </a:xfrm>
        </p:grpSpPr>
        <p:sp>
          <p:nvSpPr>
            <p:cNvPr id="21" name="Oval 20">
              <a:extLst>
                <a:ext uri="{FF2B5EF4-FFF2-40B4-BE49-F238E27FC236}">
                  <a16:creationId xmlns:a16="http://schemas.microsoft.com/office/drawing/2014/main" id="{BCF17688-834B-3182-DC03-436E1A3A7494}"/>
                </a:ext>
              </a:extLst>
            </p:cNvPr>
            <p:cNvSpPr>
              <a:spLocks noChangeAspect="1"/>
            </p:cNvSpPr>
            <p:nvPr/>
          </p:nvSpPr>
          <p:spPr>
            <a:xfrm>
              <a:off x="2721969" y="1584377"/>
              <a:ext cx="1240430" cy="1242327"/>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Monitor with solid fill">
              <a:extLst>
                <a:ext uri="{FF2B5EF4-FFF2-40B4-BE49-F238E27FC236}">
                  <a16:creationId xmlns:a16="http://schemas.microsoft.com/office/drawing/2014/main" id="{B7CB0971-5F57-238E-C514-5AA20FBFA7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0704" y="1794060"/>
              <a:ext cx="822960" cy="822960"/>
            </a:xfrm>
            <a:prstGeom prst="rect">
              <a:avLst/>
            </a:prstGeom>
          </p:spPr>
        </p:pic>
        <p:pic>
          <p:nvPicPr>
            <p:cNvPr id="27" name="Graphic 26" descr="Close with solid fill">
              <a:extLst>
                <a:ext uri="{FF2B5EF4-FFF2-40B4-BE49-F238E27FC236}">
                  <a16:creationId xmlns:a16="http://schemas.microsoft.com/office/drawing/2014/main" id="{E948926A-5891-7503-A301-9DA3600C47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98105" y="1661461"/>
              <a:ext cx="1088158" cy="1088158"/>
            </a:xfrm>
            <a:prstGeom prst="rect">
              <a:avLst/>
            </a:prstGeom>
          </p:spPr>
        </p:pic>
      </p:grpSp>
      <p:sp>
        <p:nvSpPr>
          <p:cNvPr id="3" name="Rectangle 2">
            <a:extLst>
              <a:ext uri="{FF2B5EF4-FFF2-40B4-BE49-F238E27FC236}">
                <a16:creationId xmlns:a16="http://schemas.microsoft.com/office/drawing/2014/main" id="{3320764B-DD51-828F-FD57-B3D256A8B989}"/>
              </a:ext>
            </a:extLst>
          </p:cNvPr>
          <p:cNvSpPr/>
          <p:nvPr/>
        </p:nvSpPr>
        <p:spPr>
          <a:xfrm>
            <a:off x="4531668" y="1529064"/>
            <a:ext cx="7496860" cy="1323439"/>
          </a:xfrm>
          <a:prstGeom prst="rect">
            <a:avLst/>
          </a:prstGeom>
        </p:spPr>
        <p:txBody>
          <a:bodyPr wrap="square">
            <a:spAutoFit/>
          </a:bodyPr>
          <a:lstStyle/>
          <a:p>
            <a:r>
              <a:rPr lang="en-US" sz="2000" b="1" dirty="0">
                <a:solidFill>
                  <a:schemeClr val="tx1">
                    <a:lumMod val="50000"/>
                    <a:lumOff val="50000"/>
                  </a:schemeClr>
                </a:solidFill>
                <a:latin typeface="Helvetica Neue"/>
                <a:cs typeface="Calibri Light" panose="020F0302020204030204" pitchFamily="34" charset="0"/>
              </a:rPr>
              <a:t>FMMI Code Brownout (July 2023 – May 31, 2024)</a:t>
            </a:r>
          </a:p>
          <a:p>
            <a:r>
              <a:rPr lang="en-US" sz="2000" dirty="0">
                <a:solidFill>
                  <a:srgbClr val="000000"/>
                </a:solidFill>
                <a:latin typeface="Helvetica Neue"/>
                <a:cs typeface="Calibri Light" panose="020F0302020204030204" pitchFamily="34" charset="0"/>
              </a:rPr>
              <a:t>Major project code freeze. Only minor enhancements (&lt;100 Hours) and break fixes that could be retrofitted in S/4HANA were addressed.</a:t>
            </a:r>
          </a:p>
        </p:txBody>
      </p:sp>
      <p:cxnSp>
        <p:nvCxnSpPr>
          <p:cNvPr id="20" name="Straight Connector 19">
            <a:extLst>
              <a:ext uri="{FF2B5EF4-FFF2-40B4-BE49-F238E27FC236}">
                <a16:creationId xmlns:a16="http://schemas.microsoft.com/office/drawing/2014/main" id="{2BA835C3-E332-984C-51B6-0465E2FCDA1A}"/>
              </a:ext>
              <a:ext uri="{C183D7F6-B498-43B3-948B-1728B52AA6E4}">
                <adec:decorative xmlns:adec="http://schemas.microsoft.com/office/drawing/2017/decorative" val="1"/>
              </a:ext>
            </a:extLst>
          </p:cNvPr>
          <p:cNvCxnSpPr>
            <a:cxnSpLocks/>
          </p:cNvCxnSpPr>
          <p:nvPr/>
        </p:nvCxnSpPr>
        <p:spPr>
          <a:xfrm flipH="1" flipV="1">
            <a:off x="2860660" y="3760826"/>
            <a:ext cx="856587" cy="423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BC224B5-17FB-1E86-BB2A-FC8D87F23C34}"/>
              </a:ext>
              <a:ext uri="{C183D7F6-B498-43B3-948B-1728B52AA6E4}">
                <adec:decorative xmlns:adec="http://schemas.microsoft.com/office/drawing/2017/decorative" val="1"/>
              </a:ext>
            </a:extLst>
          </p:cNvPr>
          <p:cNvGrpSpPr/>
          <p:nvPr/>
        </p:nvGrpSpPr>
        <p:grpSpPr>
          <a:xfrm>
            <a:off x="3717247" y="3143900"/>
            <a:ext cx="1240430" cy="1242327"/>
            <a:chOff x="2721969" y="1584377"/>
            <a:chExt cx="1240430" cy="1242327"/>
          </a:xfrm>
        </p:grpSpPr>
        <p:sp>
          <p:nvSpPr>
            <p:cNvPr id="32" name="Oval 31">
              <a:extLst>
                <a:ext uri="{FF2B5EF4-FFF2-40B4-BE49-F238E27FC236}">
                  <a16:creationId xmlns:a16="http://schemas.microsoft.com/office/drawing/2014/main" id="{D705BF07-6C10-9306-37EE-E6EEC06C2EC3}"/>
                </a:ext>
              </a:extLst>
            </p:cNvPr>
            <p:cNvSpPr>
              <a:spLocks noChangeAspect="1"/>
            </p:cNvSpPr>
            <p:nvPr/>
          </p:nvSpPr>
          <p:spPr>
            <a:xfrm>
              <a:off x="2721969" y="1584377"/>
              <a:ext cx="1240430" cy="1242327"/>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Monitor with solid fill">
              <a:extLst>
                <a:ext uri="{FF2B5EF4-FFF2-40B4-BE49-F238E27FC236}">
                  <a16:creationId xmlns:a16="http://schemas.microsoft.com/office/drawing/2014/main" id="{39250FC7-C973-B910-CF06-F2CADD1971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0704" y="1794060"/>
              <a:ext cx="822960" cy="822960"/>
            </a:xfrm>
            <a:prstGeom prst="rect">
              <a:avLst/>
            </a:prstGeom>
          </p:spPr>
        </p:pic>
        <p:pic>
          <p:nvPicPr>
            <p:cNvPr id="34" name="Graphic 33" descr="Close with solid fill">
              <a:extLst>
                <a:ext uri="{FF2B5EF4-FFF2-40B4-BE49-F238E27FC236}">
                  <a16:creationId xmlns:a16="http://schemas.microsoft.com/office/drawing/2014/main" id="{48036A92-9350-A1AD-49C1-A453F9A139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98105" y="1661461"/>
              <a:ext cx="1088158" cy="1088158"/>
            </a:xfrm>
            <a:prstGeom prst="rect">
              <a:avLst/>
            </a:prstGeom>
          </p:spPr>
        </p:pic>
      </p:grpSp>
      <p:sp>
        <p:nvSpPr>
          <p:cNvPr id="4" name="Rectangle 3">
            <a:extLst>
              <a:ext uri="{FF2B5EF4-FFF2-40B4-BE49-F238E27FC236}">
                <a16:creationId xmlns:a16="http://schemas.microsoft.com/office/drawing/2014/main" id="{10038C02-FE48-E143-E7F5-FDCEE177F4B9}"/>
              </a:ext>
            </a:extLst>
          </p:cNvPr>
          <p:cNvSpPr/>
          <p:nvPr/>
        </p:nvSpPr>
        <p:spPr>
          <a:xfrm>
            <a:off x="5286949" y="3257232"/>
            <a:ext cx="6293742" cy="1015663"/>
          </a:xfrm>
          <a:prstGeom prst="rect">
            <a:avLst/>
          </a:prstGeom>
        </p:spPr>
        <p:txBody>
          <a:bodyPr wrap="square">
            <a:spAutoFit/>
          </a:bodyPr>
          <a:lstStyle/>
          <a:p>
            <a:r>
              <a:rPr lang="en-US" sz="2000" b="1" dirty="0">
                <a:solidFill>
                  <a:schemeClr val="tx1">
                    <a:lumMod val="75000"/>
                    <a:lumOff val="25000"/>
                  </a:schemeClr>
                </a:solidFill>
                <a:latin typeface="Helvetica Neue"/>
                <a:cs typeface="Calibri Light" panose="020F0302020204030204" pitchFamily="34" charset="0"/>
              </a:rPr>
              <a:t>FMMI Code Blackout (June 1, 2024 – Jan. 2025)​</a:t>
            </a:r>
          </a:p>
          <a:p>
            <a:r>
              <a:rPr lang="en-US" sz="2000" dirty="0">
                <a:solidFill>
                  <a:srgbClr val="000000"/>
                </a:solidFill>
                <a:latin typeface="Helvetica Neue"/>
                <a:cs typeface="Calibri Light" panose="020F0302020204030204" pitchFamily="34" charset="0"/>
              </a:rPr>
              <a:t>Emergency system changes only. No other system changes are being planned or executed.</a:t>
            </a:r>
          </a:p>
        </p:txBody>
      </p:sp>
      <p:cxnSp>
        <p:nvCxnSpPr>
          <p:cNvPr id="25" name="Straight Connector 24">
            <a:extLst>
              <a:ext uri="{FF2B5EF4-FFF2-40B4-BE49-F238E27FC236}">
                <a16:creationId xmlns:a16="http://schemas.microsoft.com/office/drawing/2014/main" id="{CE2EBED3-1E49-65FF-7FD8-B63D32258EB5}"/>
              </a:ext>
              <a:ext uri="{C183D7F6-B498-43B3-948B-1728B52AA6E4}">
                <adec:decorative xmlns:adec="http://schemas.microsoft.com/office/drawing/2017/decorative" val="1"/>
              </a:ext>
            </a:extLst>
          </p:cNvPr>
          <p:cNvCxnSpPr>
            <a:cxnSpLocks/>
          </p:cNvCxnSpPr>
          <p:nvPr/>
        </p:nvCxnSpPr>
        <p:spPr>
          <a:xfrm flipH="1" flipV="1">
            <a:off x="2513023" y="4605615"/>
            <a:ext cx="665677" cy="4704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F5F64F7-E751-5C50-1B50-FB5B79DA61A4}"/>
              </a:ext>
              <a:ext uri="{C183D7F6-B498-43B3-948B-1728B52AA6E4}">
                <adec:decorative xmlns:adec="http://schemas.microsoft.com/office/drawing/2017/decorative" val="1"/>
              </a:ext>
            </a:extLst>
          </p:cNvPr>
          <p:cNvGrpSpPr/>
          <p:nvPr/>
        </p:nvGrpSpPr>
        <p:grpSpPr>
          <a:xfrm>
            <a:off x="3025286" y="4692487"/>
            <a:ext cx="1240430" cy="1242327"/>
            <a:chOff x="2930340" y="4607307"/>
            <a:chExt cx="1240430" cy="1242327"/>
          </a:xfrm>
        </p:grpSpPr>
        <p:sp>
          <p:nvSpPr>
            <p:cNvPr id="19" name="Oval 18">
              <a:extLst>
                <a:ext uri="{FF2B5EF4-FFF2-40B4-BE49-F238E27FC236}">
                  <a16:creationId xmlns:a16="http://schemas.microsoft.com/office/drawing/2014/main" id="{8F0265A8-8379-4677-FCB0-A450FF90346C}"/>
                </a:ext>
              </a:extLst>
            </p:cNvPr>
            <p:cNvSpPr>
              <a:spLocks noChangeAspect="1"/>
            </p:cNvSpPr>
            <p:nvPr/>
          </p:nvSpPr>
          <p:spPr>
            <a:xfrm>
              <a:off x="2930340" y="4607307"/>
              <a:ext cx="1240430" cy="1242327"/>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Rocket with solid fill">
              <a:extLst>
                <a:ext uri="{FF2B5EF4-FFF2-40B4-BE49-F238E27FC236}">
                  <a16:creationId xmlns:a16="http://schemas.microsoft.com/office/drawing/2014/main" id="{7CBB93B7-0652-EACB-142B-83665C8F9C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93355" y="4897125"/>
              <a:ext cx="914400" cy="914400"/>
            </a:xfrm>
            <a:prstGeom prst="rect">
              <a:avLst/>
            </a:prstGeom>
          </p:spPr>
        </p:pic>
        <p:pic>
          <p:nvPicPr>
            <p:cNvPr id="11" name="Graphic 10" descr="Fireworks with solid fill">
              <a:extLst>
                <a:ext uri="{FF2B5EF4-FFF2-40B4-BE49-F238E27FC236}">
                  <a16:creationId xmlns:a16="http://schemas.microsoft.com/office/drawing/2014/main" id="{F211D546-4264-4172-F61B-ADAD7D6664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83754" y="4881104"/>
              <a:ext cx="347367" cy="347367"/>
            </a:xfrm>
            <a:prstGeom prst="rect">
              <a:avLst/>
            </a:prstGeom>
          </p:spPr>
        </p:pic>
      </p:grpSp>
      <p:sp>
        <p:nvSpPr>
          <p:cNvPr id="5" name="Rectangle 4">
            <a:extLst>
              <a:ext uri="{FF2B5EF4-FFF2-40B4-BE49-F238E27FC236}">
                <a16:creationId xmlns:a16="http://schemas.microsoft.com/office/drawing/2014/main" id="{F976D57B-F66F-D23B-8307-32533C32A29F}"/>
              </a:ext>
            </a:extLst>
          </p:cNvPr>
          <p:cNvSpPr/>
          <p:nvPr/>
        </p:nvSpPr>
        <p:spPr>
          <a:xfrm>
            <a:off x="4531668" y="4692487"/>
            <a:ext cx="7453916" cy="1323439"/>
          </a:xfrm>
          <a:prstGeom prst="rect">
            <a:avLst/>
          </a:prstGeom>
        </p:spPr>
        <p:txBody>
          <a:bodyPr wrap="square" lIns="91440" tIns="45720" rIns="91440" bIns="45720" anchor="t">
            <a:spAutoFit/>
          </a:bodyPr>
          <a:lstStyle/>
          <a:p>
            <a:r>
              <a:rPr lang="en-US" sz="2000" b="1" dirty="0">
                <a:solidFill>
                  <a:schemeClr val="tx1">
                    <a:lumMod val="90000"/>
                    <a:lumOff val="10000"/>
                  </a:schemeClr>
                </a:solidFill>
                <a:latin typeface="Helvetica Neue"/>
                <a:cs typeface="Calibri Light"/>
              </a:rPr>
              <a:t>'Big Bang’ Go-Live (Feb. 2025)</a:t>
            </a:r>
          </a:p>
          <a:p>
            <a:r>
              <a:rPr lang="en-US" sz="2000" dirty="0">
                <a:solidFill>
                  <a:srgbClr val="000000"/>
                </a:solidFill>
                <a:latin typeface="Helvetica Neue"/>
                <a:cs typeface="Calibri Light" panose="020F0302020204030204" pitchFamily="34" charset="0"/>
              </a:rPr>
              <a:t>All customers will go-live concurrently in the new version of FMMI. Current ECC will be depreciated at go-live and will not run in parallel with the S/4HANA system. </a:t>
            </a:r>
          </a:p>
        </p:txBody>
      </p:sp>
    </p:spTree>
    <p:extLst>
      <p:ext uri="{BB962C8B-B14F-4D97-AF65-F5344CB8AC3E}">
        <p14:creationId xmlns:p14="http://schemas.microsoft.com/office/powerpoint/2010/main" val="53300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Customer Involvement</a:t>
            </a:r>
          </a:p>
        </p:txBody>
      </p:sp>
      <p:grpSp>
        <p:nvGrpSpPr>
          <p:cNvPr id="3" name="Group 2">
            <a:extLst>
              <a:ext uri="{FF2B5EF4-FFF2-40B4-BE49-F238E27FC236}">
                <a16:creationId xmlns:a16="http://schemas.microsoft.com/office/drawing/2014/main" id="{CCE93348-9D08-D540-5369-8C67548A22C6}"/>
              </a:ext>
              <a:ext uri="{C183D7F6-B498-43B3-948B-1728B52AA6E4}">
                <adec:decorative xmlns:adec="http://schemas.microsoft.com/office/drawing/2017/decorative" val="1"/>
              </a:ext>
            </a:extLst>
          </p:cNvPr>
          <p:cNvGrpSpPr/>
          <p:nvPr/>
        </p:nvGrpSpPr>
        <p:grpSpPr>
          <a:xfrm>
            <a:off x="559775" y="1454257"/>
            <a:ext cx="1737360" cy="1894268"/>
            <a:chOff x="559775" y="1454257"/>
            <a:chExt cx="1737360" cy="1894268"/>
          </a:xfrm>
        </p:grpSpPr>
        <p:sp>
          <p:nvSpPr>
            <p:cNvPr id="6" name="Freeform 29">
              <a:extLst>
                <a:ext uri="{FF2B5EF4-FFF2-40B4-BE49-F238E27FC236}">
                  <a16:creationId xmlns:a16="http://schemas.microsoft.com/office/drawing/2014/main" id="{7362BB68-6BA5-A19D-0980-5F7D5C77F0A5}"/>
                </a:ext>
              </a:extLst>
            </p:cNvPr>
            <p:cNvSpPr>
              <a:spLocks noEditPoints="1"/>
            </p:cNvSpPr>
            <p:nvPr/>
          </p:nvSpPr>
          <p:spPr bwMode="auto">
            <a:xfrm>
              <a:off x="559775"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7" name="Freeform 30">
              <a:extLst>
                <a:ext uri="{FF2B5EF4-FFF2-40B4-BE49-F238E27FC236}">
                  <a16:creationId xmlns:a16="http://schemas.microsoft.com/office/drawing/2014/main" id="{7827D36F-C655-71DB-A6F5-6DF579A3C2D0}"/>
                </a:ext>
              </a:extLst>
            </p:cNvPr>
            <p:cNvSpPr>
              <a:spLocks/>
            </p:cNvSpPr>
            <p:nvPr/>
          </p:nvSpPr>
          <p:spPr bwMode="auto">
            <a:xfrm>
              <a:off x="784567"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13" name="Graphic 12" descr="Test tubes with solid fill">
              <a:extLst>
                <a:ext uri="{FF2B5EF4-FFF2-40B4-BE49-F238E27FC236}">
                  <a16:creationId xmlns:a16="http://schemas.microsoft.com/office/drawing/2014/main" id="{F9844FD3-98B0-92B6-C772-F24B07D44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255" y="1944191"/>
              <a:ext cx="914400" cy="914400"/>
            </a:xfrm>
            <a:prstGeom prst="rect">
              <a:avLst/>
            </a:prstGeom>
          </p:spPr>
        </p:pic>
      </p:grpSp>
      <p:sp>
        <p:nvSpPr>
          <p:cNvPr id="15" name="TextBox 19">
            <a:extLst>
              <a:ext uri="{FF2B5EF4-FFF2-40B4-BE49-F238E27FC236}">
                <a16:creationId xmlns:a16="http://schemas.microsoft.com/office/drawing/2014/main" id="{24BDBAA1-5821-8E57-982E-AFB5E02F2E45}"/>
              </a:ext>
            </a:extLst>
          </p:cNvPr>
          <p:cNvSpPr txBox="1"/>
          <p:nvPr/>
        </p:nvSpPr>
        <p:spPr>
          <a:xfrm>
            <a:off x="273745" y="3413841"/>
            <a:ext cx="2286000" cy="2154436"/>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dirty="0">
                <a:latin typeface="Helvetica Neue"/>
              </a:rPr>
              <a:t>System Integration Testing 2 (SIT 2)</a:t>
            </a:r>
          </a:p>
          <a:p>
            <a:r>
              <a:rPr lang="en-US" sz="1400" b="1" i="1" dirty="0">
                <a:latin typeface="Helvetica Neue"/>
              </a:rPr>
              <a:t>Aug. – Sept. 2024</a:t>
            </a:r>
          </a:p>
          <a:p>
            <a:endParaRPr lang="en-US" sz="1400" dirty="0">
              <a:latin typeface="Helvetica Neue"/>
            </a:endParaRPr>
          </a:p>
          <a:p>
            <a:r>
              <a:rPr lang="en-US" sz="1400" dirty="0">
                <a:latin typeface="Helvetica Neue"/>
              </a:rPr>
              <a:t>Agency users may be involved in end-to-end interface testing to ensure they are working as planned.</a:t>
            </a:r>
          </a:p>
        </p:txBody>
      </p:sp>
      <p:cxnSp>
        <p:nvCxnSpPr>
          <p:cNvPr id="16" name="Straight Connector 15">
            <a:extLst>
              <a:ext uri="{FF2B5EF4-FFF2-40B4-BE49-F238E27FC236}">
                <a16:creationId xmlns:a16="http://schemas.microsoft.com/office/drawing/2014/main" id="{051076B9-3132-3102-3411-5A435E397916}"/>
              </a:ext>
              <a:ext uri="{C183D7F6-B498-43B3-948B-1728B52AA6E4}">
                <adec:decorative xmlns:adec="http://schemas.microsoft.com/office/drawing/2017/decorative" val="1"/>
              </a:ext>
            </a:extLst>
          </p:cNvPr>
          <p:cNvCxnSpPr>
            <a:cxnSpLocks/>
          </p:cNvCxnSpPr>
          <p:nvPr/>
        </p:nvCxnSpPr>
        <p:spPr>
          <a:xfrm>
            <a:off x="2297135"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FFB1DE9-5E5A-46C7-6629-4AD7DDB23BDF}"/>
              </a:ext>
              <a:ext uri="{C183D7F6-B498-43B3-948B-1728B52AA6E4}">
                <adec:decorative xmlns:adec="http://schemas.microsoft.com/office/drawing/2017/decorative" val="1"/>
              </a:ext>
            </a:extLst>
          </p:cNvPr>
          <p:cNvGrpSpPr/>
          <p:nvPr/>
        </p:nvGrpSpPr>
        <p:grpSpPr>
          <a:xfrm>
            <a:off x="2918929" y="1454257"/>
            <a:ext cx="1737360" cy="1894268"/>
            <a:chOff x="2918929" y="1454257"/>
            <a:chExt cx="1737360" cy="1894268"/>
          </a:xfrm>
        </p:grpSpPr>
        <p:sp>
          <p:nvSpPr>
            <p:cNvPr id="20" name="Freeform 29">
              <a:extLst>
                <a:ext uri="{FF2B5EF4-FFF2-40B4-BE49-F238E27FC236}">
                  <a16:creationId xmlns:a16="http://schemas.microsoft.com/office/drawing/2014/main" id="{22B87324-0AD0-B51F-4985-B578C0CDF46A}"/>
                </a:ext>
              </a:extLst>
            </p:cNvPr>
            <p:cNvSpPr>
              <a:spLocks noEditPoints="1"/>
            </p:cNvSpPr>
            <p:nvPr/>
          </p:nvSpPr>
          <p:spPr bwMode="auto">
            <a:xfrm>
              <a:off x="2918929"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21" name="Freeform 30">
              <a:extLst>
                <a:ext uri="{FF2B5EF4-FFF2-40B4-BE49-F238E27FC236}">
                  <a16:creationId xmlns:a16="http://schemas.microsoft.com/office/drawing/2014/main" id="{99E7CD74-06FF-F72C-7CEC-9EAF7BE9F02A}"/>
                </a:ext>
              </a:extLst>
            </p:cNvPr>
            <p:cNvSpPr>
              <a:spLocks/>
            </p:cNvSpPr>
            <p:nvPr/>
          </p:nvSpPr>
          <p:spPr bwMode="auto">
            <a:xfrm>
              <a:off x="3143721"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22" name="Graphic 21" descr="Settings with solid fill">
              <a:extLst>
                <a:ext uri="{FF2B5EF4-FFF2-40B4-BE49-F238E27FC236}">
                  <a16:creationId xmlns:a16="http://schemas.microsoft.com/office/drawing/2014/main" id="{696BF743-1EC9-A2FC-89E7-0579B3B332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0409" y="1944191"/>
              <a:ext cx="914400" cy="914400"/>
            </a:xfrm>
            <a:prstGeom prst="rect">
              <a:avLst/>
            </a:prstGeom>
          </p:spPr>
        </p:pic>
      </p:grpSp>
      <p:sp>
        <p:nvSpPr>
          <p:cNvPr id="23" name="TextBox 19">
            <a:extLst>
              <a:ext uri="{FF2B5EF4-FFF2-40B4-BE49-F238E27FC236}">
                <a16:creationId xmlns:a16="http://schemas.microsoft.com/office/drawing/2014/main" id="{DEB1B14A-BCAA-9FDA-CA98-E5EE715E3BD7}"/>
              </a:ext>
            </a:extLst>
          </p:cNvPr>
          <p:cNvSpPr txBox="1"/>
          <p:nvPr/>
        </p:nvSpPr>
        <p:spPr>
          <a:xfrm>
            <a:off x="2644609" y="3413841"/>
            <a:ext cx="2286000" cy="1723549"/>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dirty="0">
                <a:latin typeface="Helvetica Neue"/>
              </a:rPr>
              <a:t>Production Readiness Testing</a:t>
            </a:r>
          </a:p>
          <a:p>
            <a:r>
              <a:rPr lang="en-US" sz="1400" b="1" i="1" dirty="0">
                <a:latin typeface="Helvetica Neue"/>
              </a:rPr>
              <a:t>Nov. 2024 – Jan. 2025</a:t>
            </a:r>
          </a:p>
          <a:p>
            <a:endParaRPr lang="en-US" sz="1400" dirty="0">
              <a:latin typeface="Helvetica Neue"/>
            </a:endParaRPr>
          </a:p>
          <a:p>
            <a:r>
              <a:rPr lang="en-US" sz="1400" dirty="0">
                <a:latin typeface="Helvetica Neue"/>
              </a:rPr>
              <a:t>Agency business users will conduct end-to-end validation testing.</a:t>
            </a:r>
          </a:p>
        </p:txBody>
      </p:sp>
      <p:cxnSp>
        <p:nvCxnSpPr>
          <p:cNvPr id="24" name="Straight Connector 23">
            <a:extLst>
              <a:ext uri="{FF2B5EF4-FFF2-40B4-BE49-F238E27FC236}">
                <a16:creationId xmlns:a16="http://schemas.microsoft.com/office/drawing/2014/main" id="{B5847F29-1792-B520-5841-B1A8909AA1EC}"/>
              </a:ext>
              <a:ext uri="{C183D7F6-B498-43B3-948B-1728B52AA6E4}">
                <adec:decorative xmlns:adec="http://schemas.microsoft.com/office/drawing/2017/decorative" val="1"/>
              </a:ext>
            </a:extLst>
          </p:cNvPr>
          <p:cNvCxnSpPr>
            <a:cxnSpLocks/>
          </p:cNvCxnSpPr>
          <p:nvPr/>
        </p:nvCxnSpPr>
        <p:spPr>
          <a:xfrm>
            <a:off x="4656289"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6AE74CB-BD5B-C373-256B-68A3E6605236}"/>
              </a:ext>
              <a:ext uri="{C183D7F6-B498-43B3-948B-1728B52AA6E4}">
                <adec:decorative xmlns:adec="http://schemas.microsoft.com/office/drawing/2017/decorative" val="1"/>
              </a:ext>
            </a:extLst>
          </p:cNvPr>
          <p:cNvGrpSpPr/>
          <p:nvPr/>
        </p:nvGrpSpPr>
        <p:grpSpPr>
          <a:xfrm>
            <a:off x="5278083" y="1454257"/>
            <a:ext cx="1737360" cy="1894268"/>
            <a:chOff x="5278083" y="1454257"/>
            <a:chExt cx="1737360" cy="1894268"/>
          </a:xfrm>
        </p:grpSpPr>
        <p:sp>
          <p:nvSpPr>
            <p:cNvPr id="28" name="Freeform 29">
              <a:extLst>
                <a:ext uri="{FF2B5EF4-FFF2-40B4-BE49-F238E27FC236}">
                  <a16:creationId xmlns:a16="http://schemas.microsoft.com/office/drawing/2014/main" id="{9D9C7013-7A33-E50A-0B96-EEF200D47531}"/>
                </a:ext>
              </a:extLst>
            </p:cNvPr>
            <p:cNvSpPr>
              <a:spLocks noEditPoints="1"/>
            </p:cNvSpPr>
            <p:nvPr/>
          </p:nvSpPr>
          <p:spPr bwMode="auto">
            <a:xfrm>
              <a:off x="5278083"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29" name="Freeform 30">
              <a:extLst>
                <a:ext uri="{FF2B5EF4-FFF2-40B4-BE49-F238E27FC236}">
                  <a16:creationId xmlns:a16="http://schemas.microsoft.com/office/drawing/2014/main" id="{27CF449D-024C-3F4E-EAC7-7CAED818FACC}"/>
                </a:ext>
              </a:extLst>
            </p:cNvPr>
            <p:cNvSpPr>
              <a:spLocks/>
            </p:cNvSpPr>
            <p:nvPr/>
          </p:nvSpPr>
          <p:spPr bwMode="auto">
            <a:xfrm>
              <a:off x="5502875"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32" name="Graphic 31" descr="Playbook with solid fill">
              <a:extLst>
                <a:ext uri="{FF2B5EF4-FFF2-40B4-BE49-F238E27FC236}">
                  <a16:creationId xmlns:a16="http://schemas.microsoft.com/office/drawing/2014/main" id="{EB6C8A27-63E6-3757-5920-C129E75582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9563" y="1944191"/>
              <a:ext cx="914400" cy="914400"/>
            </a:xfrm>
            <a:prstGeom prst="rect">
              <a:avLst/>
            </a:prstGeom>
          </p:spPr>
        </p:pic>
      </p:grpSp>
      <p:sp>
        <p:nvSpPr>
          <p:cNvPr id="33" name="TextBox 22">
            <a:extLst>
              <a:ext uri="{FF2B5EF4-FFF2-40B4-BE49-F238E27FC236}">
                <a16:creationId xmlns:a16="http://schemas.microsoft.com/office/drawing/2014/main" id="{6B5CABE8-5B08-3362-498B-39995CB57458}"/>
              </a:ext>
            </a:extLst>
          </p:cNvPr>
          <p:cNvSpPr txBox="1"/>
          <p:nvPr/>
        </p:nvSpPr>
        <p:spPr>
          <a:xfrm>
            <a:off x="5015473" y="3413841"/>
            <a:ext cx="2286000" cy="2154436"/>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dirty="0">
                <a:latin typeface="Helvetica Neue"/>
              </a:rPr>
              <a:t>End User</a:t>
            </a:r>
          </a:p>
          <a:p>
            <a:r>
              <a:rPr lang="en-US" sz="1800" b="1" dirty="0">
                <a:latin typeface="Helvetica Neue"/>
              </a:rPr>
              <a:t>Training</a:t>
            </a:r>
          </a:p>
          <a:p>
            <a:r>
              <a:rPr lang="en-US" sz="1400" b="1" i="1" dirty="0">
                <a:latin typeface="Helvetica Neue"/>
              </a:rPr>
              <a:t>Nov. 2024 – Feb. 2025</a:t>
            </a:r>
          </a:p>
          <a:p>
            <a:endParaRPr lang="en-US" sz="1400" dirty="0">
              <a:latin typeface="Helvetica Neue"/>
            </a:endParaRPr>
          </a:p>
          <a:p>
            <a:r>
              <a:rPr lang="en-US" sz="1400" dirty="0">
                <a:latin typeface="Helvetica Neue"/>
              </a:rPr>
              <a:t>Agency users will be trained on the new Fiori user interface and any minor application function changes.</a:t>
            </a:r>
          </a:p>
        </p:txBody>
      </p:sp>
      <p:cxnSp>
        <p:nvCxnSpPr>
          <p:cNvPr id="34" name="Straight Connector 33">
            <a:extLst>
              <a:ext uri="{FF2B5EF4-FFF2-40B4-BE49-F238E27FC236}">
                <a16:creationId xmlns:a16="http://schemas.microsoft.com/office/drawing/2014/main" id="{EFCA6B24-9A82-A9C8-5391-72EF93CBF848}"/>
              </a:ext>
              <a:ext uri="{C183D7F6-B498-43B3-948B-1728B52AA6E4}">
                <adec:decorative xmlns:adec="http://schemas.microsoft.com/office/drawing/2017/decorative" val="1"/>
              </a:ext>
            </a:extLst>
          </p:cNvPr>
          <p:cNvCxnSpPr>
            <a:cxnSpLocks/>
          </p:cNvCxnSpPr>
          <p:nvPr/>
        </p:nvCxnSpPr>
        <p:spPr>
          <a:xfrm>
            <a:off x="7015443"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D005C69-0D46-FBE6-6DA3-AF0E3A34E2E2}"/>
              </a:ext>
              <a:ext uri="{C183D7F6-B498-43B3-948B-1728B52AA6E4}">
                <adec:decorative xmlns:adec="http://schemas.microsoft.com/office/drawing/2017/decorative" val="1"/>
              </a:ext>
            </a:extLst>
          </p:cNvPr>
          <p:cNvGrpSpPr/>
          <p:nvPr/>
        </p:nvGrpSpPr>
        <p:grpSpPr>
          <a:xfrm>
            <a:off x="7637237" y="1454257"/>
            <a:ext cx="1737360" cy="1894268"/>
            <a:chOff x="7637237" y="1454257"/>
            <a:chExt cx="1737360" cy="1894268"/>
          </a:xfrm>
        </p:grpSpPr>
        <p:sp>
          <p:nvSpPr>
            <p:cNvPr id="36" name="Freeform 29">
              <a:extLst>
                <a:ext uri="{FF2B5EF4-FFF2-40B4-BE49-F238E27FC236}">
                  <a16:creationId xmlns:a16="http://schemas.microsoft.com/office/drawing/2014/main" id="{3A647C01-FC72-0E13-9982-9F3A97EDEE40}"/>
                </a:ext>
              </a:extLst>
            </p:cNvPr>
            <p:cNvSpPr>
              <a:spLocks noEditPoints="1"/>
            </p:cNvSpPr>
            <p:nvPr/>
          </p:nvSpPr>
          <p:spPr bwMode="auto">
            <a:xfrm>
              <a:off x="7637237"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37" name="Freeform 30">
              <a:extLst>
                <a:ext uri="{FF2B5EF4-FFF2-40B4-BE49-F238E27FC236}">
                  <a16:creationId xmlns:a16="http://schemas.microsoft.com/office/drawing/2014/main" id="{2CCED94E-A394-4331-EAE1-9B7408B8D608}"/>
                </a:ext>
              </a:extLst>
            </p:cNvPr>
            <p:cNvSpPr>
              <a:spLocks/>
            </p:cNvSpPr>
            <p:nvPr/>
          </p:nvSpPr>
          <p:spPr bwMode="auto">
            <a:xfrm>
              <a:off x="7862029"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38" name="Graphic 37" descr="Race Flag with solid fill">
              <a:extLst>
                <a:ext uri="{FF2B5EF4-FFF2-40B4-BE49-F238E27FC236}">
                  <a16:creationId xmlns:a16="http://schemas.microsoft.com/office/drawing/2014/main" id="{F16E1A3B-58CC-DDAA-4900-645F10A4DC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8717" y="1944191"/>
              <a:ext cx="914400" cy="914400"/>
            </a:xfrm>
            <a:prstGeom prst="rect">
              <a:avLst/>
            </a:prstGeom>
          </p:spPr>
        </p:pic>
      </p:grpSp>
      <p:sp>
        <p:nvSpPr>
          <p:cNvPr id="41" name="TextBox 24">
            <a:extLst>
              <a:ext uri="{FF2B5EF4-FFF2-40B4-BE49-F238E27FC236}">
                <a16:creationId xmlns:a16="http://schemas.microsoft.com/office/drawing/2014/main" id="{B352188F-ACC7-848C-E4CB-687AEAF7389B}"/>
              </a:ext>
            </a:extLst>
          </p:cNvPr>
          <p:cNvSpPr txBox="1"/>
          <p:nvPr/>
        </p:nvSpPr>
        <p:spPr>
          <a:xfrm>
            <a:off x="7362917" y="3413840"/>
            <a:ext cx="2286000" cy="1723549"/>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u="none" strike="noStrike" dirty="0">
                <a:effectLst/>
                <a:latin typeface="Helvetica Neue"/>
              </a:rPr>
              <a:t>Deployment </a:t>
            </a:r>
          </a:p>
          <a:p>
            <a:r>
              <a:rPr lang="en-US" sz="1800" b="1" u="none" strike="noStrike" dirty="0">
                <a:effectLst/>
                <a:latin typeface="Helvetica Neue"/>
              </a:rPr>
              <a:t>Cutover </a:t>
            </a:r>
            <a:r>
              <a:rPr lang="en-US" sz="1800" b="1" dirty="0">
                <a:latin typeface="Helvetica Neue"/>
              </a:rPr>
              <a:t>&amp;</a:t>
            </a:r>
            <a:r>
              <a:rPr lang="en-US" sz="1800" b="1" u="none" strike="noStrike" dirty="0">
                <a:effectLst/>
                <a:latin typeface="Helvetica Neue"/>
              </a:rPr>
              <a:t> Go Live</a:t>
            </a:r>
            <a:endParaRPr lang="en-US" sz="1800" dirty="0">
              <a:latin typeface="Helvetica Neue"/>
            </a:endParaRPr>
          </a:p>
          <a:p>
            <a:r>
              <a:rPr lang="en-US" sz="1400" b="1" i="1" u="none" strike="noStrike" dirty="0">
                <a:effectLst/>
                <a:latin typeface="Helvetica Neue"/>
              </a:rPr>
              <a:t>Feb. 2025</a:t>
            </a:r>
          </a:p>
          <a:p>
            <a:endParaRPr lang="en-US" sz="1400" u="none" strike="noStrike" dirty="0">
              <a:effectLst/>
              <a:latin typeface="Helvetica Neue"/>
            </a:endParaRPr>
          </a:p>
          <a:p>
            <a:r>
              <a:rPr lang="en-US" sz="1400" u="none" strike="noStrike" dirty="0">
                <a:effectLst/>
                <a:latin typeface="Helvetica Neue"/>
              </a:rPr>
              <a:t>Agency</a:t>
            </a:r>
            <a:r>
              <a:rPr lang="en-US" sz="1400" b="1" u="none" strike="noStrike" dirty="0">
                <a:effectLst/>
                <a:latin typeface="Helvetica Neue"/>
              </a:rPr>
              <a:t> </a:t>
            </a:r>
            <a:r>
              <a:rPr lang="en-US" sz="1400" u="none" strike="noStrike" dirty="0">
                <a:effectLst/>
                <a:latin typeface="Helvetica Neue"/>
              </a:rPr>
              <a:t>participation in post go-live validation as required.</a:t>
            </a:r>
            <a:endParaRPr lang="en-US" sz="1400" dirty="0">
              <a:latin typeface="Helvetica Neue"/>
            </a:endParaRPr>
          </a:p>
        </p:txBody>
      </p:sp>
      <p:cxnSp>
        <p:nvCxnSpPr>
          <p:cNvPr id="42" name="Straight Connector 41">
            <a:extLst>
              <a:ext uri="{FF2B5EF4-FFF2-40B4-BE49-F238E27FC236}">
                <a16:creationId xmlns:a16="http://schemas.microsoft.com/office/drawing/2014/main" id="{DBFA99C6-7E81-3685-B350-245ED7912A7C}"/>
              </a:ext>
              <a:ext uri="{C183D7F6-B498-43B3-948B-1728B52AA6E4}">
                <adec:decorative xmlns:adec="http://schemas.microsoft.com/office/drawing/2017/decorative" val="1"/>
              </a:ext>
            </a:extLst>
          </p:cNvPr>
          <p:cNvCxnSpPr>
            <a:cxnSpLocks/>
          </p:cNvCxnSpPr>
          <p:nvPr/>
        </p:nvCxnSpPr>
        <p:spPr>
          <a:xfrm>
            <a:off x="9374596"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3428FF1-7196-E729-1126-8827ACC1D0CB}"/>
              </a:ext>
              <a:ext uri="{C183D7F6-B498-43B3-948B-1728B52AA6E4}">
                <adec:decorative xmlns:adec="http://schemas.microsoft.com/office/drawing/2017/decorative" val="1"/>
              </a:ext>
            </a:extLst>
          </p:cNvPr>
          <p:cNvGrpSpPr/>
          <p:nvPr/>
        </p:nvGrpSpPr>
        <p:grpSpPr>
          <a:xfrm>
            <a:off x="9996390" y="1454258"/>
            <a:ext cx="1737360" cy="1894267"/>
            <a:chOff x="9996390" y="1454258"/>
            <a:chExt cx="1737360" cy="1894267"/>
          </a:xfrm>
        </p:grpSpPr>
        <p:sp>
          <p:nvSpPr>
            <p:cNvPr id="45" name="Freeform 29">
              <a:extLst>
                <a:ext uri="{FF2B5EF4-FFF2-40B4-BE49-F238E27FC236}">
                  <a16:creationId xmlns:a16="http://schemas.microsoft.com/office/drawing/2014/main" id="{E2570563-B07B-621F-0D21-097BC7E7B583}"/>
                </a:ext>
              </a:extLst>
            </p:cNvPr>
            <p:cNvSpPr>
              <a:spLocks noEditPoints="1"/>
            </p:cNvSpPr>
            <p:nvPr/>
          </p:nvSpPr>
          <p:spPr bwMode="auto">
            <a:xfrm>
              <a:off x="9996390" y="1454258"/>
              <a:ext cx="1737360" cy="1894267"/>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sp>
          <p:nvSpPr>
            <p:cNvPr id="47" name="Freeform 30">
              <a:extLst>
                <a:ext uri="{FF2B5EF4-FFF2-40B4-BE49-F238E27FC236}">
                  <a16:creationId xmlns:a16="http://schemas.microsoft.com/office/drawing/2014/main" id="{65F34E44-F503-1091-9128-8AA6DAB1152F}"/>
                </a:ext>
              </a:extLst>
            </p:cNvPr>
            <p:cNvSpPr>
              <a:spLocks/>
            </p:cNvSpPr>
            <p:nvPr/>
          </p:nvSpPr>
          <p:spPr bwMode="auto">
            <a:xfrm>
              <a:off x="10221182"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a:solidFill>
                  <a:srgbClr val="FFFFFF"/>
                </a:solidFill>
                <a:latin typeface="Lato" panose="020F0502020204030203" pitchFamily="34" charset="0"/>
              </a:endParaRPr>
            </a:p>
          </p:txBody>
        </p:sp>
        <p:pic>
          <p:nvPicPr>
            <p:cNvPr id="48" name="Graphic 47" descr="Watering Plant with solid fill">
              <a:extLst>
                <a:ext uri="{FF2B5EF4-FFF2-40B4-BE49-F238E27FC236}">
                  <a16:creationId xmlns:a16="http://schemas.microsoft.com/office/drawing/2014/main" id="{1705436C-98D8-9189-3A9C-3D6BB59374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07870" y="1944191"/>
              <a:ext cx="914400" cy="914400"/>
            </a:xfrm>
            <a:prstGeom prst="rect">
              <a:avLst/>
            </a:prstGeom>
          </p:spPr>
        </p:pic>
      </p:grpSp>
      <p:sp>
        <p:nvSpPr>
          <p:cNvPr id="49" name="TextBox 27">
            <a:extLst>
              <a:ext uri="{FF2B5EF4-FFF2-40B4-BE49-F238E27FC236}">
                <a16:creationId xmlns:a16="http://schemas.microsoft.com/office/drawing/2014/main" id="{A7AF7CD7-6B97-680D-45EF-389F1148DFD7}"/>
              </a:ext>
            </a:extLst>
          </p:cNvPr>
          <p:cNvSpPr txBox="1"/>
          <p:nvPr/>
        </p:nvSpPr>
        <p:spPr>
          <a:xfrm>
            <a:off x="9685493" y="3413840"/>
            <a:ext cx="2286000" cy="3016210"/>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lvl="1" fontAlgn="b">
              <a:buNone/>
            </a:pPr>
            <a:r>
              <a:rPr lang="en-US" sz="1800" b="1" u="none" strike="noStrike" dirty="0">
                <a:effectLst/>
                <a:latin typeface="Helvetica Neue"/>
              </a:rPr>
              <a:t>Hypercare Post Go </a:t>
            </a:r>
            <a:r>
              <a:rPr lang="en-US" sz="1800" b="1" dirty="0">
                <a:latin typeface="Helvetica Neue"/>
              </a:rPr>
              <a:t>L</a:t>
            </a:r>
            <a:r>
              <a:rPr lang="en-US" sz="1800" b="1" u="none" strike="noStrike" dirty="0">
                <a:effectLst/>
                <a:latin typeface="Helvetica Neue"/>
              </a:rPr>
              <a:t>ive Support</a:t>
            </a:r>
          </a:p>
          <a:p>
            <a:pPr marL="0" lvl="1" fontAlgn="b">
              <a:buNone/>
            </a:pPr>
            <a:r>
              <a:rPr lang="en-US" sz="1400" b="1" i="1" u="none" strike="noStrike" dirty="0">
                <a:effectLst/>
                <a:latin typeface="Helvetica Neue"/>
              </a:rPr>
              <a:t>90 Days Post Go-Live</a:t>
            </a:r>
          </a:p>
          <a:p>
            <a:pPr marL="0" lvl="1" fontAlgn="b">
              <a:buNone/>
            </a:pPr>
            <a:endParaRPr lang="en-US" sz="1400" u="none" strike="noStrike" dirty="0">
              <a:effectLst/>
              <a:latin typeface="Helvetica Neue"/>
            </a:endParaRPr>
          </a:p>
          <a:p>
            <a:pPr marL="0" lvl="1" fontAlgn="b">
              <a:buNone/>
            </a:pPr>
            <a:r>
              <a:rPr lang="en-US" sz="1400" u="none" strike="noStrike" dirty="0">
                <a:effectLst/>
                <a:latin typeface="Helvetica Neue"/>
              </a:rPr>
              <a:t>Our vendor partners will closely monitor the customer service, data integrity, </a:t>
            </a:r>
            <a:r>
              <a:rPr lang="en-US" sz="1400" dirty="0">
                <a:latin typeface="Helvetica Neue"/>
              </a:rPr>
              <a:t>and</a:t>
            </a:r>
            <a:r>
              <a:rPr lang="en-US" sz="1400" u="none" strike="noStrike" dirty="0">
                <a:effectLst/>
                <a:latin typeface="Helvetica Neue"/>
              </a:rPr>
              <a:t> smooth operation of the S/4HANA solution. Agency interaction may be required to troubleshoot agency-specific issues.</a:t>
            </a:r>
            <a:endParaRPr lang="en-US" sz="1400" b="0" i="0" u="none" strike="noStrike" dirty="0">
              <a:effectLst/>
              <a:latin typeface="Helvetica Neue"/>
            </a:endParaRPr>
          </a:p>
        </p:txBody>
      </p:sp>
      <p:sp>
        <p:nvSpPr>
          <p:cNvPr id="51" name="TextBox 55">
            <a:extLst>
              <a:ext uri="{FF2B5EF4-FFF2-40B4-BE49-F238E27FC236}">
                <a16:creationId xmlns:a16="http://schemas.microsoft.com/office/drawing/2014/main" id="{EFC26F15-6696-31FF-C040-37A9F2189C86}"/>
              </a:ext>
            </a:extLst>
          </p:cNvPr>
          <p:cNvSpPr txBox="1"/>
          <p:nvPr/>
        </p:nvSpPr>
        <p:spPr>
          <a:xfrm>
            <a:off x="28374" y="6639138"/>
            <a:ext cx="6441897" cy="184666"/>
          </a:xfrm>
          <a:prstGeom prst="rect">
            <a:avLst/>
          </a:prstGeom>
          <a:noFill/>
        </p:spPr>
        <p:txBody>
          <a:bodyPr wrap="square" lIns="0" tIns="0" rIns="0" bIns="0" rtlCol="0">
            <a:no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200" i="1" kern="0" dirty="0">
                <a:latin typeface="Helvetica Neue" panose="02000503000000020004"/>
                <a:ea typeface="Arial Unicode MS" pitchFamily="34" charset="-128"/>
                <a:cs typeface="Arial Unicode MS" pitchFamily="34" charset="-128"/>
              </a:rPr>
              <a:t>*Dates are tentative and will be updated as needed as the project progresses.</a:t>
            </a:r>
          </a:p>
        </p:txBody>
      </p:sp>
    </p:spTree>
    <p:extLst>
      <p:ext uri="{BB962C8B-B14F-4D97-AF65-F5344CB8AC3E}">
        <p14:creationId xmlns:p14="http://schemas.microsoft.com/office/powerpoint/2010/main" val="88735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7D83-D1A2-2D79-4820-C555E0700C3C}"/>
              </a:ext>
            </a:extLst>
          </p:cNvPr>
          <p:cNvSpPr>
            <a:spLocks noGrp="1"/>
          </p:cNvSpPr>
          <p:nvPr>
            <p:ph type="title"/>
          </p:nvPr>
        </p:nvSpPr>
        <p:spPr/>
        <p:txBody>
          <a:bodyPr/>
          <a:lstStyle/>
          <a:p>
            <a:r>
              <a:rPr lang="en-US" dirty="0"/>
              <a:t>FIET Project Roadmap</a:t>
            </a:r>
          </a:p>
        </p:txBody>
      </p:sp>
      <p:graphicFrame>
        <p:nvGraphicFramePr>
          <p:cNvPr id="8" name="Table 7">
            <a:extLst>
              <a:ext uri="{FF2B5EF4-FFF2-40B4-BE49-F238E27FC236}">
                <a16:creationId xmlns:a16="http://schemas.microsoft.com/office/drawing/2014/main" id="{8E5B0FBC-BD95-EBCA-F294-A200CAE501FD}"/>
              </a:ext>
            </a:extLst>
          </p:cNvPr>
          <p:cNvGraphicFramePr>
            <a:graphicFrameLocks noGrp="1"/>
          </p:cNvGraphicFramePr>
          <p:nvPr>
            <p:extLst>
              <p:ext uri="{D42A27DB-BD31-4B8C-83A1-F6EECF244321}">
                <p14:modId xmlns:p14="http://schemas.microsoft.com/office/powerpoint/2010/main" val="1988508096"/>
              </p:ext>
            </p:extLst>
          </p:nvPr>
        </p:nvGraphicFramePr>
        <p:xfrm>
          <a:off x="85576" y="1663511"/>
          <a:ext cx="12040392" cy="396240"/>
        </p:xfrm>
        <a:graphic>
          <a:graphicData uri="http://schemas.openxmlformats.org/drawingml/2006/table">
            <a:tbl>
              <a:tblPr firstRow="1" bandRow="1">
                <a:tableStyleId>{5C22544A-7EE6-4342-B048-85BDC9FD1C3A}</a:tableStyleId>
              </a:tblPr>
              <a:tblGrid>
                <a:gridCol w="573352">
                  <a:extLst>
                    <a:ext uri="{9D8B030D-6E8A-4147-A177-3AD203B41FA5}">
                      <a16:colId xmlns:a16="http://schemas.microsoft.com/office/drawing/2014/main" val="1719927804"/>
                    </a:ext>
                  </a:extLst>
                </a:gridCol>
                <a:gridCol w="573352">
                  <a:extLst>
                    <a:ext uri="{9D8B030D-6E8A-4147-A177-3AD203B41FA5}">
                      <a16:colId xmlns:a16="http://schemas.microsoft.com/office/drawing/2014/main" val="1597313394"/>
                    </a:ext>
                  </a:extLst>
                </a:gridCol>
                <a:gridCol w="573352">
                  <a:extLst>
                    <a:ext uri="{9D8B030D-6E8A-4147-A177-3AD203B41FA5}">
                      <a16:colId xmlns:a16="http://schemas.microsoft.com/office/drawing/2014/main" val="1861106805"/>
                    </a:ext>
                  </a:extLst>
                </a:gridCol>
                <a:gridCol w="573352">
                  <a:extLst>
                    <a:ext uri="{9D8B030D-6E8A-4147-A177-3AD203B41FA5}">
                      <a16:colId xmlns:a16="http://schemas.microsoft.com/office/drawing/2014/main" val="1766934257"/>
                    </a:ext>
                  </a:extLst>
                </a:gridCol>
                <a:gridCol w="573352">
                  <a:extLst>
                    <a:ext uri="{9D8B030D-6E8A-4147-A177-3AD203B41FA5}">
                      <a16:colId xmlns:a16="http://schemas.microsoft.com/office/drawing/2014/main" val="2544468580"/>
                    </a:ext>
                  </a:extLst>
                </a:gridCol>
                <a:gridCol w="573352">
                  <a:extLst>
                    <a:ext uri="{9D8B030D-6E8A-4147-A177-3AD203B41FA5}">
                      <a16:colId xmlns:a16="http://schemas.microsoft.com/office/drawing/2014/main" val="1253916034"/>
                    </a:ext>
                  </a:extLst>
                </a:gridCol>
                <a:gridCol w="573352">
                  <a:extLst>
                    <a:ext uri="{9D8B030D-6E8A-4147-A177-3AD203B41FA5}">
                      <a16:colId xmlns:a16="http://schemas.microsoft.com/office/drawing/2014/main" val="3331908237"/>
                    </a:ext>
                  </a:extLst>
                </a:gridCol>
                <a:gridCol w="573352">
                  <a:extLst>
                    <a:ext uri="{9D8B030D-6E8A-4147-A177-3AD203B41FA5}">
                      <a16:colId xmlns:a16="http://schemas.microsoft.com/office/drawing/2014/main" val="3863509630"/>
                    </a:ext>
                  </a:extLst>
                </a:gridCol>
                <a:gridCol w="573352">
                  <a:extLst>
                    <a:ext uri="{9D8B030D-6E8A-4147-A177-3AD203B41FA5}">
                      <a16:colId xmlns:a16="http://schemas.microsoft.com/office/drawing/2014/main" val="1256359956"/>
                    </a:ext>
                  </a:extLst>
                </a:gridCol>
                <a:gridCol w="573352">
                  <a:extLst>
                    <a:ext uri="{9D8B030D-6E8A-4147-A177-3AD203B41FA5}">
                      <a16:colId xmlns:a16="http://schemas.microsoft.com/office/drawing/2014/main" val="3759856226"/>
                    </a:ext>
                  </a:extLst>
                </a:gridCol>
                <a:gridCol w="573352">
                  <a:extLst>
                    <a:ext uri="{9D8B030D-6E8A-4147-A177-3AD203B41FA5}">
                      <a16:colId xmlns:a16="http://schemas.microsoft.com/office/drawing/2014/main" val="1959813217"/>
                    </a:ext>
                  </a:extLst>
                </a:gridCol>
                <a:gridCol w="573352">
                  <a:extLst>
                    <a:ext uri="{9D8B030D-6E8A-4147-A177-3AD203B41FA5}">
                      <a16:colId xmlns:a16="http://schemas.microsoft.com/office/drawing/2014/main" val="1088557093"/>
                    </a:ext>
                  </a:extLst>
                </a:gridCol>
                <a:gridCol w="573352">
                  <a:extLst>
                    <a:ext uri="{9D8B030D-6E8A-4147-A177-3AD203B41FA5}">
                      <a16:colId xmlns:a16="http://schemas.microsoft.com/office/drawing/2014/main" val="2738736491"/>
                    </a:ext>
                  </a:extLst>
                </a:gridCol>
                <a:gridCol w="573352">
                  <a:extLst>
                    <a:ext uri="{9D8B030D-6E8A-4147-A177-3AD203B41FA5}">
                      <a16:colId xmlns:a16="http://schemas.microsoft.com/office/drawing/2014/main" val="3895713280"/>
                    </a:ext>
                  </a:extLst>
                </a:gridCol>
                <a:gridCol w="573352">
                  <a:extLst>
                    <a:ext uri="{9D8B030D-6E8A-4147-A177-3AD203B41FA5}">
                      <a16:colId xmlns:a16="http://schemas.microsoft.com/office/drawing/2014/main" val="2976609099"/>
                    </a:ext>
                  </a:extLst>
                </a:gridCol>
                <a:gridCol w="573352">
                  <a:extLst>
                    <a:ext uri="{9D8B030D-6E8A-4147-A177-3AD203B41FA5}">
                      <a16:colId xmlns:a16="http://schemas.microsoft.com/office/drawing/2014/main" val="3019307122"/>
                    </a:ext>
                  </a:extLst>
                </a:gridCol>
                <a:gridCol w="573352">
                  <a:extLst>
                    <a:ext uri="{9D8B030D-6E8A-4147-A177-3AD203B41FA5}">
                      <a16:colId xmlns:a16="http://schemas.microsoft.com/office/drawing/2014/main" val="4128946685"/>
                    </a:ext>
                  </a:extLst>
                </a:gridCol>
                <a:gridCol w="573352">
                  <a:extLst>
                    <a:ext uri="{9D8B030D-6E8A-4147-A177-3AD203B41FA5}">
                      <a16:colId xmlns:a16="http://schemas.microsoft.com/office/drawing/2014/main" val="1416767686"/>
                    </a:ext>
                  </a:extLst>
                </a:gridCol>
                <a:gridCol w="573352">
                  <a:extLst>
                    <a:ext uri="{9D8B030D-6E8A-4147-A177-3AD203B41FA5}">
                      <a16:colId xmlns:a16="http://schemas.microsoft.com/office/drawing/2014/main" val="3979241773"/>
                    </a:ext>
                  </a:extLst>
                </a:gridCol>
                <a:gridCol w="573352">
                  <a:extLst>
                    <a:ext uri="{9D8B030D-6E8A-4147-A177-3AD203B41FA5}">
                      <a16:colId xmlns:a16="http://schemas.microsoft.com/office/drawing/2014/main" val="2087759273"/>
                    </a:ext>
                  </a:extLst>
                </a:gridCol>
                <a:gridCol w="573352">
                  <a:extLst>
                    <a:ext uri="{9D8B030D-6E8A-4147-A177-3AD203B41FA5}">
                      <a16:colId xmlns:a16="http://schemas.microsoft.com/office/drawing/2014/main" val="4630091"/>
                    </a:ext>
                  </a:extLst>
                </a:gridCol>
              </a:tblGrid>
              <a:tr h="370840">
                <a:tc>
                  <a:txBody>
                    <a:bodyPr/>
                    <a:lstStyle/>
                    <a:p>
                      <a:pPr algn="ctr"/>
                      <a:r>
                        <a:rPr lang="en-US" sz="1000" b="0" dirty="0">
                          <a:solidFill>
                            <a:schemeClr val="bg1"/>
                          </a:solidFill>
                          <a:latin typeface="Arial" panose="020B0604020202020204" pitchFamily="34" charset="0"/>
                          <a:cs typeface="Arial" panose="020B0604020202020204" pitchFamily="34" charset="0"/>
                        </a:rPr>
                        <a:t>SEP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OCT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NOV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DEC 23</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JAN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FEB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MAR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APR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MAY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JUN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JUL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AUG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SEP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OCT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NOV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DEC 24</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JAN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FEB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MAR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APR 25</a:t>
                      </a:r>
                    </a:p>
                  </a:txBody>
                  <a:tcPr anchor="ctr">
                    <a:lnB w="38100" cmpd="sng">
                      <a:noFill/>
                    </a:lnB>
                    <a:solidFill>
                      <a:schemeClr val="tx1"/>
                    </a:solidFill>
                  </a:tcPr>
                </a:tc>
                <a:tc>
                  <a:txBody>
                    <a:bodyPr/>
                    <a:lstStyle/>
                    <a:p>
                      <a:pPr algn="ctr"/>
                      <a:r>
                        <a:rPr lang="en-US" sz="1000" b="0">
                          <a:solidFill>
                            <a:schemeClr val="bg1"/>
                          </a:solidFill>
                          <a:latin typeface="Arial" panose="020B0604020202020204" pitchFamily="34" charset="0"/>
                          <a:cs typeface="Arial" panose="020B0604020202020204" pitchFamily="34" charset="0"/>
                        </a:rPr>
                        <a:t>MAY 25</a:t>
                      </a:r>
                    </a:p>
                  </a:txBody>
                  <a:tcPr anchor="ctr">
                    <a:lnB w="38100" cmpd="sng">
                      <a:noFill/>
                    </a:lnB>
                    <a:solidFill>
                      <a:schemeClr val="tx1"/>
                    </a:solidFill>
                  </a:tcPr>
                </a:tc>
                <a:extLst>
                  <a:ext uri="{0D108BD9-81ED-4DB2-BD59-A6C34878D82A}">
                    <a16:rowId xmlns:a16="http://schemas.microsoft.com/office/drawing/2014/main" val="2539213562"/>
                  </a:ext>
                </a:extLst>
              </a:tr>
            </a:tbl>
          </a:graphicData>
        </a:graphic>
      </p:graphicFrame>
      <p:grpSp>
        <p:nvGrpSpPr>
          <p:cNvPr id="9" name="Group 8" descr="FIET project roadmap from September 2023 through May 2025">
            <a:extLst>
              <a:ext uri="{FF2B5EF4-FFF2-40B4-BE49-F238E27FC236}">
                <a16:creationId xmlns:a16="http://schemas.microsoft.com/office/drawing/2014/main" id="{4C7CF7E1-4BA7-E86B-93F9-0A48DF5DBA78}"/>
              </a:ext>
            </a:extLst>
          </p:cNvPr>
          <p:cNvGrpSpPr/>
          <p:nvPr/>
        </p:nvGrpSpPr>
        <p:grpSpPr>
          <a:xfrm>
            <a:off x="85567" y="1266258"/>
            <a:ext cx="12050766" cy="5285750"/>
            <a:chOff x="85567" y="1266258"/>
            <a:chExt cx="12050766" cy="5285750"/>
          </a:xfrm>
        </p:grpSpPr>
        <p:sp>
          <p:nvSpPr>
            <p:cNvPr id="11" name="TextBox 10">
              <a:extLst>
                <a:ext uri="{FF2B5EF4-FFF2-40B4-BE49-F238E27FC236}">
                  <a16:creationId xmlns:a16="http://schemas.microsoft.com/office/drawing/2014/main" id="{391B7A38-7433-B147-5190-6F670272D73B}"/>
                </a:ext>
              </a:extLst>
            </p:cNvPr>
            <p:cNvSpPr txBox="1"/>
            <p:nvPr/>
          </p:nvSpPr>
          <p:spPr>
            <a:xfrm>
              <a:off x="510142" y="2197811"/>
              <a:ext cx="2011680" cy="484706"/>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FIET Project Kickoff</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9-5-23</a:t>
              </a:r>
              <a:endParaRPr kumimoji="0" lang="en-US" sz="105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17F956-EEFD-6A63-7D94-9D7CBAF8B424}"/>
                </a:ext>
              </a:extLst>
            </p:cNvPr>
            <p:cNvSpPr txBox="1"/>
            <p:nvPr/>
          </p:nvSpPr>
          <p:spPr>
            <a:xfrm>
              <a:off x="10398973" y="5694585"/>
              <a:ext cx="1554480" cy="457199"/>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GO LIVE</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latin typeface="Arial" panose="020B0604020202020204" pitchFamily="34" charset="0"/>
                  <a:cs typeface="Arial" panose="020B0604020202020204" pitchFamily="34" charset="0"/>
                </a:rPr>
                <a:t>Targeted 2-19-25</a:t>
              </a:r>
              <a:endParaRPr kumimoji="0" lang="en-US" sz="120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4" name="Arrow: Pentagon 13">
              <a:extLst>
                <a:ext uri="{FF2B5EF4-FFF2-40B4-BE49-F238E27FC236}">
                  <a16:creationId xmlns:a16="http://schemas.microsoft.com/office/drawing/2014/main" id="{B5ADA911-622F-DCAA-9937-9F7962E4BA68}"/>
                </a:ext>
              </a:extLst>
            </p:cNvPr>
            <p:cNvSpPr/>
            <p:nvPr/>
          </p:nvSpPr>
          <p:spPr>
            <a:xfrm>
              <a:off x="85567" y="1266258"/>
              <a:ext cx="1280160" cy="320040"/>
            </a:xfrm>
            <a:prstGeom prst="homePlate">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INITIATE</a:t>
              </a:r>
            </a:p>
          </p:txBody>
        </p:sp>
        <p:sp>
          <p:nvSpPr>
            <p:cNvPr id="15" name="Arrow: Chevron 14">
              <a:extLst>
                <a:ext uri="{FF2B5EF4-FFF2-40B4-BE49-F238E27FC236}">
                  <a16:creationId xmlns:a16="http://schemas.microsoft.com/office/drawing/2014/main" id="{31370737-04BC-5EA4-90D9-B7469D085532}"/>
                </a:ext>
              </a:extLst>
            </p:cNvPr>
            <p:cNvSpPr/>
            <p:nvPr/>
          </p:nvSpPr>
          <p:spPr>
            <a:xfrm>
              <a:off x="1288712"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CONFIRM</a:t>
              </a:r>
            </a:p>
          </p:txBody>
        </p:sp>
        <p:sp>
          <p:nvSpPr>
            <p:cNvPr id="16" name="Arrow: Chevron 15">
              <a:extLst>
                <a:ext uri="{FF2B5EF4-FFF2-40B4-BE49-F238E27FC236}">
                  <a16:creationId xmlns:a16="http://schemas.microsoft.com/office/drawing/2014/main" id="{D23F1FEA-6333-129F-0ECB-3DE7C28C3FEE}"/>
                </a:ext>
              </a:extLst>
            </p:cNvPr>
            <p:cNvSpPr/>
            <p:nvPr/>
          </p:nvSpPr>
          <p:spPr>
            <a:xfrm>
              <a:off x="2400417" y="1266258"/>
              <a:ext cx="292608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DESIGN &amp; BUILD</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0A7C1F-0B59-620C-B0B3-2DF929989859}"/>
                </a:ext>
              </a:extLst>
            </p:cNvPr>
            <p:cNvSpPr txBox="1"/>
            <p:nvPr/>
          </p:nvSpPr>
          <p:spPr>
            <a:xfrm>
              <a:off x="1272994" y="4500453"/>
              <a:ext cx="393192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Design and Build</a:t>
              </a:r>
            </a:p>
          </p:txBody>
        </p:sp>
        <p:sp>
          <p:nvSpPr>
            <p:cNvPr id="20" name="TextBox 19">
              <a:extLst>
                <a:ext uri="{FF2B5EF4-FFF2-40B4-BE49-F238E27FC236}">
                  <a16:creationId xmlns:a16="http://schemas.microsoft.com/office/drawing/2014/main" id="{985E6D32-B9F7-2807-C027-33777AC05FF0}"/>
                </a:ext>
              </a:extLst>
            </p:cNvPr>
            <p:cNvSpPr txBox="1"/>
            <p:nvPr/>
          </p:nvSpPr>
          <p:spPr>
            <a:xfrm>
              <a:off x="4703685" y="4933331"/>
              <a:ext cx="457200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End-to-End Testing</a:t>
              </a:r>
            </a:p>
          </p:txBody>
        </p:sp>
        <p:sp>
          <p:nvSpPr>
            <p:cNvPr id="24" name="Arrow: Pentagon 23">
              <a:extLst>
                <a:ext uri="{FF2B5EF4-FFF2-40B4-BE49-F238E27FC236}">
                  <a16:creationId xmlns:a16="http://schemas.microsoft.com/office/drawing/2014/main" id="{3317D13E-6C3C-5B26-9548-0718F3BEED8B}"/>
                </a:ext>
              </a:extLst>
            </p:cNvPr>
            <p:cNvSpPr/>
            <p:nvPr/>
          </p:nvSpPr>
          <p:spPr>
            <a:xfrm>
              <a:off x="85568" y="3201819"/>
              <a:ext cx="333014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Planning &amp; Operationalizing</a:t>
              </a:r>
            </a:p>
          </p:txBody>
        </p:sp>
        <p:sp>
          <p:nvSpPr>
            <p:cNvPr id="25" name="Arrow: Pentagon 24">
              <a:extLst>
                <a:ext uri="{FF2B5EF4-FFF2-40B4-BE49-F238E27FC236}">
                  <a16:creationId xmlns:a16="http://schemas.microsoft.com/office/drawing/2014/main" id="{947A236B-91DC-2BFA-2A24-A31855B740A4}"/>
                </a:ext>
              </a:extLst>
            </p:cNvPr>
            <p:cNvSpPr/>
            <p:nvPr/>
          </p:nvSpPr>
          <p:spPr>
            <a:xfrm>
              <a:off x="85568" y="2768941"/>
              <a:ext cx="228600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Process Analysis</a:t>
              </a:r>
            </a:p>
          </p:txBody>
        </p:sp>
        <p:sp>
          <p:nvSpPr>
            <p:cNvPr id="26" name="Arrow: Pentagon 25">
              <a:extLst>
                <a:ext uri="{FF2B5EF4-FFF2-40B4-BE49-F238E27FC236}">
                  <a16:creationId xmlns:a16="http://schemas.microsoft.com/office/drawing/2014/main" id="{F17A9A00-1688-488E-6898-6946693884A8}"/>
                </a:ext>
              </a:extLst>
            </p:cNvPr>
            <p:cNvSpPr/>
            <p:nvPr/>
          </p:nvSpPr>
          <p:spPr>
            <a:xfrm>
              <a:off x="85567" y="3634697"/>
              <a:ext cx="5119344"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Blueprinting</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F0D0D30-2569-6D2A-5B6C-4322886A8FA6}"/>
                </a:ext>
              </a:extLst>
            </p:cNvPr>
            <p:cNvSpPr txBox="1"/>
            <p:nvPr/>
          </p:nvSpPr>
          <p:spPr>
            <a:xfrm>
              <a:off x="4703685" y="5366209"/>
              <a:ext cx="457200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Data Migration and Verification</a:t>
              </a:r>
            </a:p>
          </p:txBody>
        </p:sp>
        <p:sp>
          <p:nvSpPr>
            <p:cNvPr id="29" name="TextBox 28">
              <a:extLst>
                <a:ext uri="{FF2B5EF4-FFF2-40B4-BE49-F238E27FC236}">
                  <a16:creationId xmlns:a16="http://schemas.microsoft.com/office/drawing/2014/main" id="{7945E990-C2BE-EDFC-EF83-543D3EB4AAF4}"/>
                </a:ext>
              </a:extLst>
            </p:cNvPr>
            <p:cNvSpPr txBox="1"/>
            <p:nvPr/>
          </p:nvSpPr>
          <p:spPr>
            <a:xfrm>
              <a:off x="8120056" y="5799087"/>
              <a:ext cx="1920240" cy="320040"/>
            </a:xfrm>
            <a:prstGeom prst="homePlate">
              <a:avLst/>
            </a:prstGeom>
            <a:solidFill>
              <a:schemeClr val="accent1"/>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Training</a:t>
              </a:r>
            </a:p>
          </p:txBody>
        </p:sp>
        <p:sp>
          <p:nvSpPr>
            <p:cNvPr id="30" name="Arrow: Chevron 29">
              <a:extLst>
                <a:ext uri="{FF2B5EF4-FFF2-40B4-BE49-F238E27FC236}">
                  <a16:creationId xmlns:a16="http://schemas.microsoft.com/office/drawing/2014/main" id="{4D740A13-D2F5-88A0-FB11-C831A4374F1C}"/>
                </a:ext>
              </a:extLst>
            </p:cNvPr>
            <p:cNvSpPr/>
            <p:nvPr/>
          </p:nvSpPr>
          <p:spPr>
            <a:xfrm>
              <a:off x="5249482" y="1266258"/>
              <a:ext cx="411480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INTEGRATE</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2657AA21-55F3-A273-7033-962D95680F2E}"/>
                </a:ext>
              </a:extLst>
            </p:cNvPr>
            <p:cNvSpPr/>
            <p:nvPr/>
          </p:nvSpPr>
          <p:spPr>
            <a:xfrm>
              <a:off x="9287267"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DEPLOY</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2" name="Arrow: Pentagon 31">
              <a:extLst>
                <a:ext uri="{FF2B5EF4-FFF2-40B4-BE49-F238E27FC236}">
                  <a16:creationId xmlns:a16="http://schemas.microsoft.com/office/drawing/2014/main" id="{19A85822-F9B8-9C91-FF2C-E25445E8C247}"/>
                </a:ext>
              </a:extLst>
            </p:cNvPr>
            <p:cNvSpPr/>
            <p:nvPr/>
          </p:nvSpPr>
          <p:spPr>
            <a:xfrm>
              <a:off x="85568" y="4067575"/>
              <a:ext cx="5119344" cy="320040"/>
            </a:xfrm>
            <a:prstGeom prst="homePlate">
              <a:avLst/>
            </a:prstGeom>
            <a:solidFill>
              <a:schemeClr val="accent1"/>
            </a:solidFill>
            <a:ln w="12700" cap="flat" cmpd="sng" algn="ctr">
              <a:noFill/>
              <a:prstDash val="solid"/>
              <a:miter lim="800000"/>
            </a:ln>
            <a:effectLst/>
          </p:spPr>
          <p:txBody>
            <a:bodyPr rtlCol="0" anchor="ctr"/>
            <a:lstStyle/>
            <a:p>
              <a:pPr algn="ctr">
                <a:defRPr/>
              </a:pPr>
              <a:r>
                <a:rPr lang="en-US" sz="1400" b="1" kern="0">
                  <a:latin typeface="Arial" panose="020B0604020202020204" pitchFamily="34" charset="0"/>
                  <a:cs typeface="Arial" panose="020B0604020202020204" pitchFamily="34" charset="0"/>
                </a:rPr>
                <a:t>System Conversion</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6" name="Star: 5 Points 35">
              <a:extLst>
                <a:ext uri="{FF2B5EF4-FFF2-40B4-BE49-F238E27FC236}">
                  <a16:creationId xmlns:a16="http://schemas.microsoft.com/office/drawing/2014/main" id="{41858D8E-3FE1-815E-34E9-A18BA75F4695}"/>
                </a:ext>
              </a:extLst>
            </p:cNvPr>
            <p:cNvSpPr>
              <a:spLocks noChangeAspect="1"/>
            </p:cNvSpPr>
            <p:nvPr/>
          </p:nvSpPr>
          <p:spPr>
            <a:xfrm>
              <a:off x="9978078" y="5661927"/>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CCD9DD91-433D-CC86-1826-8F1186144898}"/>
                </a:ext>
              </a:extLst>
            </p:cNvPr>
            <p:cNvSpPr/>
            <p:nvPr/>
          </p:nvSpPr>
          <p:spPr>
            <a:xfrm>
              <a:off x="10398973" y="1266258"/>
              <a:ext cx="173736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a:latin typeface="Arial" panose="020B0604020202020204" pitchFamily="34" charset="0"/>
                  <a:cs typeface="Arial" panose="020B0604020202020204" pitchFamily="34" charset="0"/>
                </a:rPr>
                <a:t>SUPPORT</a:t>
              </a:r>
              <a:endPar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8" name="Star: 5 Points 37">
              <a:extLst>
                <a:ext uri="{FF2B5EF4-FFF2-40B4-BE49-F238E27FC236}">
                  <a16:creationId xmlns:a16="http://schemas.microsoft.com/office/drawing/2014/main" id="{9F4AE3B3-372F-9BE1-7D1E-F199EF01FB57}"/>
                </a:ext>
              </a:extLst>
            </p:cNvPr>
            <p:cNvSpPr>
              <a:spLocks noChangeAspect="1"/>
            </p:cNvSpPr>
            <p:nvPr/>
          </p:nvSpPr>
          <p:spPr>
            <a:xfrm>
              <a:off x="85568" y="2164752"/>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31B19C1-9D5E-2005-C2A6-DE679C33159D}"/>
                </a:ext>
              </a:extLst>
            </p:cNvPr>
            <p:cNvSpPr txBox="1"/>
            <p:nvPr/>
          </p:nvSpPr>
          <p:spPr>
            <a:xfrm>
              <a:off x="10168372" y="6231968"/>
              <a:ext cx="196596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Post Go-Live Support</a:t>
              </a:r>
            </a:p>
          </p:txBody>
        </p:sp>
        <p:sp>
          <p:nvSpPr>
            <p:cNvPr id="50" name="TextBox 49">
              <a:extLst>
                <a:ext uri="{FF2B5EF4-FFF2-40B4-BE49-F238E27FC236}">
                  <a16:creationId xmlns:a16="http://schemas.microsoft.com/office/drawing/2014/main" id="{ADFC02CA-DBD2-8C95-FEF7-FC3553FC90A3}"/>
                </a:ext>
              </a:extLst>
            </p:cNvPr>
            <p:cNvSpPr txBox="1"/>
            <p:nvPr/>
          </p:nvSpPr>
          <p:spPr>
            <a:xfrm>
              <a:off x="6432665" y="4391224"/>
              <a:ext cx="2682574" cy="457199"/>
            </a:xfrm>
            <a:prstGeom prst="homePlate">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Financial Training Forum</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7-22-24</a:t>
              </a:r>
              <a:endParaRPr kumimoji="0" lang="en-US" sz="120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51" name="Star: 5 Points 50">
              <a:extLst>
                <a:ext uri="{FF2B5EF4-FFF2-40B4-BE49-F238E27FC236}">
                  <a16:creationId xmlns:a16="http://schemas.microsoft.com/office/drawing/2014/main" id="{6B02082D-87DC-494B-FA64-A4DD1AC394FA}"/>
                </a:ext>
                <a:ext uri="{C183D7F6-B498-43B3-948B-1728B52AA6E4}">
                  <adec:decorative xmlns:adec="http://schemas.microsoft.com/office/drawing/2017/decorative" val="1"/>
                </a:ext>
              </a:extLst>
            </p:cNvPr>
            <p:cNvSpPr>
              <a:spLocks noChangeAspect="1"/>
            </p:cNvSpPr>
            <p:nvPr/>
          </p:nvSpPr>
          <p:spPr>
            <a:xfrm>
              <a:off x="6011770" y="4358566"/>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CA573C3-763F-0977-DF1E-B08A10FE15BA}"/>
                </a:ext>
              </a:extLst>
            </p:cNvPr>
            <p:cNvSpPr txBox="1"/>
            <p:nvPr/>
          </p:nvSpPr>
          <p:spPr>
            <a:xfrm>
              <a:off x="5689932" y="3630314"/>
              <a:ext cx="2682574" cy="457199"/>
            </a:xfrm>
            <a:prstGeom prst="homePlate">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cs typeface="Arial" panose="020B0604020202020204" pitchFamily="34" charset="0"/>
                </a:rPr>
                <a:t>What’s Changing Guide</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Publication June 2024</a:t>
              </a:r>
              <a:endParaRPr kumimoji="0" lang="en-US" sz="1200" i="1"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53" name="Star: 5 Points 52">
              <a:extLst>
                <a:ext uri="{FF2B5EF4-FFF2-40B4-BE49-F238E27FC236}">
                  <a16:creationId xmlns:a16="http://schemas.microsoft.com/office/drawing/2014/main" id="{FE621238-EA8E-8B98-385F-E975048A4FF4}"/>
                </a:ext>
                <a:ext uri="{C183D7F6-B498-43B3-948B-1728B52AA6E4}">
                  <adec:decorative xmlns:adec="http://schemas.microsoft.com/office/drawing/2017/decorative" val="1"/>
                </a:ext>
              </a:extLst>
            </p:cNvPr>
            <p:cNvSpPr>
              <a:spLocks noChangeAspect="1"/>
            </p:cNvSpPr>
            <p:nvPr/>
          </p:nvSpPr>
          <p:spPr>
            <a:xfrm>
              <a:off x="5269037" y="3597656"/>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47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nchor="ctr">
            <a:normAutofit/>
          </a:bodyPr>
          <a:lstStyle/>
          <a:p>
            <a:pPr algn="ctr"/>
            <a:r>
              <a:rPr lang="en-US" sz="4000" u="none" dirty="0"/>
              <a:t>What is FIET?</a:t>
            </a:r>
          </a:p>
        </p:txBody>
      </p:sp>
      <p:cxnSp>
        <p:nvCxnSpPr>
          <p:cNvPr id="4" name="Straight Connector 3">
            <a:extLst>
              <a:ext uri="{FF2B5EF4-FFF2-40B4-BE49-F238E27FC236}">
                <a16:creationId xmlns:a16="http://schemas.microsoft.com/office/drawing/2014/main" id="{7FDBBD99-8212-A058-6BCD-D39055616B0D}"/>
              </a:ext>
              <a:ext uri="{C183D7F6-B498-43B3-948B-1728B52AA6E4}">
                <adec:decorative xmlns:adec="http://schemas.microsoft.com/office/drawing/2017/decorative" val="1"/>
              </a:ext>
            </a:extLst>
          </p:cNvPr>
          <p:cNvCxnSpPr>
            <a:cxnSpLocks/>
          </p:cNvCxnSpPr>
          <p:nvPr/>
        </p:nvCxnSpPr>
        <p:spPr>
          <a:xfrm>
            <a:off x="4130040" y="3384104"/>
            <a:ext cx="39319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3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The FIET Project</a:t>
            </a:r>
          </a:p>
        </p:txBody>
      </p:sp>
      <p:sp>
        <p:nvSpPr>
          <p:cNvPr id="15" name="TextBox 14">
            <a:extLst>
              <a:ext uri="{FF2B5EF4-FFF2-40B4-BE49-F238E27FC236}">
                <a16:creationId xmlns:a16="http://schemas.microsoft.com/office/drawing/2014/main" id="{C66950B4-928C-0FE8-4AD5-AC55A9C101A4}"/>
              </a:ext>
            </a:extLst>
          </p:cNvPr>
          <p:cNvSpPr txBox="1"/>
          <p:nvPr/>
        </p:nvSpPr>
        <p:spPr>
          <a:xfrm>
            <a:off x="379793" y="1254940"/>
            <a:ext cx="11411394" cy="923330"/>
          </a:xfrm>
          <a:prstGeom prst="rect">
            <a:avLst/>
          </a:prstGeom>
          <a:noFill/>
        </p:spPr>
        <p:txBody>
          <a:bodyPr wrap="square">
            <a:spAutoFit/>
          </a:bodyPr>
          <a:lstStyle/>
          <a:p>
            <a:pPr lvl="0">
              <a:defRPr/>
            </a:pPr>
            <a:r>
              <a:rPr lang="en-US" sz="1800" b="0" cap="none" dirty="0">
                <a:latin typeface="Helvetica Neue" panose="02000503000000020004"/>
                <a:cs typeface="Arial" panose="020B0604020202020204" pitchFamily="34" charset="0"/>
              </a:rPr>
              <a:t>FIET (FMMI Intelligent Enterprise Transformation) is the project in which we are migrating the existing FMMI system from SAP ECC to SAP S/4HANA. This project represents a key milestone in USDA’s journey towards digital transformation and enhanced efficiency. </a:t>
            </a:r>
            <a:endParaRPr kumimoji="0" lang="en-US" sz="1800" b="0"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sp>
        <p:nvSpPr>
          <p:cNvPr id="16" name="Oval 15">
            <a:extLst>
              <a:ext uri="{FF2B5EF4-FFF2-40B4-BE49-F238E27FC236}">
                <a16:creationId xmlns:a16="http://schemas.microsoft.com/office/drawing/2014/main" id="{CD841C18-4F8E-FC25-7EF7-9FF73BC6E64B}"/>
              </a:ext>
            </a:extLst>
          </p:cNvPr>
          <p:cNvSpPr>
            <a:spLocks noChangeAspect="1"/>
          </p:cNvSpPr>
          <p:nvPr/>
        </p:nvSpPr>
        <p:spPr>
          <a:xfrm>
            <a:off x="1607287" y="2671429"/>
            <a:ext cx="2743200" cy="2743200"/>
          </a:xfrm>
          <a:prstGeom prst="ellipse">
            <a:avLst/>
          </a:prstGeom>
          <a:solidFill>
            <a:schemeClr val="tx1">
              <a:lumMod val="90000"/>
              <a:lumOff val="1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Helvetica Neue" panose="02000503000000020004"/>
              </a:rPr>
              <a:t>FMMI</a:t>
            </a:r>
          </a:p>
          <a:p>
            <a:pPr algn="ctr"/>
            <a:r>
              <a:rPr lang="en-US" sz="1600" dirty="0">
                <a:latin typeface="Helvetica Neue" panose="02000503000000020004"/>
              </a:rPr>
              <a:t>SAP ECC version</a:t>
            </a:r>
            <a:endParaRPr lang="en-US" sz="1400" dirty="0">
              <a:latin typeface="Helvetica Neue" panose="02000503000000020004"/>
            </a:endParaRPr>
          </a:p>
        </p:txBody>
      </p:sp>
      <p:sp>
        <p:nvSpPr>
          <p:cNvPr id="17" name="TextBox 16">
            <a:extLst>
              <a:ext uri="{FF2B5EF4-FFF2-40B4-BE49-F238E27FC236}">
                <a16:creationId xmlns:a16="http://schemas.microsoft.com/office/drawing/2014/main" id="{67588F7E-8B3E-3FD0-89F5-24F15BAFADCE}"/>
              </a:ext>
            </a:extLst>
          </p:cNvPr>
          <p:cNvSpPr txBox="1"/>
          <p:nvPr/>
        </p:nvSpPr>
        <p:spPr>
          <a:xfrm>
            <a:off x="1476152" y="5613398"/>
            <a:ext cx="3005470" cy="338554"/>
          </a:xfrm>
          <a:prstGeom prst="rect">
            <a:avLst/>
          </a:prstGeom>
          <a:noFill/>
        </p:spPr>
        <p:txBody>
          <a:bodyPr wrap="square" rtlCol="0">
            <a:spAutoFit/>
          </a:bodyPr>
          <a:lstStyle/>
          <a:p>
            <a:pPr algn="ctr"/>
            <a:r>
              <a:rPr lang="en-US" sz="1600" i="1" dirty="0">
                <a:latin typeface="Helvetica Neue" panose="02000503000000020004"/>
              </a:rPr>
              <a:t>Current financial system</a:t>
            </a:r>
          </a:p>
        </p:txBody>
      </p:sp>
      <p:sp>
        <p:nvSpPr>
          <p:cNvPr id="18" name="Arrow: Striped Right 17">
            <a:extLst>
              <a:ext uri="{FF2B5EF4-FFF2-40B4-BE49-F238E27FC236}">
                <a16:creationId xmlns:a16="http://schemas.microsoft.com/office/drawing/2014/main" id="{5FD75117-5271-C5A6-FFF6-27118213DC07}"/>
              </a:ext>
            </a:extLst>
          </p:cNvPr>
          <p:cNvSpPr/>
          <p:nvPr/>
        </p:nvSpPr>
        <p:spPr>
          <a:xfrm>
            <a:off x="4642945" y="3402140"/>
            <a:ext cx="2885089" cy="1281778"/>
          </a:xfrm>
          <a:prstGeom prst="stripedRightArrow">
            <a:avLst/>
          </a:prstGeom>
          <a:solidFill>
            <a:schemeClr val="bg1">
              <a:lumMod val="95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FIET Project</a:t>
            </a:r>
          </a:p>
        </p:txBody>
      </p:sp>
      <p:sp>
        <p:nvSpPr>
          <p:cNvPr id="19" name="Oval 18">
            <a:extLst>
              <a:ext uri="{FF2B5EF4-FFF2-40B4-BE49-F238E27FC236}">
                <a16:creationId xmlns:a16="http://schemas.microsoft.com/office/drawing/2014/main" id="{EAED607B-F305-5725-515A-0F1E9D025F4A}"/>
              </a:ext>
            </a:extLst>
          </p:cNvPr>
          <p:cNvSpPr>
            <a:spLocks noChangeAspect="1"/>
          </p:cNvSpPr>
          <p:nvPr/>
        </p:nvSpPr>
        <p:spPr>
          <a:xfrm>
            <a:off x="7841514" y="2671429"/>
            <a:ext cx="2743200" cy="2743200"/>
          </a:xfrm>
          <a:prstGeom prst="ellipse">
            <a:avLst/>
          </a:prstGeom>
          <a:solidFill>
            <a:schemeClr val="bg2"/>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panose="02000503000000020004"/>
              </a:rPr>
              <a:t>FMMI</a:t>
            </a:r>
          </a:p>
          <a:p>
            <a:pPr algn="ctr"/>
            <a:r>
              <a:rPr lang="en-US" sz="1600" dirty="0">
                <a:solidFill>
                  <a:schemeClr val="tx1"/>
                </a:solidFill>
                <a:latin typeface="Helvetica Neue" panose="02000503000000020004"/>
              </a:rPr>
              <a:t>SAP S/4HANA version</a:t>
            </a:r>
            <a:endParaRPr lang="en-US" sz="1400" dirty="0">
              <a:solidFill>
                <a:schemeClr val="tx1"/>
              </a:solidFill>
              <a:latin typeface="Helvetica Neue" panose="02000503000000020004"/>
            </a:endParaRPr>
          </a:p>
        </p:txBody>
      </p:sp>
      <p:sp>
        <p:nvSpPr>
          <p:cNvPr id="20" name="TextBox 19">
            <a:extLst>
              <a:ext uri="{FF2B5EF4-FFF2-40B4-BE49-F238E27FC236}">
                <a16:creationId xmlns:a16="http://schemas.microsoft.com/office/drawing/2014/main" id="{70DE0DD7-0F8D-E2DC-99CD-88C6C59BDBF0}"/>
              </a:ext>
            </a:extLst>
          </p:cNvPr>
          <p:cNvSpPr txBox="1"/>
          <p:nvPr/>
        </p:nvSpPr>
        <p:spPr>
          <a:xfrm>
            <a:off x="7710379" y="5613398"/>
            <a:ext cx="3005470" cy="338554"/>
          </a:xfrm>
          <a:prstGeom prst="rect">
            <a:avLst/>
          </a:prstGeom>
          <a:noFill/>
        </p:spPr>
        <p:txBody>
          <a:bodyPr wrap="square" rtlCol="0">
            <a:spAutoFit/>
          </a:bodyPr>
          <a:lstStyle/>
          <a:p>
            <a:pPr algn="ctr"/>
            <a:r>
              <a:rPr lang="en-US" sz="1600" i="1" dirty="0">
                <a:latin typeface="Helvetica Neue" panose="02000503000000020004"/>
              </a:rPr>
              <a:t>Future financial system</a:t>
            </a:r>
          </a:p>
        </p:txBody>
      </p:sp>
    </p:spTree>
    <p:extLst>
      <p:ext uri="{BB962C8B-B14F-4D97-AF65-F5344CB8AC3E}">
        <p14:creationId xmlns:p14="http://schemas.microsoft.com/office/powerpoint/2010/main" val="29736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Our Journey</a:t>
            </a:r>
          </a:p>
        </p:txBody>
      </p:sp>
      <p:grpSp>
        <p:nvGrpSpPr>
          <p:cNvPr id="11" name="Group 10" descr="Journey from FFIS to FMMI">
            <a:extLst>
              <a:ext uri="{FF2B5EF4-FFF2-40B4-BE49-F238E27FC236}">
                <a16:creationId xmlns:a16="http://schemas.microsoft.com/office/drawing/2014/main" id="{86C406C4-6344-F8EA-EF2F-4F1BC098190C}"/>
              </a:ext>
            </a:extLst>
          </p:cNvPr>
          <p:cNvGrpSpPr/>
          <p:nvPr/>
        </p:nvGrpSpPr>
        <p:grpSpPr>
          <a:xfrm>
            <a:off x="755174" y="1214732"/>
            <a:ext cx="10681653" cy="4021252"/>
            <a:chOff x="755174" y="1127646"/>
            <a:chExt cx="10681653" cy="4021252"/>
          </a:xfrm>
        </p:grpSpPr>
        <p:sp>
          <p:nvSpPr>
            <p:cNvPr id="22" name="Isosceles Triangle 21">
              <a:extLst>
                <a:ext uri="{FF2B5EF4-FFF2-40B4-BE49-F238E27FC236}">
                  <a16:creationId xmlns:a16="http://schemas.microsoft.com/office/drawing/2014/main" id="{192B74CA-9E9D-317C-7EA1-3D5AEA9A9E0F}"/>
                </a:ext>
                <a:ext uri="{C183D7F6-B498-43B3-948B-1728B52AA6E4}">
                  <adec:decorative xmlns:adec="http://schemas.microsoft.com/office/drawing/2017/decorative" val="1"/>
                </a:ext>
              </a:extLst>
            </p:cNvPr>
            <p:cNvSpPr/>
            <p:nvPr/>
          </p:nvSpPr>
          <p:spPr>
            <a:xfrm rot="10800000">
              <a:off x="755174" y="3643263"/>
              <a:ext cx="4423144" cy="9144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0BC513D5-8579-8B24-D2EA-70ABC6363220}"/>
                </a:ext>
                <a:ext uri="{C183D7F6-B498-43B3-948B-1728B52AA6E4}">
                  <adec:decorative xmlns:adec="http://schemas.microsoft.com/office/drawing/2017/decorative" val="1"/>
                </a:ext>
              </a:extLst>
            </p:cNvPr>
            <p:cNvSpPr/>
            <p:nvPr/>
          </p:nvSpPr>
          <p:spPr>
            <a:xfrm rot="10800000">
              <a:off x="3921753" y="2998818"/>
              <a:ext cx="4423144" cy="9144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lstStyle/>
            <a:p>
              <a:pPr algn="ctr"/>
              <a:r>
                <a:rPr lang="en-US" dirty="0"/>
                <a:t> </a:t>
              </a:r>
            </a:p>
          </p:txBody>
        </p:sp>
        <p:sp>
          <p:nvSpPr>
            <p:cNvPr id="20" name="Isosceles Triangle 19">
              <a:extLst>
                <a:ext uri="{FF2B5EF4-FFF2-40B4-BE49-F238E27FC236}">
                  <a16:creationId xmlns:a16="http://schemas.microsoft.com/office/drawing/2014/main" id="{25A794CD-2981-A561-1B51-D925BA650302}"/>
                </a:ext>
                <a:ext uri="{C183D7F6-B498-43B3-948B-1728B52AA6E4}">
                  <adec:decorative xmlns:adec="http://schemas.microsoft.com/office/drawing/2017/decorative" val="1"/>
                </a:ext>
              </a:extLst>
            </p:cNvPr>
            <p:cNvSpPr/>
            <p:nvPr/>
          </p:nvSpPr>
          <p:spPr>
            <a:xfrm rot="10800000">
              <a:off x="7013683" y="2351585"/>
              <a:ext cx="4423144" cy="9144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561B169-D5A8-8ECE-06F3-956A3C0045E0}"/>
                </a:ext>
              </a:extLst>
            </p:cNvPr>
            <p:cNvSpPr txBox="1"/>
            <p:nvPr/>
          </p:nvSpPr>
          <p:spPr>
            <a:xfrm>
              <a:off x="1304355" y="3743375"/>
              <a:ext cx="1761363" cy="400110"/>
            </a:xfrm>
            <a:prstGeom prst="rect">
              <a:avLst/>
            </a:prstGeom>
            <a:noFill/>
          </p:spPr>
          <p:txBody>
            <a:bodyPr wrap="square" rtlCol="0">
              <a:spAutoFit/>
            </a:bodyPr>
            <a:lstStyle/>
            <a:p>
              <a:pPr algn="ctr">
                <a:spcAft>
                  <a:spcPts val="300"/>
                </a:spcAft>
              </a:pPr>
              <a:r>
                <a:rPr lang="en-US" sz="2000" dirty="0">
                  <a:latin typeface="Helvetica Neue" panose="02000503000000020004"/>
                </a:rPr>
                <a:t>Past</a:t>
              </a:r>
            </a:p>
          </p:txBody>
        </p:sp>
        <p:sp>
          <p:nvSpPr>
            <p:cNvPr id="23" name="TextBox 22">
              <a:extLst>
                <a:ext uri="{FF2B5EF4-FFF2-40B4-BE49-F238E27FC236}">
                  <a16:creationId xmlns:a16="http://schemas.microsoft.com/office/drawing/2014/main" id="{C6047760-CBB1-3035-D09F-9943F9F6C73E}"/>
                </a:ext>
              </a:extLst>
            </p:cNvPr>
            <p:cNvSpPr txBox="1"/>
            <p:nvPr/>
          </p:nvSpPr>
          <p:spPr>
            <a:xfrm>
              <a:off x="1304355" y="4371762"/>
              <a:ext cx="1761363" cy="777136"/>
            </a:xfrm>
            <a:prstGeom prst="rect">
              <a:avLst/>
            </a:prstGeom>
            <a:noFill/>
          </p:spPr>
          <p:txBody>
            <a:bodyPr wrap="square" rtlCol="0">
              <a:spAutoFit/>
            </a:bodyPr>
            <a:lstStyle/>
            <a:p>
              <a:pPr algn="ctr">
                <a:spcAft>
                  <a:spcPts val="300"/>
                </a:spcAft>
              </a:pPr>
              <a:r>
                <a:rPr lang="en-US" sz="2400" b="1" dirty="0">
                  <a:latin typeface="Helvetica Neue" panose="02000503000000020004"/>
                </a:rPr>
                <a:t>FFIS</a:t>
              </a:r>
              <a:endParaRPr lang="en-US" b="1" dirty="0">
                <a:latin typeface="Helvetica Neue" panose="02000503000000020004"/>
              </a:endParaRPr>
            </a:p>
            <a:p>
              <a:pPr algn="ctr">
                <a:spcAft>
                  <a:spcPts val="300"/>
                </a:spcAft>
              </a:pPr>
              <a:r>
                <a:rPr lang="en-US" i="1" dirty="0">
                  <a:latin typeface="Helvetica Neue" panose="02000503000000020004"/>
                </a:rPr>
                <a:t>Mainframe</a:t>
              </a:r>
            </a:p>
          </p:txBody>
        </p:sp>
        <p:pic>
          <p:nvPicPr>
            <p:cNvPr id="7" name="Graphic 6" descr="Icon of the average car">
              <a:extLst>
                <a:ext uri="{FF2B5EF4-FFF2-40B4-BE49-F238E27FC236}">
                  <a16:creationId xmlns:a16="http://schemas.microsoft.com/office/drawing/2014/main" id="{952BF89B-BC36-9908-4C43-F2DF613331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164" y="1460229"/>
              <a:ext cx="1337109" cy="1337109"/>
            </a:xfrm>
            <a:prstGeom prst="rect">
              <a:avLst/>
            </a:prstGeom>
          </p:spPr>
        </p:pic>
        <p:sp>
          <p:nvSpPr>
            <p:cNvPr id="24" name="TextBox 23">
              <a:extLst>
                <a:ext uri="{FF2B5EF4-FFF2-40B4-BE49-F238E27FC236}">
                  <a16:creationId xmlns:a16="http://schemas.microsoft.com/office/drawing/2014/main" id="{39DC9EBF-221F-1469-692C-4286093795CD}"/>
                </a:ext>
              </a:extLst>
            </p:cNvPr>
            <p:cNvSpPr txBox="1"/>
            <p:nvPr/>
          </p:nvSpPr>
          <p:spPr>
            <a:xfrm>
              <a:off x="4641874" y="3714368"/>
              <a:ext cx="1761363" cy="777136"/>
            </a:xfrm>
            <a:prstGeom prst="rect">
              <a:avLst/>
            </a:prstGeom>
            <a:noFill/>
          </p:spPr>
          <p:txBody>
            <a:bodyPr wrap="square" rtlCol="0">
              <a:spAutoFit/>
            </a:bodyPr>
            <a:lstStyle/>
            <a:p>
              <a:pPr algn="ctr">
                <a:spcAft>
                  <a:spcPts val="300"/>
                </a:spcAft>
              </a:pPr>
              <a:r>
                <a:rPr lang="en-US" sz="2400" b="1" dirty="0">
                  <a:latin typeface="Helvetica Neue" panose="02000503000000020004"/>
                </a:rPr>
                <a:t>FMMI</a:t>
              </a:r>
              <a:endParaRPr lang="en-US" b="1" dirty="0">
                <a:latin typeface="Helvetica Neue" panose="02000503000000020004"/>
              </a:endParaRPr>
            </a:p>
            <a:p>
              <a:pPr algn="ctr">
                <a:spcAft>
                  <a:spcPts val="300"/>
                </a:spcAft>
              </a:pPr>
              <a:r>
                <a:rPr lang="en-US" i="1" dirty="0">
                  <a:latin typeface="Helvetica Neue" panose="02000503000000020004"/>
                </a:rPr>
                <a:t>SAP ERP</a:t>
              </a:r>
            </a:p>
          </p:txBody>
        </p:sp>
        <p:pic>
          <p:nvPicPr>
            <p:cNvPr id="5" name="Graphic 4" descr="Icon of futuristic convertible car">
              <a:extLst>
                <a:ext uri="{FF2B5EF4-FFF2-40B4-BE49-F238E27FC236}">
                  <a16:creationId xmlns:a16="http://schemas.microsoft.com/office/drawing/2014/main" id="{C5D74240-8BC7-85A6-CEC0-5904C28F4F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4037" y="1127646"/>
              <a:ext cx="1420776" cy="1420776"/>
            </a:xfrm>
            <a:prstGeom prst="rect">
              <a:avLst/>
            </a:prstGeom>
          </p:spPr>
        </p:pic>
        <p:sp>
          <p:nvSpPr>
            <p:cNvPr id="25" name="TextBox 24">
              <a:extLst>
                <a:ext uri="{FF2B5EF4-FFF2-40B4-BE49-F238E27FC236}">
                  <a16:creationId xmlns:a16="http://schemas.microsoft.com/office/drawing/2014/main" id="{083912FB-C23E-DDBB-3BB3-53E71DD17854}"/>
                </a:ext>
              </a:extLst>
            </p:cNvPr>
            <p:cNvSpPr txBox="1"/>
            <p:nvPr/>
          </p:nvSpPr>
          <p:spPr>
            <a:xfrm>
              <a:off x="8013525" y="3015805"/>
              <a:ext cx="1761363" cy="777136"/>
            </a:xfrm>
            <a:prstGeom prst="rect">
              <a:avLst/>
            </a:prstGeom>
            <a:noFill/>
          </p:spPr>
          <p:txBody>
            <a:bodyPr wrap="square" rtlCol="0">
              <a:spAutoFit/>
            </a:bodyPr>
            <a:lstStyle/>
            <a:p>
              <a:pPr algn="ctr">
                <a:spcAft>
                  <a:spcPts val="300"/>
                </a:spcAft>
              </a:pPr>
              <a:r>
                <a:rPr lang="en-US" sz="2400" b="1" dirty="0">
                  <a:latin typeface="Helvetica Neue" panose="02000503000000020004"/>
                </a:rPr>
                <a:t>FMMI</a:t>
              </a:r>
              <a:endParaRPr lang="en-US" b="1" dirty="0">
                <a:latin typeface="Helvetica Neue" panose="02000503000000020004"/>
              </a:endParaRPr>
            </a:p>
            <a:p>
              <a:pPr algn="ctr">
                <a:spcAft>
                  <a:spcPts val="300"/>
                </a:spcAft>
              </a:pPr>
              <a:r>
                <a:rPr lang="en-US" i="1" dirty="0">
                  <a:latin typeface="Helvetica Neue" panose="02000503000000020004"/>
                </a:rPr>
                <a:t>SAP S/4HANA</a:t>
              </a:r>
            </a:p>
          </p:txBody>
        </p:sp>
        <p:pic>
          <p:nvPicPr>
            <p:cNvPr id="30" name="Graphic 29">
              <a:extLst>
                <a:ext uri="{FF2B5EF4-FFF2-40B4-BE49-F238E27FC236}">
                  <a16:creationId xmlns:a16="http://schemas.microsoft.com/office/drawing/2014/main" id="{AAACA976-FE47-3365-FC73-7BC194EB81F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73774">
              <a:off x="9301758" y="1283365"/>
              <a:ext cx="380963" cy="380963"/>
            </a:xfrm>
            <a:prstGeom prst="rect">
              <a:avLst/>
            </a:prstGeom>
          </p:spPr>
        </p:pic>
        <p:sp>
          <p:nvSpPr>
            <p:cNvPr id="4" name="Rectangle 3">
              <a:extLst>
                <a:ext uri="{FF2B5EF4-FFF2-40B4-BE49-F238E27FC236}">
                  <a16:creationId xmlns:a16="http://schemas.microsoft.com/office/drawing/2014/main" id="{1C73D71E-C331-D363-5A33-6540182A2315}"/>
                </a:ext>
              </a:extLst>
            </p:cNvPr>
            <p:cNvSpPr/>
            <p:nvPr/>
          </p:nvSpPr>
          <p:spPr>
            <a:xfrm>
              <a:off x="3921752" y="2485169"/>
              <a:ext cx="3251934" cy="5136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341976F-1FC9-E7A0-BD35-5B1AEDDA8189}"/>
                </a:ext>
              </a:extLst>
            </p:cNvPr>
            <p:cNvSpPr/>
            <p:nvPr/>
          </p:nvSpPr>
          <p:spPr>
            <a:xfrm>
              <a:off x="7013682" y="2142953"/>
              <a:ext cx="4297680" cy="2539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30048F1B-03EC-33B4-AC8B-AEBA359F0FB1}"/>
                </a:ext>
                <a:ext uri="{C183D7F6-B498-43B3-948B-1728B52AA6E4}">
                  <adec:decorative xmlns:adec="http://schemas.microsoft.com/office/drawing/2017/decorative" val="1"/>
                </a:ext>
              </a:extLst>
            </p:cNvPr>
            <p:cNvCxnSpPr>
              <a:cxnSpLocks/>
              <a:stCxn id="22" idx="0"/>
              <a:endCxn id="20" idx="2"/>
            </p:cNvCxnSpPr>
            <p:nvPr/>
          </p:nvCxnSpPr>
          <p:spPr>
            <a:xfrm flipV="1">
              <a:off x="755174" y="2351585"/>
              <a:ext cx="10681653" cy="2206078"/>
            </a:xfrm>
            <a:prstGeom prst="straightConnector1">
              <a:avLst/>
            </a:prstGeom>
            <a:ln w="76200">
              <a:solidFill>
                <a:schemeClr val="tx1">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D7DF01C-AB9E-B2BB-A24E-AE8BE3631777}"/>
                </a:ext>
              </a:extLst>
            </p:cNvPr>
            <p:cNvSpPr txBox="1"/>
            <p:nvPr/>
          </p:nvSpPr>
          <p:spPr>
            <a:xfrm>
              <a:off x="8013525" y="2263230"/>
              <a:ext cx="1761363" cy="400110"/>
            </a:xfrm>
            <a:prstGeom prst="rect">
              <a:avLst/>
            </a:prstGeom>
            <a:noFill/>
          </p:spPr>
          <p:txBody>
            <a:bodyPr wrap="square" rtlCol="0">
              <a:spAutoFit/>
            </a:bodyPr>
            <a:lstStyle/>
            <a:p>
              <a:pPr algn="ctr">
                <a:spcAft>
                  <a:spcPts val="300"/>
                </a:spcAft>
              </a:pPr>
              <a:r>
                <a:rPr lang="en-US" sz="2000" dirty="0">
                  <a:latin typeface="Helvetica Neue" panose="02000503000000020004"/>
                </a:rPr>
                <a:t>Future</a:t>
              </a:r>
            </a:p>
          </p:txBody>
        </p:sp>
        <p:sp>
          <p:nvSpPr>
            <p:cNvPr id="27" name="TextBox 26">
              <a:extLst>
                <a:ext uri="{FF2B5EF4-FFF2-40B4-BE49-F238E27FC236}">
                  <a16:creationId xmlns:a16="http://schemas.microsoft.com/office/drawing/2014/main" id="{EF76CA1C-53C1-417B-0664-C494B68F501C}"/>
                </a:ext>
              </a:extLst>
            </p:cNvPr>
            <p:cNvSpPr txBox="1"/>
            <p:nvPr/>
          </p:nvSpPr>
          <p:spPr>
            <a:xfrm>
              <a:off x="4641874" y="2882907"/>
              <a:ext cx="1761363" cy="400110"/>
            </a:xfrm>
            <a:prstGeom prst="rect">
              <a:avLst/>
            </a:prstGeom>
            <a:noFill/>
          </p:spPr>
          <p:txBody>
            <a:bodyPr wrap="square" rtlCol="0">
              <a:spAutoFit/>
            </a:bodyPr>
            <a:lstStyle/>
            <a:p>
              <a:pPr algn="ctr">
                <a:spcAft>
                  <a:spcPts val="300"/>
                </a:spcAft>
              </a:pPr>
              <a:r>
                <a:rPr lang="en-US" sz="2000" dirty="0">
                  <a:latin typeface="Helvetica Neue" panose="02000503000000020004"/>
                </a:rPr>
                <a:t>Present</a:t>
              </a:r>
            </a:p>
          </p:txBody>
        </p:sp>
      </p:grpSp>
      <p:pic>
        <p:nvPicPr>
          <p:cNvPr id="3" name="Picture 2">
            <a:extLst>
              <a:ext uri="{FF2B5EF4-FFF2-40B4-BE49-F238E27FC236}">
                <a16:creationId xmlns:a16="http://schemas.microsoft.com/office/drawing/2014/main" id="{71C3BE74-67E9-DAC6-50A5-C429F7A60CA5}"/>
              </a:ex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13266" y="1994563"/>
            <a:ext cx="1668647" cy="1668647"/>
          </a:xfrm>
          <a:prstGeom prst="rect">
            <a:avLst/>
          </a:prstGeom>
        </p:spPr>
      </p:pic>
      <p:sp>
        <p:nvSpPr>
          <p:cNvPr id="32" name="TextBox 31">
            <a:extLst>
              <a:ext uri="{FF2B5EF4-FFF2-40B4-BE49-F238E27FC236}">
                <a16:creationId xmlns:a16="http://schemas.microsoft.com/office/drawing/2014/main" id="{1DE2BF02-8964-0225-43DD-26874D7E9220}"/>
              </a:ext>
            </a:extLst>
          </p:cNvPr>
          <p:cNvSpPr txBox="1"/>
          <p:nvPr/>
        </p:nvSpPr>
        <p:spPr>
          <a:xfrm>
            <a:off x="755173" y="5546211"/>
            <a:ext cx="10556189" cy="923330"/>
          </a:xfrm>
          <a:prstGeom prst="rect">
            <a:avLst/>
          </a:prstGeom>
          <a:noFill/>
        </p:spPr>
        <p:txBody>
          <a:bodyPr wrap="square" rtlCol="0">
            <a:spAutoFit/>
          </a:bodyPr>
          <a:lstStyle/>
          <a:p>
            <a:pPr algn="ctr"/>
            <a:r>
              <a:rPr lang="en-US" dirty="0">
                <a:latin typeface="Helvetica Neue" panose="02000503000000020004"/>
              </a:rPr>
              <a:t>S/4HANA is like a new car with a more powerful engine, slick interior, and all the latest cool features. Even so, </a:t>
            </a:r>
            <a:r>
              <a:rPr lang="en-US" i="1" dirty="0">
                <a:latin typeface="Helvetica Neue" panose="02000503000000020004"/>
              </a:rPr>
              <a:t>there will still be an adjustment period </a:t>
            </a:r>
            <a:r>
              <a:rPr lang="en-US" dirty="0">
                <a:latin typeface="Helvetica Neue" panose="02000503000000020004"/>
              </a:rPr>
              <a:t>as you get the driver’s seat right where you want it, set your radio presets, and perfect parking in your garage.</a:t>
            </a:r>
          </a:p>
        </p:txBody>
      </p:sp>
    </p:spTree>
    <p:extLst>
      <p:ext uri="{BB962C8B-B14F-4D97-AF65-F5344CB8AC3E}">
        <p14:creationId xmlns:p14="http://schemas.microsoft.com/office/powerpoint/2010/main" val="190340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FIET Project Objectives</a:t>
            </a:r>
          </a:p>
        </p:txBody>
      </p:sp>
      <p:sp>
        <p:nvSpPr>
          <p:cNvPr id="56" name="Text Placeholder 2">
            <a:extLst>
              <a:ext uri="{FF2B5EF4-FFF2-40B4-BE49-F238E27FC236}">
                <a16:creationId xmlns:a16="http://schemas.microsoft.com/office/drawing/2014/main" id="{28AD859A-6E06-3BC1-1ECE-4E30B33C6FDF}"/>
              </a:ext>
            </a:extLst>
          </p:cNvPr>
          <p:cNvSpPr txBox="1">
            <a:spLocks/>
          </p:cNvSpPr>
          <p:nvPr/>
        </p:nvSpPr>
        <p:spPr>
          <a:xfrm>
            <a:off x="331663" y="1280029"/>
            <a:ext cx="1726126" cy="474133"/>
          </a:xfrm>
          <a:prstGeom prst="rect">
            <a:avLst/>
          </a:prstGeom>
          <a:noFill/>
        </p:spPr>
        <p:txBody>
          <a:bodyPr/>
          <a:lstStyle>
            <a:lvl1pPr marL="0" indent="0" algn="l" defTabSz="914377" rtl="0" eaLnBrk="1" latinLnBrk="0" hangingPunct="1">
              <a:lnSpc>
                <a:spcPct val="90000"/>
              </a:lnSpc>
              <a:spcBef>
                <a:spcPts val="1000"/>
              </a:spcBef>
              <a:buFont typeface="Arial" panose="020B0604020202020204" pitchFamily="34" charset="0"/>
              <a:buNone/>
              <a:defRPr sz="2000" b="0" kern="1200">
                <a:solidFill>
                  <a:schemeClr val="tx1"/>
                </a:solidFill>
                <a:latin typeface="+mj-lt"/>
                <a:ea typeface="+mn-ea"/>
                <a:cs typeface="Calibri" panose="020F0502020204030204" pitchFamily="34" charset="0"/>
              </a:defRPr>
            </a:lvl1pPr>
            <a:lvl2pPr marL="800089" indent="-342900" algn="l" defTabSz="914377" rtl="0" eaLnBrk="1" latinLnBrk="0" hangingPunct="1">
              <a:lnSpc>
                <a:spcPct val="90000"/>
              </a:lnSpc>
              <a:spcBef>
                <a:spcPts val="500"/>
              </a:spcBef>
              <a:buFont typeface="Wingdings" panose="05000000000000000000" pitchFamily="2" charset="2"/>
              <a:buChar char="§"/>
              <a:defRPr sz="2000" b="0" kern="1200">
                <a:solidFill>
                  <a:schemeClr val="tx1"/>
                </a:solidFill>
                <a:latin typeface="+mj-lt"/>
                <a:ea typeface="+mn-ea"/>
                <a:cs typeface="Calibri" panose="020F0502020204030204" pitchFamily="34" charset="0"/>
              </a:defRPr>
            </a:lvl2pPr>
            <a:lvl3pPr marL="1257269" indent="-342891" algn="l" defTabSz="914377" rtl="0" eaLnBrk="1" latinLnBrk="0" hangingPunct="1">
              <a:lnSpc>
                <a:spcPct val="90000"/>
              </a:lnSpc>
              <a:spcBef>
                <a:spcPts val="500"/>
              </a:spcBef>
              <a:buFont typeface="Wingdings" panose="05000000000000000000" pitchFamily="2" charset="2"/>
              <a:buChar char="ü"/>
              <a:defRPr sz="2000" b="0" kern="1200">
                <a:solidFill>
                  <a:schemeClr val="tx1"/>
                </a:solidFill>
                <a:latin typeface="+mj-lt"/>
                <a:ea typeface="+mn-ea"/>
                <a:cs typeface="Calibri" panose="020F0502020204030204" pitchFamily="34" charset="0"/>
              </a:defRPr>
            </a:lvl3pPr>
            <a:lvl4pPr marL="1657316" indent="-285750" algn="l" defTabSz="914377" rtl="0" eaLnBrk="1" latinLnBrk="0" hangingPunct="1">
              <a:lnSpc>
                <a:spcPct val="90000"/>
              </a:lnSpc>
              <a:spcBef>
                <a:spcPts val="500"/>
              </a:spcBef>
              <a:buFont typeface="Courier New" panose="02070309020205020404" pitchFamily="49" charset="0"/>
              <a:buChar char="o"/>
              <a:defRPr sz="1800" b="0" kern="1200">
                <a:solidFill>
                  <a:schemeClr val="tx1"/>
                </a:solidFill>
                <a:latin typeface="+mj-lt"/>
                <a:ea typeface="+mn-ea"/>
                <a:cs typeface="Calibri" panose="020F0502020204030204" pitchFamily="34" charset="0"/>
              </a:defRPr>
            </a:lvl4pPr>
            <a:lvl5pPr marL="2114498" indent="-285744" algn="l" defTabSz="914377" rtl="0" eaLnBrk="1" latinLnBrk="0" hangingPunct="1">
              <a:lnSpc>
                <a:spcPct val="90000"/>
              </a:lnSpc>
              <a:spcBef>
                <a:spcPts val="500"/>
              </a:spcBef>
              <a:buFont typeface="Arial" panose="020B0604020202020204" pitchFamily="34" charset="0"/>
              <a:buChar char="-"/>
              <a:defRPr sz="1800" b="0" kern="1200">
                <a:solidFill>
                  <a:schemeClr val="tx1"/>
                </a:solidFill>
                <a:latin typeface="+mj-lt"/>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F2F52"/>
                </a:solidFill>
                <a:latin typeface="Helvetica Neue" panose="02000503000000020004"/>
              </a:rPr>
              <a:t>Objectives</a:t>
            </a:r>
          </a:p>
        </p:txBody>
      </p:sp>
      <p:grpSp>
        <p:nvGrpSpPr>
          <p:cNvPr id="7" name="Group 6">
            <a:extLst>
              <a:ext uri="{FF2B5EF4-FFF2-40B4-BE49-F238E27FC236}">
                <a16:creationId xmlns:a16="http://schemas.microsoft.com/office/drawing/2014/main" id="{68A1A848-FE0C-7002-BCC4-F9A009220366}"/>
              </a:ext>
              <a:ext uri="{C183D7F6-B498-43B3-948B-1728B52AA6E4}">
                <adec:decorative xmlns:adec="http://schemas.microsoft.com/office/drawing/2017/decorative" val="1"/>
              </a:ext>
            </a:extLst>
          </p:cNvPr>
          <p:cNvGrpSpPr/>
          <p:nvPr/>
        </p:nvGrpSpPr>
        <p:grpSpPr>
          <a:xfrm>
            <a:off x="5270480" y="1716015"/>
            <a:ext cx="6510456" cy="3813896"/>
            <a:chOff x="5270480" y="1716015"/>
            <a:chExt cx="6510456" cy="3813896"/>
          </a:xfrm>
        </p:grpSpPr>
        <p:sp>
          <p:nvSpPr>
            <p:cNvPr id="52" name="Rectangle: Rounded Corners 51">
              <a:extLst>
                <a:ext uri="{FF2B5EF4-FFF2-40B4-BE49-F238E27FC236}">
                  <a16:creationId xmlns:a16="http://schemas.microsoft.com/office/drawing/2014/main" id="{DA22DC7A-C841-3717-D9FA-1CE477E2A7D7}"/>
                </a:ext>
                <a:ext uri="{C183D7F6-B498-43B3-948B-1728B52AA6E4}">
                  <adec:decorative xmlns:adec="http://schemas.microsoft.com/office/drawing/2017/decorative" val="1"/>
                </a:ext>
              </a:extLst>
            </p:cNvPr>
            <p:cNvSpPr/>
            <p:nvPr/>
          </p:nvSpPr>
          <p:spPr>
            <a:xfrm rot="2700000" flipH="1" flipV="1">
              <a:off x="5202396" y="2332908"/>
              <a:ext cx="2148186" cy="914400"/>
            </a:xfrm>
            <a:prstGeom prst="roundRect">
              <a:avLst/>
            </a:prstGeom>
            <a:solidFill>
              <a:schemeClr val="tx1">
                <a:lumMod val="10000"/>
                <a:lumOff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53" name="Rectangle: Rounded Corners 52">
              <a:extLst>
                <a:ext uri="{FF2B5EF4-FFF2-40B4-BE49-F238E27FC236}">
                  <a16:creationId xmlns:a16="http://schemas.microsoft.com/office/drawing/2014/main" id="{D3FA8FE1-D41A-218C-FE18-0597627FE11B}"/>
                </a:ext>
                <a:ext uri="{C183D7F6-B498-43B3-948B-1728B52AA6E4}">
                  <adec:decorative xmlns:adec="http://schemas.microsoft.com/office/drawing/2017/decorative" val="1"/>
                </a:ext>
              </a:extLst>
            </p:cNvPr>
            <p:cNvSpPr/>
            <p:nvPr/>
          </p:nvSpPr>
          <p:spPr>
            <a:xfrm rot="8100000" flipV="1">
              <a:off x="5270480" y="4621426"/>
              <a:ext cx="2605386" cy="908485"/>
            </a:xfrm>
            <a:prstGeom prst="round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59" name="Rectangle: Rounded Corners 58">
              <a:extLst>
                <a:ext uri="{FF2B5EF4-FFF2-40B4-BE49-F238E27FC236}">
                  <a16:creationId xmlns:a16="http://schemas.microsoft.com/office/drawing/2014/main" id="{20F9FA8D-3B84-5542-8E0D-134E1D5AA368}"/>
                </a:ext>
                <a:ext uri="{C183D7F6-B498-43B3-948B-1728B52AA6E4}">
                  <adec:decorative xmlns:adec="http://schemas.microsoft.com/office/drawing/2017/decorative" val="1"/>
                </a:ext>
              </a:extLst>
            </p:cNvPr>
            <p:cNvSpPr/>
            <p:nvPr/>
          </p:nvSpPr>
          <p:spPr>
            <a:xfrm rot="20074708">
              <a:off x="8079369" y="3355738"/>
              <a:ext cx="365760" cy="1097280"/>
            </a:xfrm>
            <a:prstGeom prst="roundRect">
              <a:avLst>
                <a:gd name="adj" fmla="val 45315"/>
              </a:avLst>
            </a:prstGeom>
            <a:solidFill>
              <a:schemeClr val="bg2">
                <a:lumMod val="5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60" name="Rectangle: Rounded Corners 59">
              <a:extLst>
                <a:ext uri="{FF2B5EF4-FFF2-40B4-BE49-F238E27FC236}">
                  <a16:creationId xmlns:a16="http://schemas.microsoft.com/office/drawing/2014/main" id="{08989003-0BCC-620F-80F5-DA5831E51A6F}"/>
                </a:ext>
                <a:ext uri="{C183D7F6-B498-43B3-948B-1728B52AA6E4}">
                  <adec:decorative xmlns:adec="http://schemas.microsoft.com/office/drawing/2017/decorative" val="1"/>
                </a:ext>
              </a:extLst>
            </p:cNvPr>
            <p:cNvSpPr/>
            <p:nvPr/>
          </p:nvSpPr>
          <p:spPr>
            <a:xfrm rot="20074708">
              <a:off x="8482566" y="3355738"/>
              <a:ext cx="365760" cy="1097280"/>
            </a:xfrm>
            <a:prstGeom prst="roundRect">
              <a:avLst>
                <a:gd name="adj" fmla="val 45315"/>
              </a:avLst>
            </a:prstGeom>
            <a:solidFill>
              <a:schemeClr val="tx1">
                <a:lumMod val="10000"/>
                <a:lumOff val="9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55" name="Rectangle: Rounded Corners 54">
              <a:extLst>
                <a:ext uri="{FF2B5EF4-FFF2-40B4-BE49-F238E27FC236}">
                  <a16:creationId xmlns:a16="http://schemas.microsoft.com/office/drawing/2014/main" id="{81F2D563-BADB-A73C-A99C-6AFC54FEBA2E}"/>
                </a:ext>
                <a:ext uri="{C183D7F6-B498-43B3-948B-1728B52AA6E4}">
                  <adec:decorative xmlns:adec="http://schemas.microsoft.com/office/drawing/2017/decorative" val="1"/>
                </a:ext>
              </a:extLst>
            </p:cNvPr>
            <p:cNvSpPr/>
            <p:nvPr/>
          </p:nvSpPr>
          <p:spPr>
            <a:xfrm rot="8100000" flipV="1">
              <a:off x="6627706" y="3903377"/>
              <a:ext cx="1301898" cy="914400"/>
            </a:xfrm>
            <a:prstGeom prst="roundRect">
              <a:avLst/>
            </a:prstGeom>
            <a:solidFill>
              <a:schemeClr val="tx1">
                <a:lumMod val="25000"/>
                <a:lumOff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63" name="Rectangle: Rounded Corners 62">
              <a:extLst>
                <a:ext uri="{FF2B5EF4-FFF2-40B4-BE49-F238E27FC236}">
                  <a16:creationId xmlns:a16="http://schemas.microsoft.com/office/drawing/2014/main" id="{48833E76-EA70-D074-C8DF-B935A5EF5304}"/>
                </a:ext>
                <a:ext uri="{C183D7F6-B498-43B3-948B-1728B52AA6E4}">
                  <adec:decorative xmlns:adec="http://schemas.microsoft.com/office/drawing/2017/decorative" val="1"/>
                </a:ext>
              </a:extLst>
            </p:cNvPr>
            <p:cNvSpPr/>
            <p:nvPr/>
          </p:nvSpPr>
          <p:spPr>
            <a:xfrm rot="2700000" flipH="1" flipV="1">
              <a:off x="6482173" y="3362902"/>
              <a:ext cx="1651355" cy="914400"/>
            </a:xfrm>
            <a:prstGeom prst="roundRect">
              <a:avLst/>
            </a:prstGeom>
            <a:solidFill>
              <a:schemeClr val="tx1">
                <a:lumMod val="90000"/>
                <a:lumOff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54" name="Arrow: Right 53">
              <a:extLst>
                <a:ext uri="{FF2B5EF4-FFF2-40B4-BE49-F238E27FC236}">
                  <a16:creationId xmlns:a16="http://schemas.microsoft.com/office/drawing/2014/main" id="{E9F772A0-8C48-E82A-3545-46EF7165FA95}"/>
                </a:ext>
              </a:extLst>
            </p:cNvPr>
            <p:cNvSpPr/>
            <p:nvPr/>
          </p:nvSpPr>
          <p:spPr>
            <a:xfrm>
              <a:off x="9084547" y="3295112"/>
              <a:ext cx="2696389" cy="1280160"/>
            </a:xfrm>
            <a:prstGeom prst="rightArrow">
              <a:avLst>
                <a:gd name="adj1" fmla="val 50000"/>
                <a:gd name="adj2" fmla="val 50000"/>
              </a:avLst>
            </a:prstGeom>
            <a:solidFill>
              <a:schemeClr val="accent1"/>
            </a:solidFill>
            <a:ln w="12700" cap="flat" cmpd="sng" algn="ctr">
              <a:noFill/>
              <a:prstDash val="solid"/>
              <a:miter lim="800000"/>
            </a:ln>
            <a:effectLst/>
          </p:spPr>
          <p:txBody>
            <a:bodyPr wrap="none" lIns="274320" rtlCol="0" anchor="ct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Helvetica Neue" panose="02000503000000020004"/>
                </a:rPr>
                <a:t>FMMI S/4HANA</a:t>
              </a:r>
            </a:p>
          </p:txBody>
        </p:sp>
        <p:sp>
          <p:nvSpPr>
            <p:cNvPr id="61" name="Rectangle: Rounded Corners 60">
              <a:extLst>
                <a:ext uri="{FF2B5EF4-FFF2-40B4-BE49-F238E27FC236}">
                  <a16:creationId xmlns:a16="http://schemas.microsoft.com/office/drawing/2014/main" id="{6678FFCE-1C0A-28A8-14F7-6214F76420A5}"/>
                </a:ext>
                <a:ext uri="{C183D7F6-B498-43B3-948B-1728B52AA6E4}">
                  <adec:decorative xmlns:adec="http://schemas.microsoft.com/office/drawing/2017/decorative" val="1"/>
                </a:ext>
              </a:extLst>
            </p:cNvPr>
            <p:cNvSpPr/>
            <p:nvPr/>
          </p:nvSpPr>
          <p:spPr>
            <a:xfrm rot="20074708">
              <a:off x="8885764" y="3355738"/>
              <a:ext cx="365760" cy="1097280"/>
            </a:xfrm>
            <a:prstGeom prst="roundRect">
              <a:avLst>
                <a:gd name="adj" fmla="val 45315"/>
              </a:avLst>
            </a:prstGeom>
            <a:solidFill>
              <a:schemeClr val="tx1">
                <a:lumMod val="90000"/>
                <a:lumOff val="1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
          <p:nvSpPr>
            <p:cNvPr id="91" name="Rectangle: Rounded Corners 90">
              <a:extLst>
                <a:ext uri="{FF2B5EF4-FFF2-40B4-BE49-F238E27FC236}">
                  <a16:creationId xmlns:a16="http://schemas.microsoft.com/office/drawing/2014/main" id="{501B9FC9-ABA8-6063-D293-72DE3D99E181}"/>
                </a:ext>
                <a:ext uri="{C183D7F6-B498-43B3-948B-1728B52AA6E4}">
                  <adec:decorative xmlns:adec="http://schemas.microsoft.com/office/drawing/2017/decorative" val="1"/>
                </a:ext>
              </a:extLst>
            </p:cNvPr>
            <p:cNvSpPr/>
            <p:nvPr/>
          </p:nvSpPr>
          <p:spPr>
            <a:xfrm rot="20074708">
              <a:off x="7676172" y="3355738"/>
              <a:ext cx="365760" cy="1097280"/>
            </a:xfrm>
            <a:prstGeom prst="roundRect">
              <a:avLst>
                <a:gd name="adj" fmla="val 45315"/>
              </a:avLst>
            </a:prstGeom>
            <a:solidFill>
              <a:schemeClr val="tx1">
                <a:lumMod val="25000"/>
                <a:lumOff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grpSp>
      <p:sp>
        <p:nvSpPr>
          <p:cNvPr id="57" name="Rectangle: Rounded Corners 56">
            <a:extLst>
              <a:ext uri="{FF2B5EF4-FFF2-40B4-BE49-F238E27FC236}">
                <a16:creationId xmlns:a16="http://schemas.microsoft.com/office/drawing/2014/main" id="{A80339A2-6989-2FD4-A5F6-FA6AED2DF61B}"/>
              </a:ext>
            </a:extLst>
          </p:cNvPr>
          <p:cNvSpPr/>
          <p:nvPr/>
        </p:nvSpPr>
        <p:spPr>
          <a:xfrm>
            <a:off x="331664" y="1750239"/>
            <a:ext cx="5633202" cy="914400"/>
          </a:xfrm>
          <a:prstGeom prst="roundRect">
            <a:avLst/>
          </a:prstGeom>
          <a:solidFill>
            <a:schemeClr val="tx1">
              <a:lumMod val="10000"/>
              <a:lumOff val="90000"/>
            </a:schemeClr>
          </a:solidFill>
          <a:ln w="12700" cap="flat" cmpd="sng" algn="ctr">
            <a:noFill/>
            <a:prstDash val="solid"/>
            <a:miter lim="800000"/>
          </a:ln>
          <a:effectLst/>
        </p:spPr>
        <p:txBody>
          <a:bodyPr lIns="118872" rtlCol="0" anchor="ctr"/>
          <a:lstStyle/>
          <a:p>
            <a:r>
              <a:rPr lang="en-US" sz="1500" b="1" dirty="0">
                <a:latin typeface="Helvetica Neue" panose="02000503000000020004"/>
              </a:rPr>
              <a:t>Data Quality &amp; Information Lifecycle Management</a:t>
            </a:r>
          </a:p>
          <a:p>
            <a:r>
              <a:rPr lang="en-US" sz="1500" dirty="0">
                <a:latin typeface="Helvetica Neue" panose="02000503000000020004"/>
              </a:rPr>
              <a:t>Develop and implement a comprehensive data management strategy to optimize system performance and reduce costs​</a:t>
            </a:r>
          </a:p>
        </p:txBody>
      </p:sp>
      <p:sp>
        <p:nvSpPr>
          <p:cNvPr id="64" name="Rectangle: Rounded Corners 63">
            <a:extLst>
              <a:ext uri="{FF2B5EF4-FFF2-40B4-BE49-F238E27FC236}">
                <a16:creationId xmlns:a16="http://schemas.microsoft.com/office/drawing/2014/main" id="{A9C32738-D41A-51E8-20BD-BC15A64DC671}"/>
              </a:ext>
            </a:extLst>
          </p:cNvPr>
          <p:cNvSpPr/>
          <p:nvPr/>
        </p:nvSpPr>
        <p:spPr>
          <a:xfrm>
            <a:off x="331663" y="2958496"/>
            <a:ext cx="6850501" cy="914400"/>
          </a:xfrm>
          <a:prstGeom prst="roundRect">
            <a:avLst/>
          </a:prstGeom>
          <a:solidFill>
            <a:schemeClr val="tx1">
              <a:lumMod val="90000"/>
              <a:lumOff val="10000"/>
            </a:schemeClr>
          </a:solidFill>
          <a:ln w="12700" cap="flat" cmpd="sng" algn="ctr">
            <a:noFill/>
            <a:prstDash val="solid"/>
            <a:miter lim="800000"/>
          </a:ln>
          <a:effectLst/>
        </p:spPr>
        <p:txBody>
          <a:bodyPr wrap="none" lIns="118872" rtlCol="0" anchor="ctr"/>
          <a:lstStyle/>
          <a:p>
            <a:r>
              <a:rPr lang="en-US" sz="1500" b="1" dirty="0">
                <a:solidFill>
                  <a:schemeClr val="bg1"/>
                </a:solidFill>
                <a:latin typeface="Helvetica Neue" panose="02000503000000020004"/>
              </a:rPr>
              <a:t>Project Management, Organizational Change Management, &amp; Training</a:t>
            </a:r>
          </a:p>
          <a:p>
            <a:r>
              <a:rPr lang="en-US" sz="1500" dirty="0">
                <a:solidFill>
                  <a:schemeClr val="bg1"/>
                </a:solidFill>
                <a:latin typeface="Helvetica Neue" panose="02000503000000020004"/>
              </a:rPr>
              <a:t>Institute processes and oversee transformative changes to minimize user </a:t>
            </a:r>
          </a:p>
          <a:p>
            <a:r>
              <a:rPr lang="en-US" sz="1500" dirty="0">
                <a:solidFill>
                  <a:schemeClr val="bg1"/>
                </a:solidFill>
                <a:latin typeface="Helvetica Neue" panose="02000503000000020004"/>
              </a:rPr>
              <a:t>impact and maximize successful outcomes for all FMMI workflows and end users</a:t>
            </a:r>
          </a:p>
        </p:txBody>
      </p:sp>
      <p:sp>
        <p:nvSpPr>
          <p:cNvPr id="58" name="Rectangle: Rounded Corners 57">
            <a:extLst>
              <a:ext uri="{FF2B5EF4-FFF2-40B4-BE49-F238E27FC236}">
                <a16:creationId xmlns:a16="http://schemas.microsoft.com/office/drawing/2014/main" id="{CB34687F-ADD8-DB1E-731A-B72392984477}"/>
              </a:ext>
            </a:extLst>
          </p:cNvPr>
          <p:cNvSpPr/>
          <p:nvPr/>
        </p:nvSpPr>
        <p:spPr>
          <a:xfrm>
            <a:off x="331663" y="4166753"/>
            <a:ext cx="6919083" cy="914400"/>
          </a:xfrm>
          <a:prstGeom prst="roundRect">
            <a:avLst/>
          </a:prstGeom>
          <a:solidFill>
            <a:schemeClr val="tx1">
              <a:lumMod val="25000"/>
              <a:lumOff val="75000"/>
            </a:schemeClr>
          </a:solidFill>
          <a:ln w="12700" cap="flat" cmpd="sng" algn="ctr">
            <a:noFill/>
            <a:prstDash val="solid"/>
            <a:miter lim="800000"/>
          </a:ln>
          <a:effectLst/>
        </p:spPr>
        <p:txBody>
          <a:bodyPr lIns="118872" rtlCol="0" anchor="ctr"/>
          <a:lstStyle/>
          <a:p>
            <a:r>
              <a:rPr lang="en-US" sz="1500" b="1" dirty="0">
                <a:latin typeface="Helvetica Neue" panose="02000503000000020004"/>
              </a:rPr>
              <a:t>Grants Solution Integration</a:t>
            </a:r>
          </a:p>
          <a:p>
            <a:r>
              <a:rPr lang="en-US" sz="1500" dirty="0">
                <a:latin typeface="Helvetica Neue" panose="02000503000000020004"/>
              </a:rPr>
              <a:t>Integrate ezFedGrants grantor functionality from SAP CRM to SAP S/4HANA; integrate existing Pega portal interface</a:t>
            </a:r>
          </a:p>
        </p:txBody>
      </p:sp>
      <p:sp>
        <p:nvSpPr>
          <p:cNvPr id="62" name="Rectangle: Rounded Corners 61">
            <a:extLst>
              <a:ext uri="{FF2B5EF4-FFF2-40B4-BE49-F238E27FC236}">
                <a16:creationId xmlns:a16="http://schemas.microsoft.com/office/drawing/2014/main" id="{3C37E764-A8C0-A196-3056-9D9E63F3D5F7}"/>
              </a:ext>
            </a:extLst>
          </p:cNvPr>
          <p:cNvSpPr/>
          <p:nvPr/>
        </p:nvSpPr>
        <p:spPr>
          <a:xfrm>
            <a:off x="331663" y="5375010"/>
            <a:ext cx="5764337" cy="914400"/>
          </a:xfrm>
          <a:prstGeom prst="roundRect">
            <a:avLst/>
          </a:prstGeom>
          <a:solidFill>
            <a:schemeClr val="bg2">
              <a:lumMod val="50000"/>
            </a:schemeClr>
          </a:solidFill>
          <a:ln w="12700" cap="flat" cmpd="sng" algn="ctr">
            <a:noFill/>
            <a:prstDash val="solid"/>
            <a:miter lim="800000"/>
          </a:ln>
          <a:effectLst/>
        </p:spPr>
        <p:txBody>
          <a:bodyPr lIns="118872" rtlCol="0" anchor="ctr"/>
          <a:lstStyle/>
          <a:p>
            <a:r>
              <a:rPr lang="en-US" sz="1500" b="1" dirty="0">
                <a:solidFill>
                  <a:schemeClr val="bg1"/>
                </a:solidFill>
                <a:latin typeface="Helvetica Neue" panose="02000503000000020004"/>
              </a:rPr>
              <a:t>Selective Data Transition</a:t>
            </a:r>
          </a:p>
          <a:p>
            <a:r>
              <a:rPr lang="en-US" sz="1500" dirty="0">
                <a:solidFill>
                  <a:schemeClr val="bg1"/>
                </a:solidFill>
                <a:latin typeface="Helvetica Neue" panose="02000503000000020004"/>
              </a:rPr>
              <a:t>Transform FMMI ERP system to S/4HANA providing enhanced financial functionalities and user experience</a:t>
            </a:r>
          </a:p>
        </p:txBody>
      </p:sp>
      <p:sp>
        <p:nvSpPr>
          <p:cNvPr id="4" name="Rectangle: Rounded Corners 3">
            <a:extLst>
              <a:ext uri="{FF2B5EF4-FFF2-40B4-BE49-F238E27FC236}">
                <a16:creationId xmlns:a16="http://schemas.microsoft.com/office/drawing/2014/main" id="{A51BE9E6-A187-13EF-D510-B54770A112FA}"/>
              </a:ext>
              <a:ext uri="{C183D7F6-B498-43B3-948B-1728B52AA6E4}">
                <adec:decorative xmlns:adec="http://schemas.microsoft.com/office/drawing/2017/decorative" val="1"/>
              </a:ext>
            </a:extLst>
          </p:cNvPr>
          <p:cNvSpPr/>
          <p:nvPr/>
        </p:nvSpPr>
        <p:spPr>
          <a:xfrm rot="18989554">
            <a:off x="7070189" y="3787568"/>
            <a:ext cx="365760" cy="731520"/>
          </a:xfrm>
          <a:prstGeom prst="roundRect">
            <a:avLst>
              <a:gd name="adj" fmla="val 45315"/>
            </a:avLst>
          </a:prstGeom>
          <a:solidFill>
            <a:schemeClr val="tx1">
              <a:lumMod val="90000"/>
              <a:lumOff val="1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panose="02000503000000020004"/>
            </a:endParaRPr>
          </a:p>
        </p:txBody>
      </p:sp>
    </p:spTree>
    <p:extLst>
      <p:ext uri="{BB962C8B-B14F-4D97-AF65-F5344CB8AC3E}">
        <p14:creationId xmlns:p14="http://schemas.microsoft.com/office/powerpoint/2010/main" val="64333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Key FIET Terms</a:t>
            </a:r>
          </a:p>
        </p:txBody>
      </p:sp>
      <p:sp>
        <p:nvSpPr>
          <p:cNvPr id="8" name="Rectangle 7">
            <a:extLst>
              <a:ext uri="{FF2B5EF4-FFF2-40B4-BE49-F238E27FC236}">
                <a16:creationId xmlns:a16="http://schemas.microsoft.com/office/drawing/2014/main" id="{83687207-0DAF-AB11-2E0F-A44319A58AE7}"/>
              </a:ext>
            </a:extLst>
          </p:cNvPr>
          <p:cNvSpPr/>
          <p:nvPr/>
        </p:nvSpPr>
        <p:spPr>
          <a:xfrm>
            <a:off x="804652" y="1634411"/>
            <a:ext cx="3291840" cy="21945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dirty="0">
                <a:solidFill>
                  <a:schemeClr val="tx1"/>
                </a:solidFill>
                <a:latin typeface="Helvetica Neue" panose="02000503000000020004"/>
              </a:rPr>
              <a:t>FMMI</a:t>
            </a:r>
            <a:br>
              <a:rPr lang="en-US" sz="2000" b="1" dirty="0">
                <a:solidFill>
                  <a:schemeClr val="tx1"/>
                </a:solidFill>
                <a:latin typeface="Helvetica Neue" panose="02000503000000020004"/>
              </a:rPr>
            </a:br>
            <a:r>
              <a:rPr lang="en-US" sz="1400" dirty="0">
                <a:solidFill>
                  <a:schemeClr val="tx1"/>
                </a:solidFill>
                <a:latin typeface="Helvetica Neue" panose="02000503000000020004"/>
              </a:rPr>
              <a:t>(Financial Management Modernization Initiative)</a:t>
            </a:r>
          </a:p>
          <a:p>
            <a:pPr algn="ctr">
              <a:spcAft>
                <a:spcPts val="400"/>
              </a:spcAft>
            </a:pPr>
            <a:r>
              <a:rPr lang="en-US" dirty="0">
                <a:solidFill>
                  <a:schemeClr val="tx1"/>
                </a:solidFill>
                <a:latin typeface="Helvetica Neue" panose="02000503000000020004"/>
              </a:rPr>
              <a:t> USDA’s financial management system and department-wide instance of SAP</a:t>
            </a:r>
          </a:p>
        </p:txBody>
      </p:sp>
      <p:sp>
        <p:nvSpPr>
          <p:cNvPr id="9" name="Rectangle 8">
            <a:extLst>
              <a:ext uri="{FF2B5EF4-FFF2-40B4-BE49-F238E27FC236}">
                <a16:creationId xmlns:a16="http://schemas.microsoft.com/office/drawing/2014/main" id="{825A2E7C-2498-2A30-6784-776FD1239179}"/>
              </a:ext>
            </a:extLst>
          </p:cNvPr>
          <p:cNvSpPr/>
          <p:nvPr/>
        </p:nvSpPr>
        <p:spPr>
          <a:xfrm>
            <a:off x="4450080" y="1634411"/>
            <a:ext cx="3291840" cy="21945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dirty="0">
                <a:solidFill>
                  <a:schemeClr val="bg1"/>
                </a:solidFill>
                <a:latin typeface="Helvetica Neue" panose="02000503000000020004"/>
              </a:rPr>
              <a:t>Fiori</a:t>
            </a:r>
          </a:p>
          <a:p>
            <a:pPr algn="ctr">
              <a:spcAft>
                <a:spcPts val="400"/>
              </a:spcAft>
            </a:pPr>
            <a:r>
              <a:rPr lang="en-US" dirty="0">
                <a:solidFill>
                  <a:schemeClr val="bg1"/>
                </a:solidFill>
                <a:latin typeface="Helvetica Neue" panose="02000503000000020004"/>
              </a:rPr>
              <a:t>A modern, app-based user interface that will serve as the new primary FMMI interface and will be accessed via the Portal</a:t>
            </a:r>
          </a:p>
        </p:txBody>
      </p:sp>
      <p:sp>
        <p:nvSpPr>
          <p:cNvPr id="18" name="Rectangle 17">
            <a:extLst>
              <a:ext uri="{FF2B5EF4-FFF2-40B4-BE49-F238E27FC236}">
                <a16:creationId xmlns:a16="http://schemas.microsoft.com/office/drawing/2014/main" id="{1B7A19C8-D119-9D29-A1EB-2F25EEB981A2}"/>
              </a:ext>
            </a:extLst>
          </p:cNvPr>
          <p:cNvSpPr/>
          <p:nvPr/>
        </p:nvSpPr>
        <p:spPr>
          <a:xfrm>
            <a:off x="8095508" y="1634411"/>
            <a:ext cx="3291840" cy="21945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dirty="0">
                <a:solidFill>
                  <a:schemeClr val="tx1"/>
                </a:solidFill>
                <a:latin typeface="Helvetica Neue" panose="02000503000000020004"/>
              </a:rPr>
              <a:t>SAP ECC</a:t>
            </a:r>
          </a:p>
          <a:p>
            <a:pPr algn="ctr">
              <a:spcAft>
                <a:spcPts val="400"/>
              </a:spcAft>
            </a:pPr>
            <a:r>
              <a:rPr lang="en-US" dirty="0">
                <a:solidFill>
                  <a:schemeClr val="tx1"/>
                </a:solidFill>
                <a:latin typeface="Helvetica Neue" panose="02000503000000020004"/>
              </a:rPr>
              <a:t>The current enterprise software version that FMMI runs on</a:t>
            </a:r>
          </a:p>
        </p:txBody>
      </p:sp>
      <p:sp>
        <p:nvSpPr>
          <p:cNvPr id="19" name="Rectangle 18">
            <a:extLst>
              <a:ext uri="{FF2B5EF4-FFF2-40B4-BE49-F238E27FC236}">
                <a16:creationId xmlns:a16="http://schemas.microsoft.com/office/drawing/2014/main" id="{232A5730-ADC0-5463-83DF-EC42BF3F7878}"/>
              </a:ext>
            </a:extLst>
          </p:cNvPr>
          <p:cNvSpPr/>
          <p:nvPr/>
        </p:nvSpPr>
        <p:spPr>
          <a:xfrm>
            <a:off x="804652" y="4149490"/>
            <a:ext cx="3291840" cy="21945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dirty="0">
                <a:solidFill>
                  <a:schemeClr val="bg1"/>
                </a:solidFill>
                <a:latin typeface="Helvetica Neue" panose="02000503000000020004"/>
              </a:rPr>
              <a:t>FIET</a:t>
            </a:r>
            <a:br>
              <a:rPr lang="en-US" sz="2000" b="1" dirty="0">
                <a:solidFill>
                  <a:schemeClr val="bg1"/>
                </a:solidFill>
                <a:latin typeface="Helvetica Neue" panose="02000503000000020004"/>
              </a:rPr>
            </a:br>
            <a:r>
              <a:rPr lang="en-US" sz="1400" dirty="0">
                <a:solidFill>
                  <a:schemeClr val="bg1"/>
                </a:solidFill>
                <a:latin typeface="Helvetica Neue" panose="02000503000000020004"/>
              </a:rPr>
              <a:t>(FMMI Intelligent Enterprise Transformation)</a:t>
            </a:r>
          </a:p>
          <a:p>
            <a:pPr algn="ctr">
              <a:spcAft>
                <a:spcPts val="400"/>
              </a:spcAft>
            </a:pPr>
            <a:r>
              <a:rPr lang="en-US" dirty="0">
                <a:solidFill>
                  <a:schemeClr val="bg1"/>
                </a:solidFill>
                <a:latin typeface="Helvetica Neue" panose="02000503000000020004"/>
              </a:rPr>
              <a:t>The project by which the existing FMMI system is being upgraded from SAP ECC to SAP S/4HANA</a:t>
            </a:r>
          </a:p>
        </p:txBody>
      </p:sp>
      <p:sp>
        <p:nvSpPr>
          <p:cNvPr id="20" name="Rectangle 19">
            <a:extLst>
              <a:ext uri="{FF2B5EF4-FFF2-40B4-BE49-F238E27FC236}">
                <a16:creationId xmlns:a16="http://schemas.microsoft.com/office/drawing/2014/main" id="{1677B7F0-93F3-8FC3-01E1-7F6018AE1CAF}"/>
              </a:ext>
            </a:extLst>
          </p:cNvPr>
          <p:cNvSpPr/>
          <p:nvPr/>
        </p:nvSpPr>
        <p:spPr>
          <a:xfrm>
            <a:off x="4450080" y="4149490"/>
            <a:ext cx="3291840" cy="219456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dirty="0">
                <a:solidFill>
                  <a:schemeClr val="tx1"/>
                </a:solidFill>
                <a:latin typeface="Helvetica Neue" panose="02000503000000020004"/>
              </a:rPr>
              <a:t>Fiori Launchpad</a:t>
            </a:r>
          </a:p>
          <a:p>
            <a:pPr algn="ctr">
              <a:spcAft>
                <a:spcPts val="400"/>
              </a:spcAft>
            </a:pPr>
            <a:r>
              <a:rPr lang="en-US" dirty="0">
                <a:solidFill>
                  <a:schemeClr val="tx1"/>
                </a:solidFill>
                <a:latin typeface="Helvetica Neue" panose="02000503000000020004"/>
              </a:rPr>
              <a:t>The homepage of Fiori and entry point to apps and transactions</a:t>
            </a:r>
          </a:p>
        </p:txBody>
      </p:sp>
      <p:sp>
        <p:nvSpPr>
          <p:cNvPr id="21" name="Rectangle 20">
            <a:extLst>
              <a:ext uri="{FF2B5EF4-FFF2-40B4-BE49-F238E27FC236}">
                <a16:creationId xmlns:a16="http://schemas.microsoft.com/office/drawing/2014/main" id="{7818EAA8-9483-0273-0A58-084317AE7D2C}"/>
              </a:ext>
            </a:extLst>
          </p:cNvPr>
          <p:cNvSpPr/>
          <p:nvPr/>
        </p:nvSpPr>
        <p:spPr>
          <a:xfrm>
            <a:off x="8095508" y="4149490"/>
            <a:ext cx="3291840" cy="2194560"/>
          </a:xfrm>
          <a:prstGeom prst="rect">
            <a:avLst/>
          </a:prstGeom>
          <a:solidFill>
            <a:schemeClr val="tx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ctr"/>
          <a:lstStyle/>
          <a:p>
            <a:pPr algn="ctr">
              <a:spcAft>
                <a:spcPts val="400"/>
              </a:spcAft>
            </a:pPr>
            <a:r>
              <a:rPr lang="en-US" sz="2000" b="1" dirty="0">
                <a:solidFill>
                  <a:schemeClr val="bg1"/>
                </a:solidFill>
                <a:latin typeface="Helvetica Neue" panose="02000503000000020004"/>
              </a:rPr>
              <a:t>SAP S/4HANA</a:t>
            </a:r>
          </a:p>
          <a:p>
            <a:pPr algn="ctr">
              <a:spcAft>
                <a:spcPts val="400"/>
              </a:spcAft>
            </a:pPr>
            <a:r>
              <a:rPr lang="en-US" dirty="0">
                <a:solidFill>
                  <a:schemeClr val="bg1"/>
                </a:solidFill>
                <a:latin typeface="Helvetica Neue" panose="02000503000000020004"/>
              </a:rPr>
              <a:t>The more advanced enterprise software version that FMMI is being upgraded to, with the go-live date in February 2025</a:t>
            </a:r>
          </a:p>
        </p:txBody>
      </p:sp>
    </p:spTree>
    <p:extLst>
      <p:ext uri="{BB962C8B-B14F-4D97-AF65-F5344CB8AC3E}">
        <p14:creationId xmlns:p14="http://schemas.microsoft.com/office/powerpoint/2010/main" val="243205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a:xfrm>
            <a:off x="1524000" y="319235"/>
            <a:ext cx="9144000" cy="693533"/>
          </a:xfrm>
        </p:spPr>
        <p:txBody>
          <a:bodyPr>
            <a:normAutofit/>
          </a:bodyPr>
          <a:lstStyle/>
          <a:p>
            <a:r>
              <a:rPr lang="en-US" dirty="0">
                <a:cs typeface="Arial" panose="020B0604020202020204" pitchFamily="34" charset="0"/>
              </a:rPr>
              <a:t>FIET Webpage</a:t>
            </a:r>
            <a:endParaRPr lang="en-US" dirty="0"/>
          </a:p>
        </p:txBody>
      </p:sp>
      <p:sp>
        <p:nvSpPr>
          <p:cNvPr id="7" name="TextBox 6">
            <a:extLst>
              <a:ext uri="{FF2B5EF4-FFF2-40B4-BE49-F238E27FC236}">
                <a16:creationId xmlns:a16="http://schemas.microsoft.com/office/drawing/2014/main" id="{2F6B2074-923A-7A1F-0F89-AE97AC7C1E91}"/>
              </a:ext>
            </a:extLst>
          </p:cNvPr>
          <p:cNvSpPr txBox="1"/>
          <p:nvPr/>
        </p:nvSpPr>
        <p:spPr>
          <a:xfrm>
            <a:off x="302498" y="1308472"/>
            <a:ext cx="11214588" cy="646331"/>
          </a:xfrm>
          <a:prstGeom prst="rect">
            <a:avLst/>
          </a:prstGeom>
          <a:noFill/>
        </p:spPr>
        <p:txBody>
          <a:bodyPr wrap="square">
            <a:spAutoFit/>
          </a:bodyPr>
          <a:lstStyle/>
          <a:p>
            <a:pPr lvl="0">
              <a:defRPr/>
            </a:pPr>
            <a:r>
              <a:rPr lang="en-US" b="0" cap="none" dirty="0">
                <a:latin typeface="Helvetica Neue" panose="02000503000000020004"/>
                <a:cs typeface="Arial" panose="020B0604020202020204" pitchFamily="34" charset="0"/>
              </a:rPr>
              <a:t>The </a:t>
            </a:r>
            <a:r>
              <a:rPr lang="en-US" b="1" cap="none" dirty="0">
                <a:solidFill>
                  <a:schemeClr val="tx1">
                    <a:lumMod val="75000"/>
                    <a:lumOff val="25000"/>
                  </a:schemeClr>
                </a:solidFill>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FIET Webpage</a:t>
            </a:r>
            <a:r>
              <a:rPr lang="en-US" b="1" cap="none" dirty="0">
                <a:solidFill>
                  <a:schemeClr val="tx1">
                    <a:lumMod val="75000"/>
                    <a:lumOff val="25000"/>
                  </a:schemeClr>
                </a:solidFill>
                <a:latin typeface="Helvetica Neue" panose="02000503000000020004"/>
                <a:cs typeface="Arial" panose="020B0604020202020204" pitchFamily="34" charset="0"/>
              </a:rPr>
              <a:t> </a:t>
            </a:r>
            <a:r>
              <a:rPr lang="en-US" b="0" cap="none" dirty="0">
                <a:latin typeface="Helvetica Neue" panose="02000503000000020004"/>
                <a:cs typeface="Arial" panose="020B0604020202020204" pitchFamily="34" charset="0"/>
              </a:rPr>
              <a:t>serves as a central location for all FIET resources and communications. Visit regularly for the latest updates on project progress, training materials, upcoming end user impacts, and more.</a:t>
            </a:r>
          </a:p>
        </p:txBody>
      </p:sp>
      <p:pic>
        <p:nvPicPr>
          <p:cNvPr id="14" name="Graphic 13" descr="Bookmark with solid fill">
            <a:extLst>
              <a:ext uri="{FF2B5EF4-FFF2-40B4-BE49-F238E27FC236}">
                <a16:creationId xmlns:a16="http://schemas.microsoft.com/office/drawing/2014/main" id="{2B13864C-F72E-687B-D49B-9DB80D7BB2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828" y="2719901"/>
            <a:ext cx="731520" cy="731520"/>
          </a:xfrm>
          <a:prstGeom prst="rect">
            <a:avLst/>
          </a:prstGeom>
        </p:spPr>
      </p:pic>
      <p:sp>
        <p:nvSpPr>
          <p:cNvPr id="19" name="TextBox 18">
            <a:extLst>
              <a:ext uri="{FF2B5EF4-FFF2-40B4-BE49-F238E27FC236}">
                <a16:creationId xmlns:a16="http://schemas.microsoft.com/office/drawing/2014/main" id="{3636AC18-694D-A4FD-CE71-C3C5226D612A}"/>
              </a:ext>
            </a:extLst>
          </p:cNvPr>
          <p:cNvSpPr txBox="1"/>
          <p:nvPr/>
        </p:nvSpPr>
        <p:spPr>
          <a:xfrm>
            <a:off x="640015" y="2698129"/>
            <a:ext cx="1797294" cy="923330"/>
          </a:xfrm>
          <a:prstGeom prst="rect">
            <a:avLst/>
          </a:prstGeom>
          <a:noFill/>
        </p:spPr>
        <p:txBody>
          <a:bodyPr wrap="square">
            <a:spAutoFit/>
          </a:bodyPr>
          <a:lstStyle/>
          <a:p>
            <a:pPr marL="53975" lvl="0">
              <a:defRPr/>
            </a:pPr>
            <a:r>
              <a:rPr lang="en-US" sz="1800" b="1" cap="none" dirty="0">
                <a:latin typeface="Helvetica Neue" panose="02000503000000020004"/>
                <a:cs typeface="Arial" panose="020B0604020202020204" pitchFamily="34" charset="0"/>
              </a:rPr>
              <a:t>Bookmark</a:t>
            </a:r>
            <a:r>
              <a:rPr lang="en-US" sz="1800" b="0" cap="none" dirty="0">
                <a:latin typeface="Helvetica Neue" panose="02000503000000020004"/>
                <a:cs typeface="Arial" panose="020B0604020202020204" pitchFamily="34" charset="0"/>
              </a:rPr>
              <a:t> now for easy access!</a:t>
            </a:r>
            <a:endParaRPr kumimoji="0" lang="en-US" sz="1800" b="0"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pic>
        <p:nvPicPr>
          <p:cNvPr id="10" name="Picture 9" descr="Screenshot of FIET webpage in browser.">
            <a:extLst>
              <a:ext uri="{FF2B5EF4-FFF2-40B4-BE49-F238E27FC236}">
                <a16:creationId xmlns:a16="http://schemas.microsoft.com/office/drawing/2014/main" id="{46A3B0B0-5232-A907-EEB5-ACA0FE37DFC6}"/>
              </a:ext>
            </a:extLst>
          </p:cNvPr>
          <p:cNvPicPr>
            <a:picLocks noChangeAspect="1"/>
          </p:cNvPicPr>
          <p:nvPr/>
        </p:nvPicPr>
        <p:blipFill rotWithShape="1">
          <a:blip r:embed="rId6"/>
          <a:srcRect t="-2064" r="3287" b="6191"/>
          <a:stretch/>
        </p:blipFill>
        <p:spPr>
          <a:xfrm>
            <a:off x="2289833" y="2160622"/>
            <a:ext cx="7822996" cy="4362238"/>
          </a:xfrm>
          <a:prstGeom prst="rect">
            <a:avLst/>
          </a:prstGeom>
          <a:ln>
            <a:noFill/>
          </a:ln>
          <a:effectLst>
            <a:outerShdw blurRad="190500" algn="tl" rotWithShape="0">
              <a:srgbClr val="000000">
                <a:alpha val="70000"/>
              </a:srgbClr>
            </a:outerShdw>
          </a:effectLst>
        </p:spPr>
      </p:pic>
      <p:pic>
        <p:nvPicPr>
          <p:cNvPr id="18" name="Graphic 17" descr="Cursor with solid fill">
            <a:extLst>
              <a:ext uri="{FF2B5EF4-FFF2-40B4-BE49-F238E27FC236}">
                <a16:creationId xmlns:a16="http://schemas.microsoft.com/office/drawing/2014/main" id="{AAC0C08E-6C12-838A-4BFB-5A9D55FC6B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7653" y="2905794"/>
            <a:ext cx="816106" cy="816106"/>
          </a:xfrm>
          <a:prstGeom prst="rect">
            <a:avLst/>
          </a:prstGeom>
          <a:effectLst>
            <a:outerShdw blurRad="50800" dist="38100" dir="2700000" algn="tl" rotWithShape="0">
              <a:prstClr val="black">
                <a:alpha val="40000"/>
              </a:prstClr>
            </a:outerShdw>
          </a:effectLst>
        </p:spPr>
      </p:pic>
      <p:pic>
        <p:nvPicPr>
          <p:cNvPr id="3" name="Graphic 2" descr="Arrow: Clockwise curve with solid fill">
            <a:extLst>
              <a:ext uri="{FF2B5EF4-FFF2-40B4-BE49-F238E27FC236}">
                <a16:creationId xmlns:a16="http://schemas.microsoft.com/office/drawing/2014/main" id="{320E69F2-8E64-ED7C-8722-1932662564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963584" flipV="1">
            <a:off x="9204016" y="5264014"/>
            <a:ext cx="1111550" cy="1314037"/>
          </a:xfrm>
          <a:prstGeom prst="rect">
            <a:avLst/>
          </a:prstGeom>
        </p:spPr>
      </p:pic>
      <p:sp>
        <p:nvSpPr>
          <p:cNvPr id="4" name="TextBox 3">
            <a:extLst>
              <a:ext uri="{FF2B5EF4-FFF2-40B4-BE49-F238E27FC236}">
                <a16:creationId xmlns:a16="http://schemas.microsoft.com/office/drawing/2014/main" id="{EEC61238-DCCE-6B1C-2CE8-B90EE876A81A}"/>
              </a:ext>
            </a:extLst>
          </p:cNvPr>
          <p:cNvSpPr txBox="1"/>
          <p:nvPr/>
        </p:nvSpPr>
        <p:spPr>
          <a:xfrm>
            <a:off x="10248353" y="5320869"/>
            <a:ext cx="1943647" cy="1200329"/>
          </a:xfrm>
          <a:prstGeom prst="rect">
            <a:avLst/>
          </a:prstGeom>
          <a:noFill/>
        </p:spPr>
        <p:txBody>
          <a:bodyPr wrap="square">
            <a:spAutoFit/>
          </a:bodyPr>
          <a:lstStyle/>
          <a:p>
            <a:pPr marL="53975" lvl="0">
              <a:defRPr/>
            </a:pPr>
            <a:r>
              <a:rPr lang="en-US" sz="1800" cap="none" dirty="0">
                <a:latin typeface="Helvetica Neue" panose="02000503000000020004"/>
                <a:cs typeface="Arial" panose="020B0604020202020204" pitchFamily="34" charset="0"/>
              </a:rPr>
              <a:t>Use the </a:t>
            </a:r>
          </a:p>
          <a:p>
            <a:pPr marL="53975" lvl="0">
              <a:defRPr/>
            </a:pPr>
            <a:r>
              <a:rPr lang="en-US" sz="1800" b="1" cap="none" dirty="0">
                <a:latin typeface="Helvetica Neue" panose="02000503000000020004"/>
                <a:cs typeface="Arial" panose="020B0604020202020204" pitchFamily="34" charset="0"/>
              </a:rPr>
              <a:t>Got Questions </a:t>
            </a:r>
            <a:r>
              <a:rPr lang="en-US" sz="1800" cap="none" dirty="0">
                <a:latin typeface="Helvetica Neue" panose="02000503000000020004"/>
                <a:cs typeface="Arial" panose="020B0604020202020204" pitchFamily="34" charset="0"/>
              </a:rPr>
              <a:t>button to ask questions</a:t>
            </a:r>
            <a:endParaRPr kumimoji="0" lang="en-US" sz="1800"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spTree>
    <p:extLst>
      <p:ext uri="{BB962C8B-B14F-4D97-AF65-F5344CB8AC3E}">
        <p14:creationId xmlns:p14="http://schemas.microsoft.com/office/powerpoint/2010/main" val="228639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B432-C24C-D524-0642-459DA2DFE8AB}"/>
              </a:ext>
            </a:extLst>
          </p:cNvPr>
          <p:cNvSpPr>
            <a:spLocks noGrp="1"/>
          </p:cNvSpPr>
          <p:nvPr>
            <p:ph type="ctrTitle"/>
          </p:nvPr>
        </p:nvSpPr>
        <p:spPr>
          <a:xfrm>
            <a:off x="1073294" y="2713127"/>
            <a:ext cx="10045412" cy="776288"/>
          </a:xfrm>
        </p:spPr>
        <p:txBody>
          <a:bodyPr/>
          <a:lstStyle/>
          <a:p>
            <a:pPr algn="ctr"/>
            <a:r>
              <a:rPr lang="en-US" sz="4000" dirty="0"/>
              <a:t>Why modernize FMMI?</a:t>
            </a:r>
          </a:p>
        </p:txBody>
      </p:sp>
      <p:cxnSp>
        <p:nvCxnSpPr>
          <p:cNvPr id="4" name="Straight Connector 3">
            <a:extLst>
              <a:ext uri="{FF2B5EF4-FFF2-40B4-BE49-F238E27FC236}">
                <a16:creationId xmlns:a16="http://schemas.microsoft.com/office/drawing/2014/main" id="{535CE5E2-E563-9EA8-41F5-4DC0081EA7E4}"/>
              </a:ext>
              <a:ext uri="{C183D7F6-B498-43B3-948B-1728B52AA6E4}">
                <adec:decorative xmlns:adec="http://schemas.microsoft.com/office/drawing/2017/decorative" val="1"/>
              </a:ext>
            </a:extLst>
          </p:cNvPr>
          <p:cNvCxnSpPr>
            <a:cxnSpLocks/>
          </p:cNvCxnSpPr>
          <p:nvPr/>
        </p:nvCxnSpPr>
        <p:spPr>
          <a:xfrm>
            <a:off x="2849880" y="3384104"/>
            <a:ext cx="649224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95616"/>
      </p:ext>
    </p:extLst>
  </p:cSld>
  <p:clrMapOvr>
    <a:masterClrMapping/>
  </p:clrMapOvr>
</p:sld>
</file>

<file path=ppt/theme/theme1.xml><?xml version="1.0" encoding="utf-8"?>
<a:theme xmlns:a="http://schemas.openxmlformats.org/drawingml/2006/main" name="Office Theme">
  <a:themeElements>
    <a:clrScheme name="USDA 1">
      <a:dk1>
        <a:srgbClr val="112E50"/>
      </a:dk1>
      <a:lt1>
        <a:srgbClr val="FFFFFF"/>
      </a:lt1>
      <a:dk2>
        <a:srgbClr val="89A5C9"/>
      </a:dk2>
      <a:lt2>
        <a:srgbClr val="C6D6E5"/>
      </a:lt2>
      <a:accent1>
        <a:srgbClr val="16B58E"/>
      </a:accent1>
      <a:accent2>
        <a:srgbClr val="007579"/>
      </a:accent2>
      <a:accent3>
        <a:srgbClr val="BAD847"/>
      </a:accent3>
      <a:accent4>
        <a:srgbClr val="5560C3"/>
      </a:accent4>
      <a:accent5>
        <a:srgbClr val="EB9527"/>
      </a:accent5>
      <a:accent6>
        <a:srgbClr val="BD2879"/>
      </a:accent6>
      <a:hlink>
        <a:srgbClr val="D6BC00"/>
      </a:hlink>
      <a:folHlink>
        <a:srgbClr val="26CCF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6aef3c-fe11-40ae-8306-2fafaaad5016">
      <UserInfo>
        <DisplayName>Everyone except external users</DisplayName>
        <AccountId>10</AccountId>
        <AccountType/>
      </UserInfo>
      <UserInfo>
        <DisplayName>Schaefer, Brian</DisplayName>
        <AccountId>17</AccountId>
        <AccountType/>
      </UserInfo>
    </SharedWithUsers>
    <TaxCatchAll xmlns="7a6aef3c-fe11-40ae-8306-2fafaaad5016" xsi:nil="true"/>
    <lcf76f155ced4ddcb4097134ff3c332f xmlns="441f886c-6db1-4fdc-b509-443ba11cd69a">
      <Terms xmlns="http://schemas.microsoft.com/office/infopath/2007/PartnerControls"/>
    </lcf76f155ced4ddcb4097134ff3c332f>
    <PersonResponsible xmlns="441f886c-6db1-4fdc-b509-443ba11cd69a">
      <UserInfo>
        <DisplayName/>
        <AccountId xsi:nil="true"/>
        <AccountType/>
      </UserInfo>
    </PersonResponsibl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6D016AD10E4343902B3607B884D9B7" ma:contentTypeVersion="17" ma:contentTypeDescription="Create a new document." ma:contentTypeScope="" ma:versionID="1e7759769014e369e73c12c494345eec">
  <xsd:schema xmlns:xsd="http://www.w3.org/2001/XMLSchema" xmlns:xs="http://www.w3.org/2001/XMLSchema" xmlns:p="http://schemas.microsoft.com/office/2006/metadata/properties" xmlns:ns1="http://schemas.microsoft.com/sharepoint/v3" xmlns:ns2="441f886c-6db1-4fdc-b509-443ba11cd69a" xmlns:ns3="7a6aef3c-fe11-40ae-8306-2fafaaad5016" targetNamespace="http://schemas.microsoft.com/office/2006/metadata/properties" ma:root="true" ma:fieldsID="2bc1e9056657837db7d71621918fde8b" ns1:_="" ns2:_="" ns3:_="">
    <xsd:import namespace="http://schemas.microsoft.com/sharepoint/v3"/>
    <xsd:import namespace="441f886c-6db1-4fdc-b509-443ba11cd69a"/>
    <xsd:import namespace="7a6aef3c-fe11-40ae-8306-2fafaaad501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PersonResponsible" minOccurs="0"/>
                <xsd:element ref="ns2:MediaServiceDateTaken"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f886c-6db1-4fdc-b509-443ba11cd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PersonResponsible" ma:index="19" nillable="true" ma:displayName="Person Responsible" ma:description="Owner of Document" ma:format="Dropdown" ma:list="UserInfo" ma:SharePointGroup="0" ma:internalName="Person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6aef3c-fe11-40ae-8306-2fafaaad501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5d53598-9519-46b8-99dd-9276fc12033e}" ma:internalName="TaxCatchAll" ma:showField="CatchAllData" ma:web="7a6aef3c-fe11-40ae-8306-2fafaaad501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8B341C-8655-4283-B533-012E3B359994}">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schemas.microsoft.com/sharepoint/v3"/>
    <ds:schemaRef ds:uri="http://purl.org/dc/dcmitype/"/>
    <ds:schemaRef ds:uri="441f886c-6db1-4fdc-b509-443ba11cd69a"/>
    <ds:schemaRef ds:uri="http://schemas.microsoft.com/office/infopath/2007/PartnerControls"/>
    <ds:schemaRef ds:uri="7a6aef3c-fe11-40ae-8306-2fafaaad5016"/>
    <ds:schemaRef ds:uri="http://purl.org/dc/terms/"/>
  </ds:schemaRefs>
</ds:datastoreItem>
</file>

<file path=customXml/itemProps2.xml><?xml version="1.0" encoding="utf-8"?>
<ds:datastoreItem xmlns:ds="http://schemas.openxmlformats.org/officeDocument/2006/customXml" ds:itemID="{681FD79E-49B8-4717-B1C0-736C059141E3}">
  <ds:schemaRefs>
    <ds:schemaRef ds:uri="http://schemas.microsoft.com/sharepoint/v3/contenttype/forms"/>
  </ds:schemaRefs>
</ds:datastoreItem>
</file>

<file path=customXml/itemProps3.xml><?xml version="1.0" encoding="utf-8"?>
<ds:datastoreItem xmlns:ds="http://schemas.openxmlformats.org/officeDocument/2006/customXml" ds:itemID="{367E0F67-2457-4122-B156-E95E47A1CF76}">
  <ds:schemaRefs>
    <ds:schemaRef ds:uri="441f886c-6db1-4fdc-b509-443ba11cd69a"/>
    <ds:schemaRef ds:uri="7a6aef3c-fe11-40ae-8306-2fafaaad50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c9b68e5-0371-4f27-93af-8d15f794dc29}"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
  <TotalTime>1672</TotalTime>
  <Words>1638</Words>
  <Application>Microsoft Office PowerPoint</Application>
  <PresentationFormat>Widescreen</PresentationFormat>
  <Paragraphs>258</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 Neue</vt:lpstr>
      <vt:lpstr>Lato</vt:lpstr>
      <vt:lpstr>Wingdings</vt:lpstr>
      <vt:lpstr>Office Theme</vt:lpstr>
      <vt:lpstr>FIET Introduction</vt:lpstr>
      <vt:lpstr>Table of Contents</vt:lpstr>
      <vt:lpstr>What is FIET?</vt:lpstr>
      <vt:lpstr>The FIET Project</vt:lpstr>
      <vt:lpstr>Our Journey</vt:lpstr>
      <vt:lpstr>FIET Project Objectives</vt:lpstr>
      <vt:lpstr>Key FIET Terms</vt:lpstr>
      <vt:lpstr>FIET Webpage</vt:lpstr>
      <vt:lpstr>Why modernize FMMI?</vt:lpstr>
      <vt:lpstr>Why upgrade FMMI?</vt:lpstr>
      <vt:lpstr>SAP ECC vs. SAP S/4HANA</vt:lpstr>
      <vt:lpstr>What are the key  changes for end users?</vt:lpstr>
      <vt:lpstr>Key Changes</vt:lpstr>
      <vt:lpstr>Fiori – New Look and Feel</vt:lpstr>
      <vt:lpstr>Fiori – Embedded Analytics</vt:lpstr>
      <vt:lpstr>Simplified Data Model</vt:lpstr>
      <vt:lpstr>Business Partner Records</vt:lpstr>
      <vt:lpstr>Reporting</vt:lpstr>
      <vt:lpstr>How will end users be involved?</vt:lpstr>
      <vt:lpstr>Customer Impacts</vt:lpstr>
      <vt:lpstr>Customer Involvement</vt:lpstr>
      <vt:lpstr>FIET Project Roadmap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FIET Introduction</dc:title>
  <dc:creator>Financial Management Services</dc:creator>
  <cp:lastModifiedBy>Erminger, Wyatt - OCFO-NFC</cp:lastModifiedBy>
  <cp:revision>2</cp:revision>
  <dcterms:created xsi:type="dcterms:W3CDTF">2022-06-13T13:53:06Z</dcterms:created>
  <dcterms:modified xsi:type="dcterms:W3CDTF">2024-09-30T19:26:28Z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0x010100D46D016AD10E4343902B3607B884D9B7</vt:lpwstr>
  </property>
  <property fmtid="{D5CDD505-2E9C-101B-9397-08002B2CF9AE}" pid="3" name="MediaServiceImageTags">
    <vt:lpwstr/>
  </property>
  <property fmtid="{D5CDD505-2E9C-101B-9397-08002B2CF9AE}" pid="4" name="Order">
    <vt:r8>4785300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