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6"/>
  </p:notesMasterIdLst>
  <p:sldIdLst>
    <p:sldId id="2147468734" r:id="rId5"/>
    <p:sldId id="2147375060" r:id="rId6"/>
    <p:sldId id="2147468723" r:id="rId7"/>
    <p:sldId id="2147468738" r:id="rId8"/>
    <p:sldId id="2147468743" r:id="rId9"/>
    <p:sldId id="2147468819" r:id="rId10"/>
    <p:sldId id="2147468780" r:id="rId11"/>
    <p:sldId id="2147468813" r:id="rId12"/>
    <p:sldId id="2147468762" r:id="rId13"/>
    <p:sldId id="2147468820" r:id="rId14"/>
    <p:sldId id="2147468741" r:id="rId15"/>
    <p:sldId id="2147468769" r:id="rId16"/>
    <p:sldId id="2147468786" r:id="rId17"/>
    <p:sldId id="2147468833" r:id="rId18"/>
    <p:sldId id="2147468746" r:id="rId19"/>
    <p:sldId id="2147468763" r:id="rId20"/>
    <p:sldId id="2147468799" r:id="rId21"/>
    <p:sldId id="2147468803" r:id="rId22"/>
    <p:sldId id="2147468797" r:id="rId23"/>
    <p:sldId id="2147468798" r:id="rId24"/>
    <p:sldId id="2147468800" r:id="rId25"/>
    <p:sldId id="2147468801" r:id="rId26"/>
    <p:sldId id="2147468770" r:id="rId27"/>
    <p:sldId id="2147468787" r:id="rId28"/>
    <p:sldId id="2147468774" r:id="rId29"/>
    <p:sldId id="2147468794" r:id="rId30"/>
    <p:sldId id="2147468793" r:id="rId31"/>
    <p:sldId id="2147468792" r:id="rId32"/>
    <p:sldId id="2147468804" r:id="rId33"/>
    <p:sldId id="2147468777" r:id="rId34"/>
    <p:sldId id="2147468788" r:id="rId35"/>
    <p:sldId id="2147468775" r:id="rId36"/>
    <p:sldId id="2147468790" r:id="rId37"/>
    <p:sldId id="2147468816" r:id="rId38"/>
    <p:sldId id="2147468826" r:id="rId39"/>
    <p:sldId id="2147468822" r:id="rId40"/>
    <p:sldId id="2147468823" r:id="rId41"/>
    <p:sldId id="2147468824" r:id="rId42"/>
    <p:sldId id="2147468825" r:id="rId43"/>
    <p:sldId id="2147468764" r:id="rId44"/>
    <p:sldId id="2147468834" r:id="rId45"/>
  </p:sldIdLst>
  <p:sldSz cx="12192000" cy="6858000"/>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3212C6F-2320-B34C-80FE-AF6399E285D4}">
          <p14:sldIdLst>
            <p14:sldId id="2147468734"/>
            <p14:sldId id="2147375060"/>
          </p14:sldIdLst>
        </p14:section>
        <p14:section name="FIET Overview" id="{86B9F372-244C-48D8-A8E4-2684CE595AC2}">
          <p14:sldIdLst>
            <p14:sldId id="2147468723"/>
            <p14:sldId id="2147468738"/>
            <p14:sldId id="2147468743"/>
            <p14:sldId id="2147468819"/>
            <p14:sldId id="2147468780"/>
            <p14:sldId id="2147468813"/>
          </p14:sldIdLst>
        </p14:section>
        <p14:section name="What's Changing" id="{68162908-01C0-48D3-B088-F98BB6B88E12}">
          <p14:sldIdLst>
            <p14:sldId id="2147468762"/>
            <p14:sldId id="2147468820"/>
            <p14:sldId id="2147468741"/>
          </p14:sldIdLst>
        </p14:section>
        <p14:section name="Fiori" id="{9F632EAC-FD73-4329-B42B-39B62A922143}">
          <p14:sldIdLst>
            <p14:sldId id="2147468769"/>
            <p14:sldId id="2147468786"/>
            <p14:sldId id="2147468833"/>
            <p14:sldId id="2147468746"/>
            <p14:sldId id="2147468763"/>
            <p14:sldId id="2147468799"/>
            <p14:sldId id="2147468803"/>
            <p14:sldId id="2147468797"/>
            <p14:sldId id="2147468798"/>
            <p14:sldId id="2147468800"/>
            <p14:sldId id="2147468801"/>
          </p14:sldIdLst>
        </p14:section>
        <p14:section name="Simplified Data Model" id="{6D1E5F8D-90D2-4E75-9850-6E34733D6F80}">
          <p14:sldIdLst>
            <p14:sldId id="2147468770"/>
            <p14:sldId id="2147468787"/>
            <p14:sldId id="2147468774"/>
            <p14:sldId id="2147468794"/>
            <p14:sldId id="2147468793"/>
            <p14:sldId id="2147468792"/>
            <p14:sldId id="2147468804"/>
          </p14:sldIdLst>
        </p14:section>
        <p14:section name="Business Partner Records" id="{EE9A1A98-C4F3-42C2-9CF5-EB8940911368}">
          <p14:sldIdLst>
            <p14:sldId id="2147468777"/>
            <p14:sldId id="2147468788"/>
            <p14:sldId id="2147468775"/>
            <p14:sldId id="2147468790"/>
          </p14:sldIdLst>
        </p14:section>
        <p14:section name="Reporting" id="{D46997BB-C076-4171-90CB-BB3787BA2D1F}">
          <p14:sldIdLst>
            <p14:sldId id="2147468816"/>
            <p14:sldId id="2147468826"/>
            <p14:sldId id="2147468822"/>
            <p14:sldId id="2147468823"/>
            <p14:sldId id="2147468824"/>
            <p14:sldId id="2147468825"/>
          </p14:sldIdLst>
        </p14:section>
        <p14:section name="What to Expect" id="{FAE9CFDB-9493-45F0-B33F-3D8E5E0F3788}">
          <p14:sldIdLst>
            <p14:sldId id="2147468764"/>
            <p14:sldId id="2147468834"/>
          </p14:sldIdLst>
        </p14:section>
      </p14:sectionLst>
    </p:ext>
    <p:ext uri="{EFAFB233-063F-42B5-8137-9DF3F51BA10A}">
      <p15:sldGuideLst xmlns:p15="http://schemas.microsoft.com/office/powerpoint/2012/main">
        <p15:guide id="1" pos="72" userDrawn="1">
          <p15:clr>
            <a:srgbClr val="A4A3A4"/>
          </p15:clr>
        </p15:guide>
        <p15:guide id="2" pos="7584" userDrawn="1">
          <p15:clr>
            <a:srgbClr val="A4A3A4"/>
          </p15:clr>
        </p15:guide>
        <p15:guide id="3" orient="horz" pos="2160" userDrawn="1">
          <p15:clr>
            <a:srgbClr val="A4A3A4"/>
          </p15:clr>
        </p15:guide>
        <p15:guide id="4" orient="horz" pos="816" userDrawn="1">
          <p15:clr>
            <a:srgbClr val="A4A3A4"/>
          </p15:clr>
        </p15:guide>
        <p15:guide id="5" pos="432" userDrawn="1">
          <p15:clr>
            <a:srgbClr val="A4A3A4"/>
          </p15:clr>
        </p15:guide>
        <p15:guide id="6" orient="horz" pos="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F6D9004-BE30-EAAE-15CA-E2AB66A87D57}" name="Martino, Rae Ann - OCFO-FMS, New Orleans, LA" initials="ML" userId="S::raeann.martino@usda.gov::7a379871-7742-418a-afc2-bb94b19d123c" providerId="AD"/>
  <p188:author id="{C4363711-7B7D-DA09-5F29-730D32091451}" name="Bradford, Julie B - OCFO-FMS, New Orleans, LA" initials="JB" userId="S::julie.bradford@usda.gov::bb8207ed-b669-4542-bf76-d8648e9d1615" providerId="AD"/>
  <p188:author id="{8750D13C-DD6D-22EE-135D-2C0ADB3E17C3}" name="Schaefer, Brian (CTR) - OCFO-FMS, Baton Rouge, LA" initials="BS" userId="S::Brian.Schaefer@usda.gov::772e9d63-97bc-4d33-879f-1a67414e7eaa" providerId="AD"/>
  <p188:author id="{3736F155-0B8A-4F49-4B24-8547E50C9341}" name="Rees, Heidi (CTR) - OCFO-FMS, Park City, UT" initials="HR" userId="S::Heidi.Rees@usda.gov::55130a9a-ffe9-4300-aa08-1bac1a4654e5" providerId="AD"/>
  <p188:author id="{8E17EA5E-A6B7-886E-9168-80EFA70424EC}" name="Eckersley, Sara" initials="ES" userId="S::sara.eckersley@accenturefederal.com::58a7039e-b4ab-48b8-878d-a39ad9ca8d86" providerId="AD"/>
  <p188:author id="{5CA6267C-2DEB-9F9D-DC79-7965A01E3B8B}" name="Khan, Aqeel (CTR) - OCFO-FMS, Carlstadt, NJ" initials="KN" userId="S::aqeel.khan@usda.gov::1a1115b7-0a6d-4f71-bed9-214b37dacd09" providerId="AD"/>
  <p188:author id="{ACE3B889-5A7C-75C7-85CC-A1F88211D535}" name="Anthony, Nina (CTR) - OCFO-FMS, Ashburn, VA" initials="AN(OFAV" userId="S::Nina.Anthony@usda.gov::f97f954e-ae74-4120-86f3-56696957993d" providerId="AD"/>
  <p188:author id="{C96C5E9C-1372-BF16-3A5E-D8FA8DA970C0}" name="Cody, James (CTR) - OCFO-FMS, Washington, DC" initials="JC" userId="S::james.cody@usda.gov::98334491-0bec-403e-bf08-385d8fb92edb" providerId="AD"/>
  <p188:author id="{F9903B9F-0C04-7C82-A314-27A5FF7DFADD}" name="Peters, Kourtney - OCFO-FMS, New Orleans, LA" initials="PKOFNOL" userId="S::kourtney.peters@usda.gov::5991cb82-c45c-4515-b937-8db88a1a2e4e" providerId="AD"/>
  <p188:author id="{4D746DAF-F814-9DC5-7876-5BD5A4630842}" name="Cranston, David" initials="CD" userId="S::david.cranston@accenturefederal.com::5e72a003-7a87-492e-825a-aaf69319a4af" providerId="AD"/>
  <p188:author id="{BB34E6C7-B89E-A67B-C13D-E1F2033E1F91}" name="Kane, Annie" initials="KA" userId="S::anne.kane@accenturefederal.com::018c9d17-6e35-4d17-a10e-47564e2b756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CAA0"/>
    <a:srgbClr val="F1FDFA"/>
    <a:srgbClr val="DDDFF3"/>
    <a:srgbClr val="E1FBF5"/>
    <a:srgbClr val="5F5F5F"/>
    <a:srgbClr val="EEF4FC"/>
    <a:srgbClr val="FEF8F0"/>
    <a:srgbClr val="F4FEFC"/>
    <a:srgbClr val="00308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8D8B3-10A0-4353-8367-C4434E0F989E}" v="7" dt="2024-07-01T15:08:43.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02"/>
      </p:cViewPr>
      <p:guideLst>
        <p:guide pos="72"/>
        <p:guide pos="7584"/>
        <p:guide orient="horz" pos="2160"/>
        <p:guide orient="horz" pos="816"/>
        <p:guide pos="432"/>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435848"/>
          </a:xfrm>
          <a:prstGeom prst="rect">
            <a:avLst/>
          </a:prstGeom>
        </p:spPr>
        <p:txBody>
          <a:bodyPr vert="horz" lIns="86192" tIns="43097" rIns="86192" bIns="43097" rtlCol="0"/>
          <a:lstStyle>
            <a:lvl1pPr algn="l">
              <a:defRPr sz="1200"/>
            </a:lvl1pPr>
          </a:lstStyle>
          <a:p>
            <a:endParaRPr lang="en-US"/>
          </a:p>
        </p:txBody>
      </p:sp>
      <p:sp>
        <p:nvSpPr>
          <p:cNvPr id="3" name="Date Placeholder 2"/>
          <p:cNvSpPr>
            <a:spLocks noGrp="1"/>
          </p:cNvSpPr>
          <p:nvPr>
            <p:ph type="dt" idx="1"/>
          </p:nvPr>
        </p:nvSpPr>
        <p:spPr>
          <a:xfrm>
            <a:off x="3625639" y="1"/>
            <a:ext cx="2773680" cy="435848"/>
          </a:xfrm>
          <a:prstGeom prst="rect">
            <a:avLst/>
          </a:prstGeom>
        </p:spPr>
        <p:txBody>
          <a:bodyPr vert="horz" lIns="86192" tIns="43097" rIns="86192" bIns="43097" rtlCol="0"/>
          <a:lstStyle>
            <a:lvl1pPr algn="r">
              <a:defRPr sz="1200"/>
            </a:lvl1pPr>
          </a:lstStyle>
          <a:p>
            <a:fld id="{A7259CDB-9186-4E90-981E-24671874A61A}" type="datetimeFigureOut">
              <a:rPr lang="en-US" smtClean="0"/>
              <a:t>7/1/2024</a:t>
            </a:fld>
            <a:endParaRPr lang="en-US"/>
          </a:p>
        </p:txBody>
      </p:sp>
      <p:sp>
        <p:nvSpPr>
          <p:cNvPr id="4" name="Slide Image Placeholder 3"/>
          <p:cNvSpPr>
            <a:spLocks noGrp="1" noRot="1" noChangeAspect="1"/>
          </p:cNvSpPr>
          <p:nvPr>
            <p:ph type="sldImg" idx="2"/>
          </p:nvPr>
        </p:nvSpPr>
        <p:spPr>
          <a:xfrm>
            <a:off x="595313" y="1085850"/>
            <a:ext cx="5210175" cy="2932113"/>
          </a:xfrm>
          <a:prstGeom prst="rect">
            <a:avLst/>
          </a:prstGeom>
          <a:noFill/>
          <a:ln w="12700">
            <a:solidFill>
              <a:prstClr val="black"/>
            </a:solidFill>
          </a:ln>
        </p:spPr>
        <p:txBody>
          <a:bodyPr vert="horz" lIns="86192" tIns="43097" rIns="86192" bIns="43097" rtlCol="0" anchor="ctr"/>
          <a:lstStyle/>
          <a:p>
            <a:endParaRPr lang="en-US"/>
          </a:p>
        </p:txBody>
      </p:sp>
      <p:sp>
        <p:nvSpPr>
          <p:cNvPr id="5" name="Notes Placeholder 4"/>
          <p:cNvSpPr>
            <a:spLocks noGrp="1"/>
          </p:cNvSpPr>
          <p:nvPr>
            <p:ph type="body" sz="quarter" idx="3"/>
          </p:nvPr>
        </p:nvSpPr>
        <p:spPr>
          <a:xfrm>
            <a:off x="640080" y="4180522"/>
            <a:ext cx="5120640" cy="3420428"/>
          </a:xfrm>
          <a:prstGeom prst="rect">
            <a:avLst/>
          </a:prstGeom>
        </p:spPr>
        <p:txBody>
          <a:bodyPr vert="horz" lIns="86192" tIns="43097" rIns="86192" bIns="430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4"/>
            <a:ext cx="2773680" cy="435847"/>
          </a:xfrm>
          <a:prstGeom prst="rect">
            <a:avLst/>
          </a:prstGeom>
        </p:spPr>
        <p:txBody>
          <a:bodyPr vert="horz" lIns="86192" tIns="43097" rIns="86192" bIns="43097"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8250954"/>
            <a:ext cx="2773680" cy="435847"/>
          </a:xfrm>
          <a:prstGeom prst="rect">
            <a:avLst/>
          </a:prstGeom>
        </p:spPr>
        <p:txBody>
          <a:bodyPr vert="horz" lIns="86192" tIns="43097" rIns="86192" bIns="43097" rtlCol="0" anchor="b"/>
          <a:lstStyle>
            <a:lvl1pPr algn="r">
              <a:defRPr sz="1200"/>
            </a:lvl1pPr>
          </a:lstStyle>
          <a:p>
            <a:fld id="{B083EB8F-891A-4874-8B8C-B6F861E9751F}" type="slidenum">
              <a:rPr lang="en-US" smtClean="0"/>
              <a:t>‹#›</a:t>
            </a:fld>
            <a:endParaRPr lang="en-US"/>
          </a:p>
        </p:txBody>
      </p:sp>
    </p:spTree>
    <p:extLst>
      <p:ext uri="{BB962C8B-B14F-4D97-AF65-F5344CB8AC3E}">
        <p14:creationId xmlns:p14="http://schemas.microsoft.com/office/powerpoint/2010/main" val="371569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736" userDrawn="1">
          <p15:clr>
            <a:srgbClr val="F26B43"/>
          </p15:clr>
        </p15:guide>
        <p15:guide id="2" pos="201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5</a:t>
            </a:fld>
            <a:endParaRPr lang="en-US"/>
          </a:p>
        </p:txBody>
      </p:sp>
    </p:spTree>
    <p:extLst>
      <p:ext uri="{BB962C8B-B14F-4D97-AF65-F5344CB8AC3E}">
        <p14:creationId xmlns:p14="http://schemas.microsoft.com/office/powerpoint/2010/main" val="180078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22</a:t>
            </a:fld>
            <a:endParaRPr lang="en-US"/>
          </a:p>
        </p:txBody>
      </p:sp>
    </p:spTree>
    <p:extLst>
      <p:ext uri="{BB962C8B-B14F-4D97-AF65-F5344CB8AC3E}">
        <p14:creationId xmlns:p14="http://schemas.microsoft.com/office/powerpoint/2010/main" val="127311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25</a:t>
            </a:fld>
            <a:endParaRPr lang="en-US"/>
          </a:p>
        </p:txBody>
      </p:sp>
    </p:spTree>
    <p:extLst>
      <p:ext uri="{BB962C8B-B14F-4D97-AF65-F5344CB8AC3E}">
        <p14:creationId xmlns:p14="http://schemas.microsoft.com/office/powerpoint/2010/main" val="51545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26</a:t>
            </a:fld>
            <a:endParaRPr lang="en-US"/>
          </a:p>
        </p:txBody>
      </p:sp>
    </p:spTree>
    <p:extLst>
      <p:ext uri="{BB962C8B-B14F-4D97-AF65-F5344CB8AC3E}">
        <p14:creationId xmlns:p14="http://schemas.microsoft.com/office/powerpoint/2010/main" val="1301879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27</a:t>
            </a:fld>
            <a:endParaRPr lang="en-US"/>
          </a:p>
        </p:txBody>
      </p:sp>
    </p:spTree>
    <p:extLst>
      <p:ext uri="{BB962C8B-B14F-4D97-AF65-F5344CB8AC3E}">
        <p14:creationId xmlns:p14="http://schemas.microsoft.com/office/powerpoint/2010/main" val="139507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28</a:t>
            </a:fld>
            <a:endParaRPr lang="en-US"/>
          </a:p>
        </p:txBody>
      </p:sp>
    </p:spTree>
    <p:extLst>
      <p:ext uri="{BB962C8B-B14F-4D97-AF65-F5344CB8AC3E}">
        <p14:creationId xmlns:p14="http://schemas.microsoft.com/office/powerpoint/2010/main" val="265893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29</a:t>
            </a:fld>
            <a:endParaRPr lang="en-US"/>
          </a:p>
        </p:txBody>
      </p:sp>
    </p:spTree>
    <p:extLst>
      <p:ext uri="{BB962C8B-B14F-4D97-AF65-F5344CB8AC3E}">
        <p14:creationId xmlns:p14="http://schemas.microsoft.com/office/powerpoint/2010/main" val="122407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32</a:t>
            </a:fld>
            <a:endParaRPr lang="en-US"/>
          </a:p>
        </p:txBody>
      </p:sp>
    </p:spTree>
    <p:extLst>
      <p:ext uri="{BB962C8B-B14F-4D97-AF65-F5344CB8AC3E}">
        <p14:creationId xmlns:p14="http://schemas.microsoft.com/office/powerpoint/2010/main" val="3387940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33</a:t>
            </a:fld>
            <a:endParaRPr lang="en-US"/>
          </a:p>
        </p:txBody>
      </p:sp>
    </p:spTree>
    <p:extLst>
      <p:ext uri="{BB962C8B-B14F-4D97-AF65-F5344CB8AC3E}">
        <p14:creationId xmlns:p14="http://schemas.microsoft.com/office/powerpoint/2010/main" val="1277960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35</a:t>
            </a:fld>
            <a:endParaRPr lang="en-US"/>
          </a:p>
        </p:txBody>
      </p:sp>
    </p:spTree>
    <p:extLst>
      <p:ext uri="{BB962C8B-B14F-4D97-AF65-F5344CB8AC3E}">
        <p14:creationId xmlns:p14="http://schemas.microsoft.com/office/powerpoint/2010/main" val="3057361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36</a:t>
            </a:fld>
            <a:endParaRPr lang="en-US"/>
          </a:p>
        </p:txBody>
      </p:sp>
    </p:spTree>
    <p:extLst>
      <p:ext uri="{BB962C8B-B14F-4D97-AF65-F5344CB8AC3E}">
        <p14:creationId xmlns:p14="http://schemas.microsoft.com/office/powerpoint/2010/main" val="347520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Kourtney</a:t>
            </a:r>
          </a:p>
        </p:txBody>
      </p:sp>
      <p:sp>
        <p:nvSpPr>
          <p:cNvPr id="4" name="Slide Number Placeholder 3"/>
          <p:cNvSpPr>
            <a:spLocks noGrp="1"/>
          </p:cNvSpPr>
          <p:nvPr>
            <p:ph type="sldNum" sz="quarter" idx="5"/>
          </p:nvPr>
        </p:nvSpPr>
        <p:spPr/>
        <p:txBody>
          <a:bodyPr/>
          <a:lstStyle/>
          <a:p>
            <a:fld id="{B083EB8F-891A-4874-8B8C-B6F861E9751F}" type="slidenum">
              <a:rPr lang="en-US" smtClean="0"/>
              <a:t>8</a:t>
            </a:fld>
            <a:endParaRPr lang="en-US"/>
          </a:p>
        </p:txBody>
      </p:sp>
    </p:spTree>
    <p:extLst>
      <p:ext uri="{BB962C8B-B14F-4D97-AF65-F5344CB8AC3E}">
        <p14:creationId xmlns:p14="http://schemas.microsoft.com/office/powerpoint/2010/main" val="645490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37</a:t>
            </a:fld>
            <a:endParaRPr lang="en-US"/>
          </a:p>
        </p:txBody>
      </p:sp>
    </p:spTree>
    <p:extLst>
      <p:ext uri="{BB962C8B-B14F-4D97-AF65-F5344CB8AC3E}">
        <p14:creationId xmlns:p14="http://schemas.microsoft.com/office/powerpoint/2010/main" val="30074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38</a:t>
            </a:fld>
            <a:endParaRPr lang="en-US"/>
          </a:p>
        </p:txBody>
      </p:sp>
    </p:spTree>
    <p:extLst>
      <p:ext uri="{BB962C8B-B14F-4D97-AF65-F5344CB8AC3E}">
        <p14:creationId xmlns:p14="http://schemas.microsoft.com/office/powerpoint/2010/main" val="140870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39</a:t>
            </a:fld>
            <a:endParaRPr lang="en-US"/>
          </a:p>
        </p:txBody>
      </p:sp>
    </p:spTree>
    <p:extLst>
      <p:ext uri="{BB962C8B-B14F-4D97-AF65-F5344CB8AC3E}">
        <p14:creationId xmlns:p14="http://schemas.microsoft.com/office/powerpoint/2010/main" val="280249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41</a:t>
            </a:fld>
            <a:endParaRPr lang="en-US"/>
          </a:p>
        </p:txBody>
      </p:sp>
    </p:spTree>
    <p:extLst>
      <p:ext uri="{BB962C8B-B14F-4D97-AF65-F5344CB8AC3E}">
        <p14:creationId xmlns:p14="http://schemas.microsoft.com/office/powerpoint/2010/main" val="1098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13</a:t>
            </a:fld>
            <a:endParaRPr lang="en-US"/>
          </a:p>
        </p:txBody>
      </p:sp>
    </p:spTree>
    <p:extLst>
      <p:ext uri="{BB962C8B-B14F-4D97-AF65-F5344CB8AC3E}">
        <p14:creationId xmlns:p14="http://schemas.microsoft.com/office/powerpoint/2010/main" val="332996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16</a:t>
            </a:fld>
            <a:endParaRPr lang="en-US"/>
          </a:p>
        </p:txBody>
      </p:sp>
    </p:spTree>
    <p:extLst>
      <p:ext uri="{BB962C8B-B14F-4D97-AF65-F5344CB8AC3E}">
        <p14:creationId xmlns:p14="http://schemas.microsoft.com/office/powerpoint/2010/main" val="275425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17</a:t>
            </a:fld>
            <a:endParaRPr lang="en-US"/>
          </a:p>
        </p:txBody>
      </p:sp>
    </p:spTree>
    <p:extLst>
      <p:ext uri="{BB962C8B-B14F-4D97-AF65-F5344CB8AC3E}">
        <p14:creationId xmlns:p14="http://schemas.microsoft.com/office/powerpoint/2010/main" val="195294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18</a:t>
            </a:fld>
            <a:endParaRPr lang="en-US"/>
          </a:p>
        </p:txBody>
      </p:sp>
    </p:spTree>
    <p:extLst>
      <p:ext uri="{BB962C8B-B14F-4D97-AF65-F5344CB8AC3E}">
        <p14:creationId xmlns:p14="http://schemas.microsoft.com/office/powerpoint/2010/main" val="104306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19</a:t>
            </a:fld>
            <a:endParaRPr lang="en-US"/>
          </a:p>
        </p:txBody>
      </p:sp>
    </p:spTree>
    <p:extLst>
      <p:ext uri="{BB962C8B-B14F-4D97-AF65-F5344CB8AC3E}">
        <p14:creationId xmlns:p14="http://schemas.microsoft.com/office/powerpoint/2010/main" val="236382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20</a:t>
            </a:fld>
            <a:endParaRPr lang="en-US"/>
          </a:p>
        </p:txBody>
      </p:sp>
    </p:spTree>
    <p:extLst>
      <p:ext uri="{BB962C8B-B14F-4D97-AF65-F5344CB8AC3E}">
        <p14:creationId xmlns:p14="http://schemas.microsoft.com/office/powerpoint/2010/main" val="292787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21</a:t>
            </a:fld>
            <a:endParaRPr lang="en-US"/>
          </a:p>
        </p:txBody>
      </p:sp>
    </p:spTree>
    <p:extLst>
      <p:ext uri="{BB962C8B-B14F-4D97-AF65-F5344CB8AC3E}">
        <p14:creationId xmlns:p14="http://schemas.microsoft.com/office/powerpoint/2010/main" val="233749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651162" y="2733675"/>
            <a:ext cx="10810585" cy="776288"/>
          </a:xfrm>
          <a:noFill/>
        </p:spPr>
        <p:txBody>
          <a:bodyPr anchor="ctr">
            <a:no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4" name="Frame 3">
            <a:extLst>
              <a:ext uri="{FF2B5EF4-FFF2-40B4-BE49-F238E27FC236}">
                <a16:creationId xmlns:a16="http://schemas.microsoft.com/office/drawing/2014/main" id="{B34AB449-9CCF-0FAF-6624-195B2D4F3363}"/>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DDF200-93EB-B90B-CF1E-A8D067F3FB21}"/>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39116"/>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163" y="2733675"/>
            <a:ext cx="10502612" cy="776288"/>
          </a:xfrm>
          <a:noFill/>
        </p:spPr>
        <p:txBody>
          <a:bodyPr anchor="ctr">
            <a:norm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3" name="Subtitle 2"/>
          <p:cNvSpPr>
            <a:spLocks noGrp="1"/>
          </p:cNvSpPr>
          <p:nvPr>
            <p:ph type="subTitle" idx="1"/>
          </p:nvPr>
        </p:nvSpPr>
        <p:spPr>
          <a:xfrm>
            <a:off x="660978" y="3602039"/>
            <a:ext cx="10398235" cy="526616"/>
          </a:xfrm>
        </p:spPr>
        <p:txBody>
          <a:bodyPr>
            <a:normAutofit/>
          </a:bodyPr>
          <a:lstStyle>
            <a:lvl1pPr marL="0" indent="0" algn="l">
              <a:buNone/>
              <a:defRPr sz="2400" b="1" i="0" cap="all" spc="167" baseline="0">
                <a:solidFill>
                  <a:schemeClr val="tx1"/>
                </a:solidFill>
                <a:latin typeface="Helvetica Neue" panose="02000503000000020004"/>
                <a:ea typeface="Helvetica Neue" panose="02000503000000020004"/>
                <a:cs typeface="Helvetica Neue" panose="02000503000000020004"/>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23" name="Text Placeholder 22">
            <a:extLst>
              <a:ext uri="{FF2B5EF4-FFF2-40B4-BE49-F238E27FC236}">
                <a16:creationId xmlns:a16="http://schemas.microsoft.com/office/drawing/2014/main" id="{AA7B0E89-3895-AF75-0A56-D290AA3A5C5C}"/>
              </a:ext>
            </a:extLst>
          </p:cNvPr>
          <p:cNvSpPr>
            <a:spLocks noGrp="1"/>
          </p:cNvSpPr>
          <p:nvPr>
            <p:ph type="body" sz="quarter" idx="10" hasCustomPrompt="1"/>
          </p:nvPr>
        </p:nvSpPr>
        <p:spPr>
          <a:xfrm>
            <a:off x="668413" y="4594848"/>
            <a:ext cx="6721206" cy="914400"/>
          </a:xfrm>
        </p:spPr>
        <p:txBody>
          <a:bodyPr>
            <a:normAutofit/>
          </a:bodyPr>
          <a:lstStyle>
            <a:lvl1pPr marL="0" indent="0">
              <a:buNone/>
              <a:defRPr sz="1800">
                <a:solidFill>
                  <a:schemeClr val="tx1"/>
                </a:solidFill>
                <a:latin typeface="Helvetica Neue" panose="02000503000000020004"/>
              </a:defRPr>
            </a:lvl1pPr>
          </a:lstStyle>
          <a:p>
            <a:pPr lvl="0"/>
            <a:r>
              <a:rPr lang="en-US"/>
              <a:t>Click to edit Master date style</a:t>
            </a:r>
          </a:p>
        </p:txBody>
      </p:sp>
      <p:sp>
        <p:nvSpPr>
          <p:cNvPr id="4" name="Frame 3">
            <a:extLst>
              <a:ext uri="{FF2B5EF4-FFF2-40B4-BE49-F238E27FC236}">
                <a16:creationId xmlns:a16="http://schemas.microsoft.com/office/drawing/2014/main" id="{9F972D9C-9055-57D1-86D4-F11D2F103D58}"/>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C1839F-DA08-6C22-0CEB-B1F4944CA3B1}"/>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200068"/>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15374" y="1373525"/>
            <a:ext cx="10846375" cy="4803438"/>
          </a:xfrm>
        </p:spPr>
        <p:txBody>
          <a:bodyPr>
            <a:normAutofit/>
          </a:bodyPr>
          <a:lstStyle>
            <a:lvl1pPr>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DF7C1699-0C87-030E-875B-FB80BD3C976E}"/>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273529"/>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5374" y="1373525"/>
            <a:ext cx="10846375" cy="4803438"/>
          </a:xfrm>
        </p:spPr>
        <p:txBody>
          <a:bodyPr>
            <a:normAutofit/>
          </a:bodyPr>
          <a:lstStyle>
            <a:lvl1pPr marL="457200" indent="-457200">
              <a:buFont typeface="+mj-lt"/>
              <a:buAutoNum type="arabicPeriod"/>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rame 4">
            <a:extLst>
              <a:ext uri="{FF2B5EF4-FFF2-40B4-BE49-F238E27FC236}">
                <a16:creationId xmlns:a16="http://schemas.microsoft.com/office/drawing/2014/main" id="{5FCAD386-D13C-08F4-A642-514B7DAD1E81}"/>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2A1D3D-3A11-FE6E-797D-E0489E805B7D}"/>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421BA16-9CF5-2FC9-01A8-36C3F6D48279}"/>
              </a:ext>
              <a:ext uri="{C183D7F6-B498-43B3-948B-1728B52AA6E4}">
                <adec:decorative xmlns:adec="http://schemas.microsoft.com/office/drawing/2017/decorative" val="1"/>
              </a:ext>
            </a:extLst>
          </p:cNvPr>
          <p:cNvCxnSpPr>
            <a:cxnSpLocks/>
          </p:cNvCxnSpPr>
          <p:nvPr userDrawn="1"/>
        </p:nvCxnSpPr>
        <p:spPr>
          <a:xfrm>
            <a:off x="95697" y="1046611"/>
            <a:ext cx="119786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A128AE8-3C9A-6FB3-91F6-B6D989526619}"/>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719120655"/>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4273" y="1362075"/>
            <a:ext cx="5157787" cy="83859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98500" y="2200668"/>
            <a:ext cx="5157787" cy="398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0666" y="1362075"/>
            <a:ext cx="5183188" cy="83859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0666" y="2200668"/>
            <a:ext cx="5183188" cy="398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00D4134A-F6B7-2C39-C879-EDC579EF4ADE}"/>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D2C26066-4298-ABC4-913A-E09A0BD267BC}"/>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596866"/>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862D1A-9070-E029-997E-1AF4CFED424A}"/>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A89B31C-7A58-307F-82D4-F74B5C9B81FA}"/>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80195"/>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92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076" y="1301967"/>
            <a:ext cx="4483441" cy="1574583"/>
          </a:xfrm>
        </p:spPr>
        <p:txBody>
          <a:bodyPr bIns="45720" anchor="b">
            <a:noAutofit/>
          </a:bodyPr>
          <a:lstStyle>
            <a:lvl1pPr>
              <a:defRPr sz="3200" u="none"/>
            </a:lvl1pPr>
          </a:lstStyle>
          <a:p>
            <a:r>
              <a:rPr lang="en-US"/>
              <a:t>Click to edit Master title style</a:t>
            </a:r>
          </a:p>
        </p:txBody>
      </p:sp>
      <p:sp>
        <p:nvSpPr>
          <p:cNvPr id="3" name="Content Placeholder 2"/>
          <p:cNvSpPr>
            <a:spLocks noGrp="1"/>
          </p:cNvSpPr>
          <p:nvPr>
            <p:ph idx="1"/>
          </p:nvPr>
        </p:nvSpPr>
        <p:spPr>
          <a:xfrm>
            <a:off x="5299362" y="1301967"/>
            <a:ext cx="6278562" cy="4873625"/>
          </a:xfrm>
        </p:spPr>
        <p:txBody>
          <a:bodyPr/>
          <a:lstStyle>
            <a:lvl1pPr marL="228591" indent="-228591">
              <a:buFont typeface="Wingdings" panose="05000000000000000000" pitchFamily="2" charset="2"/>
              <a:buChar char="§"/>
              <a:defRPr sz="2800"/>
            </a:lvl1pPr>
            <a:lvl2pPr marL="685773" indent="-228591">
              <a:buFont typeface="Wingdings" panose="05000000000000000000" pitchFamily="2" charset="2"/>
              <a:buChar char="§"/>
              <a:defRPr sz="2400"/>
            </a:lvl2pPr>
            <a:lvl3pPr marL="1142954" indent="-228591">
              <a:buFont typeface="Wingdings" panose="05000000000000000000" pitchFamily="2" charset="2"/>
              <a:buChar char="§"/>
              <a:defRPr sz="2000"/>
            </a:lvl3pPr>
            <a:lvl4pPr marL="1600136" indent="-228591">
              <a:buFont typeface="Wingdings" panose="05000000000000000000" pitchFamily="2" charset="2"/>
              <a:buChar char="§"/>
              <a:defRPr sz="1800"/>
            </a:lvl4pPr>
            <a:lvl5pPr marL="2057318" indent="-228591">
              <a:buFont typeface="Wingdings" panose="05000000000000000000" pitchFamily="2" charset="2"/>
              <a:buChar cha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076" y="2876550"/>
            <a:ext cx="4483441" cy="3299042"/>
          </a:xfrm>
        </p:spPr>
        <p:txBody>
          <a:bodyPr>
            <a:normAutofit/>
          </a:bodyPr>
          <a:lstStyle>
            <a:lvl1pPr marL="0" indent="0">
              <a:buNone/>
              <a:defRPr sz="20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cxnSp>
        <p:nvCxnSpPr>
          <p:cNvPr id="6" name="Straight Connector 5">
            <a:extLst>
              <a:ext uri="{FF2B5EF4-FFF2-40B4-BE49-F238E27FC236}">
                <a16:creationId xmlns:a16="http://schemas.microsoft.com/office/drawing/2014/main" id="{48FA7282-7514-ADF8-36FF-1E6A46745129}"/>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6649"/>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28">
          <p15:clr>
            <a:srgbClr val="FBAE40"/>
          </p15:clr>
        </p15:guide>
        <p15:guide id="4" pos="86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4849" y="351503"/>
            <a:ext cx="9122303" cy="121453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639614"/>
            <a:ext cx="10515600" cy="45373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DF4E79D-D9DA-40B0-5816-638E7EC459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1557" y="240749"/>
            <a:ext cx="1018803" cy="697880"/>
          </a:xfrm>
          <a:prstGeom prst="rect">
            <a:avLst/>
          </a:prstGeom>
        </p:spPr>
      </p:pic>
      <p:sp>
        <p:nvSpPr>
          <p:cNvPr id="8" name="Slide Number Placeholder 6">
            <a:extLst>
              <a:ext uri="{FF2B5EF4-FFF2-40B4-BE49-F238E27FC236}">
                <a16:creationId xmlns:a16="http://schemas.microsoft.com/office/drawing/2014/main" id="{B86B90C2-4EC2-DDF1-5E3E-1FD1970380D1}"/>
              </a:ext>
            </a:extLst>
          </p:cNvPr>
          <p:cNvSpPr txBox="1">
            <a:spLocks/>
          </p:cNvSpPr>
          <p:nvPr userDrawn="1"/>
        </p:nvSpPr>
        <p:spPr>
          <a:xfrm>
            <a:off x="11461748" y="6362787"/>
            <a:ext cx="581313" cy="358689"/>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F3F5BF-4E78-4648-AD00-5AB874996B23}" type="slidenum">
              <a:rPr lang="en-US" sz="1400" smtClean="0">
                <a:solidFill>
                  <a:schemeClr val="tx1"/>
                </a:solidFill>
                <a:latin typeface="Helvetica Neue" panose="02000503000000020004"/>
              </a:rPr>
              <a:pPr algn="r"/>
              <a:t>‹#›</a:t>
            </a:fld>
            <a:endParaRPr lang="en-US" sz="1400">
              <a:solidFill>
                <a:schemeClr val="tx1"/>
              </a:solidFill>
              <a:latin typeface="Helvetica Neue" panose="02000503000000020004"/>
            </a:endParaRPr>
          </a:p>
        </p:txBody>
      </p:sp>
      <p:pic>
        <p:nvPicPr>
          <p:cNvPr id="18" name="Picture 17">
            <a:extLst>
              <a:ext uri="{FF2B5EF4-FFF2-40B4-BE49-F238E27FC236}">
                <a16:creationId xmlns:a16="http://schemas.microsoft.com/office/drawing/2014/main" id="{7BEE5847-F635-E29C-DB06-17015218F3B2}"/>
              </a:ext>
            </a:extLst>
          </p:cNvPr>
          <p:cNvPicPr>
            <a:picLocks noChangeAspect="1"/>
          </p:cNvPicPr>
          <p:nvPr userDrawn="1"/>
        </p:nvPicPr>
        <p:blipFill rotWithShape="1">
          <a:blip r:embed="rId11"/>
          <a:srcRect l="38910" t="53008" r="34358" b="22316"/>
          <a:stretch/>
        </p:blipFill>
        <p:spPr>
          <a:xfrm>
            <a:off x="10731582" y="288082"/>
            <a:ext cx="1252906" cy="650547"/>
          </a:xfrm>
          <a:prstGeom prst="rect">
            <a:avLst/>
          </a:prstGeom>
        </p:spPr>
      </p:pic>
    </p:spTree>
    <p:extLst>
      <p:ext uri="{BB962C8B-B14F-4D97-AF65-F5344CB8AC3E}">
        <p14:creationId xmlns:p14="http://schemas.microsoft.com/office/powerpoint/2010/main" val="3479545373"/>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3" r:id="rId3"/>
    <p:sldLayoutId id="2147483698" r:id="rId4"/>
    <p:sldLayoutId id="2147483677" r:id="rId5"/>
    <p:sldLayoutId id="2147483695" r:id="rId6"/>
    <p:sldLayoutId id="2147483679" r:id="rId7"/>
    <p:sldLayoutId id="2147483680" r:id="rId8"/>
  </p:sldLayoutIdLst>
  <p:hf hdr="0" ftr="0" dt="0"/>
  <p:txStyles>
    <p:title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p:titleStyle>
    <p:body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2.xml"/><Relationship Id="rId1" Type="http://schemas.openxmlformats.org/officeDocument/2006/relationships/slideLayout" Target="../slideLayouts/slideLayout3.xml"/><Relationship Id="rId5" Type="http://schemas.openxmlformats.org/officeDocument/2006/relationships/slide" Target="slide34.xml"/><Relationship Id="rId4" Type="http://schemas.openxmlformats.org/officeDocument/2006/relationships/slide" Target="slide30.xml"/></Relationships>
</file>

<file path=ppt/slides/_rels/slide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2.xml"/><Relationship Id="rId1" Type="http://schemas.openxmlformats.org/officeDocument/2006/relationships/slideLayout" Target="../slideLayouts/slideLayout3.xml"/><Relationship Id="rId5" Type="http://schemas.openxmlformats.org/officeDocument/2006/relationships/slide" Target="slide34.xml"/><Relationship Id="rId4" Type="http://schemas.openxmlformats.org/officeDocument/2006/relationships/slide" Target="slide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hyperlink" Target="https://www.youtube.com/watch?v=PLVSM6_92Fo&amp;list=PLmKWUSbYI1eoIsdbRr0fPryL-5nNsYADV&amp;index=1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sdagcc.sharepoint.com/:x:/s/OCFO-FIETProjectTeam/EQ0xvAKRFQZJng8bjxSj350BRicbkvstKXaJR4J4LWuheg?e=nFBL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9.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30.xml"/><Relationship Id="rId5" Type="http://schemas.openxmlformats.org/officeDocument/2006/relationships/slide" Target="slide23.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usdagcc.sharepoint.com/:x:/s/OCFO-FIETProjectTeam/EQ0xvAKRFQZJng8bjxSj350BRicbkvstKXaJR4J4LWuheg?e=nFBL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usdagcc.sharepoint.com/:x:/s/OCFO-FIETProjectTeam/EQ0xvAKRFQZJng8bjxSj350BRicbkvstKXaJR4J4LWuheg?e=nFBL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usdagcc.sharepoint.com/:x:/s/OCFO-FIETProjectTeam/EQ0xvAKRFQZJng8bjxSj350BRicbkvstKXaJR4J4LWuheg?e=nFBL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s://public.govdelivery.com/accounts/USDAOCFO/subscriber/new" TargetMode="External"/><Relationship Id="rId3" Type="http://schemas.openxmlformats.org/officeDocument/2006/relationships/hyperlink" Target="https://nfc.usda.gov/FSS/ClientServices/FMS/FIET/index.php" TargetMode="External"/><Relationship Id="rId7" Type="http://schemas.openxmlformats.org/officeDocument/2006/relationships/hyperlink" Target="https://usdagcc.sharepoint.com/:x:/r/sites/OCFO-FIETProjectTeam/Shared%20Documents/General/02.%20OCM%20%26%20Training/01.%20OCM/03.%20Communications%20Plan/01.%20WIP%20Communications/USDA%20FIET%20What%27s%20Changing%20Details%20for%20FMMI%20Agency%20End%20Users.xlsx?d=w02bc310d159149069e0f1b8f14a3df9d&amp;csf=1&amp;web=1&amp;e=9C8cJZ"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nfc.usda.gov/FSS/contact/FMS/CAM_Agency_Assignments.pdf" TargetMode="External"/><Relationship Id="rId5" Type="http://schemas.openxmlformats.org/officeDocument/2006/relationships/hyperlink" Target="mailto:FMSC.Help@usda.gov" TargetMode="External"/><Relationship Id="rId4" Type="http://schemas.openxmlformats.org/officeDocument/2006/relationships/hyperlink" Target="https://usdagcc.sharepoint.com/:w:/r/sites/OCFO-FIETProjectTeam/Shared%20Documents/General/02.%20OCM%20%26%20Training/01.%20OCM/03.%20Communications%20Plan/Change%20Champions_Super%20Users%20List.docx?d=wdb1c87792f374b049a9028f72186315a&amp;csf=1&amp;web=1&amp;e=lbUT2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hyperlink" Target="https://nfc.usda.gov/FSS/ClientServices/FMS/FIET/index.php?utm_medium=email&amp;utm_source=govdelivery" TargetMode="External"/><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image" Target="../media/image41.sv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294C-247E-A794-326F-859BD97EEE46}"/>
              </a:ext>
            </a:extLst>
          </p:cNvPr>
          <p:cNvSpPr>
            <a:spLocks noGrp="1"/>
          </p:cNvSpPr>
          <p:nvPr>
            <p:ph type="ctrTitle"/>
          </p:nvPr>
        </p:nvSpPr>
        <p:spPr>
          <a:xfrm>
            <a:off x="1478107" y="2108551"/>
            <a:ext cx="9235787" cy="1517888"/>
          </a:xfrm>
        </p:spPr>
        <p:txBody>
          <a:bodyPr>
            <a:normAutofit/>
          </a:bodyPr>
          <a:lstStyle/>
          <a:p>
            <a:pPr algn="ctr"/>
            <a:r>
              <a:rPr lang="en-US" dirty="0"/>
              <a:t>What’s Changing Guide </a:t>
            </a:r>
            <a:br>
              <a:rPr lang="en-US" dirty="0"/>
            </a:br>
            <a:r>
              <a:rPr lang="en-US" dirty="0"/>
              <a:t>for FMMI Agency End Users</a:t>
            </a:r>
          </a:p>
        </p:txBody>
      </p:sp>
      <p:sp>
        <p:nvSpPr>
          <p:cNvPr id="3" name="Subtitle 2">
            <a:extLst>
              <a:ext uri="{FF2B5EF4-FFF2-40B4-BE49-F238E27FC236}">
                <a16:creationId xmlns:a16="http://schemas.microsoft.com/office/drawing/2014/main" id="{A32B8D25-CA30-D154-B362-85A66758354D}"/>
              </a:ext>
            </a:extLst>
          </p:cNvPr>
          <p:cNvSpPr>
            <a:spLocks noGrp="1"/>
          </p:cNvSpPr>
          <p:nvPr>
            <p:ph type="subTitle" idx="1"/>
          </p:nvPr>
        </p:nvSpPr>
        <p:spPr>
          <a:xfrm>
            <a:off x="1009188" y="3602039"/>
            <a:ext cx="10173624" cy="483989"/>
          </a:xfrm>
        </p:spPr>
        <p:txBody>
          <a:bodyPr>
            <a:noAutofit/>
          </a:bodyPr>
          <a:lstStyle/>
          <a:p>
            <a:pPr algn="ctr"/>
            <a:r>
              <a:rPr lang="en-US" cap="none"/>
              <a:t>FMMI Intelligent Enterprise Transformation (FIET) Project</a:t>
            </a:r>
            <a:endParaRPr lang="en-US" sz="2400" cap="none"/>
          </a:p>
        </p:txBody>
      </p:sp>
      <p:cxnSp>
        <p:nvCxnSpPr>
          <p:cNvPr id="6" name="Straight Connector 5">
            <a:extLst>
              <a:ext uri="{FF2B5EF4-FFF2-40B4-BE49-F238E27FC236}">
                <a16:creationId xmlns:a16="http://schemas.microsoft.com/office/drawing/2014/main" id="{15D4AE21-4E74-CAE1-1461-52C931279569}"/>
              </a:ext>
              <a:ext uri="{C183D7F6-B498-43B3-948B-1728B52AA6E4}">
                <adec:decorative xmlns:adec="http://schemas.microsoft.com/office/drawing/2017/decorative" val="1"/>
              </a:ext>
            </a:extLst>
          </p:cNvPr>
          <p:cNvCxnSpPr>
            <a:cxnSpLocks/>
          </p:cNvCxnSpPr>
          <p:nvPr/>
        </p:nvCxnSpPr>
        <p:spPr>
          <a:xfrm>
            <a:off x="1889760" y="3414924"/>
            <a:ext cx="841248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78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Autofit/>
          </a:bodyPr>
          <a:lstStyle/>
          <a:p>
            <a:r>
              <a:rPr lang="en-US" sz="3200"/>
              <a:t>What are the key changes USERS </a:t>
            </a:r>
            <a:br>
              <a:rPr lang="en-US" sz="3200"/>
            </a:br>
            <a:r>
              <a:rPr lang="en-US" sz="3200"/>
              <a:t>will experience?</a:t>
            </a:r>
          </a:p>
        </p:txBody>
      </p:sp>
      <p:sp>
        <p:nvSpPr>
          <p:cNvPr id="4" name="Text Placeholder 2">
            <a:extLst>
              <a:ext uri="{FF2B5EF4-FFF2-40B4-BE49-F238E27FC236}">
                <a16:creationId xmlns:a16="http://schemas.microsoft.com/office/drawing/2014/main" id="{03A3ACB2-D94D-CA5F-3344-DA903A479B8D}"/>
              </a:ext>
            </a:extLst>
          </p:cNvPr>
          <p:cNvSpPr txBox="1">
            <a:spLocks/>
          </p:cNvSpPr>
          <p:nvPr/>
        </p:nvSpPr>
        <p:spPr>
          <a:xfrm>
            <a:off x="363092" y="1413130"/>
            <a:ext cx="9554796"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The most notable changes to FMMI can be grouped into four categories:</a:t>
            </a:r>
            <a:endParaRPr lang="en-US" sz="2000"/>
          </a:p>
        </p:txBody>
      </p:sp>
      <p:grpSp>
        <p:nvGrpSpPr>
          <p:cNvPr id="32" name="Group 31" descr="Numbers 1 through 4 representing the four categories of change.">
            <a:extLst>
              <a:ext uri="{FF2B5EF4-FFF2-40B4-BE49-F238E27FC236}">
                <a16:creationId xmlns:a16="http://schemas.microsoft.com/office/drawing/2014/main" id="{698975A3-39C4-9009-0A84-3A22E9D15B98}"/>
              </a:ext>
            </a:extLst>
          </p:cNvPr>
          <p:cNvGrpSpPr/>
          <p:nvPr/>
        </p:nvGrpSpPr>
        <p:grpSpPr>
          <a:xfrm>
            <a:off x="9769226" y="1227053"/>
            <a:ext cx="2083158" cy="457200"/>
            <a:chOff x="9769226" y="1227053"/>
            <a:chExt cx="2083158" cy="457200"/>
          </a:xfrm>
        </p:grpSpPr>
        <p:sp>
          <p:nvSpPr>
            <p:cNvPr id="33" name="Oval 32">
              <a:hlinkClick r:id="rId2" action="ppaction://hlinksldjump"/>
              <a:extLst>
                <a:ext uri="{FF2B5EF4-FFF2-40B4-BE49-F238E27FC236}">
                  <a16:creationId xmlns:a16="http://schemas.microsoft.com/office/drawing/2014/main" id="{74DA616D-C1A9-5DE0-8BA9-A4529DBFC31F}"/>
                </a:ext>
              </a:extLst>
            </p:cNvPr>
            <p:cNvSpPr/>
            <p:nvPr/>
          </p:nvSpPr>
          <p:spPr>
            <a:xfrm>
              <a:off x="9769226"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34" name="Oval 33">
              <a:hlinkClick r:id="rId3" action="ppaction://hlinksldjump"/>
              <a:extLst>
                <a:ext uri="{FF2B5EF4-FFF2-40B4-BE49-F238E27FC236}">
                  <a16:creationId xmlns:a16="http://schemas.microsoft.com/office/drawing/2014/main" id="{6205392C-2DA9-C0B4-1FB8-9AA9C80E81ED}"/>
                </a:ext>
              </a:extLst>
            </p:cNvPr>
            <p:cNvSpPr/>
            <p:nvPr/>
          </p:nvSpPr>
          <p:spPr>
            <a:xfrm>
              <a:off x="10311212"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35" name="Oval 34">
              <a:hlinkClick r:id="rId4" action="ppaction://hlinksldjump"/>
              <a:extLst>
                <a:ext uri="{FF2B5EF4-FFF2-40B4-BE49-F238E27FC236}">
                  <a16:creationId xmlns:a16="http://schemas.microsoft.com/office/drawing/2014/main" id="{D54271F6-61B5-0801-4DE1-B2E539EEDEAF}"/>
                </a:ext>
              </a:extLst>
            </p:cNvPr>
            <p:cNvSpPr/>
            <p:nvPr/>
          </p:nvSpPr>
          <p:spPr>
            <a:xfrm>
              <a:off x="10853198"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sp>
          <p:nvSpPr>
            <p:cNvPr id="7" name="Oval 6">
              <a:hlinkClick r:id="rId5" action="ppaction://hlinksldjump"/>
              <a:extLst>
                <a:ext uri="{FF2B5EF4-FFF2-40B4-BE49-F238E27FC236}">
                  <a16:creationId xmlns:a16="http://schemas.microsoft.com/office/drawing/2014/main" id="{22018BB1-51A4-0D74-A354-0BF26A2D3792}"/>
                </a:ext>
              </a:extLst>
            </p:cNvPr>
            <p:cNvSpPr/>
            <p:nvPr/>
          </p:nvSpPr>
          <p:spPr>
            <a:xfrm>
              <a:off x="11395184"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4</a:t>
              </a:r>
            </a:p>
          </p:txBody>
        </p:sp>
      </p:grpSp>
      <p:sp>
        <p:nvSpPr>
          <p:cNvPr id="3" name="Rectangle 2">
            <a:extLst>
              <a:ext uri="{FF2B5EF4-FFF2-40B4-BE49-F238E27FC236}">
                <a16:creationId xmlns:a16="http://schemas.microsoft.com/office/drawing/2014/main" id="{30FA7D1A-2F47-39DD-D761-A0B2D82331E7}"/>
              </a:ext>
            </a:extLst>
          </p:cNvPr>
          <p:cNvSpPr/>
          <p:nvPr/>
        </p:nvSpPr>
        <p:spPr>
          <a:xfrm>
            <a:off x="1824559" y="2125457"/>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1. Fiori</a:t>
            </a:r>
          </a:p>
        </p:txBody>
      </p:sp>
      <p:sp>
        <p:nvSpPr>
          <p:cNvPr id="9" name="Rectangle 8">
            <a:extLst>
              <a:ext uri="{FF2B5EF4-FFF2-40B4-BE49-F238E27FC236}">
                <a16:creationId xmlns:a16="http://schemas.microsoft.com/office/drawing/2014/main" id="{774013BF-5B68-0D19-5EA5-D5C3314E911D}"/>
              </a:ext>
            </a:extLst>
          </p:cNvPr>
          <p:cNvSpPr/>
          <p:nvPr/>
        </p:nvSpPr>
        <p:spPr>
          <a:xfrm>
            <a:off x="1824559" y="2690990"/>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The fresh, new user interface with a modern look and feel.</a:t>
            </a:r>
          </a:p>
        </p:txBody>
      </p:sp>
      <p:sp>
        <p:nvSpPr>
          <p:cNvPr id="11" name="Rectangle 10">
            <a:extLst>
              <a:ext uri="{FF2B5EF4-FFF2-40B4-BE49-F238E27FC236}">
                <a16:creationId xmlns:a16="http://schemas.microsoft.com/office/drawing/2014/main" id="{A1A02AF4-84DA-911E-6902-A2466756B956}"/>
              </a:ext>
            </a:extLst>
          </p:cNvPr>
          <p:cNvSpPr/>
          <p:nvPr/>
        </p:nvSpPr>
        <p:spPr>
          <a:xfrm>
            <a:off x="5901211" y="2125457"/>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2. Simplified Data Model</a:t>
            </a:r>
          </a:p>
        </p:txBody>
      </p:sp>
      <p:sp>
        <p:nvSpPr>
          <p:cNvPr id="38" name="Rectangle 37">
            <a:extLst>
              <a:ext uri="{FF2B5EF4-FFF2-40B4-BE49-F238E27FC236}">
                <a16:creationId xmlns:a16="http://schemas.microsoft.com/office/drawing/2014/main" id="{0C6AD604-E86F-7650-54C1-B7A98307EF16}"/>
              </a:ext>
            </a:extLst>
          </p:cNvPr>
          <p:cNvSpPr/>
          <p:nvPr/>
        </p:nvSpPr>
        <p:spPr>
          <a:xfrm rot="21264805">
            <a:off x="9793155" y="1716391"/>
            <a:ext cx="1995757" cy="919074"/>
          </a:xfrm>
          <a:prstGeom prst="rect">
            <a:avLst/>
          </a:prstGeom>
          <a:no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solidFill>
                <a:latin typeface="Helvetica Neue" panose="02000503000000020004"/>
              </a:rPr>
              <a:t>Interactive menu!</a:t>
            </a:r>
          </a:p>
          <a:p>
            <a:pPr algn="ctr"/>
            <a:r>
              <a:rPr lang="en-US" sz="1600" i="1">
                <a:solidFill>
                  <a:schemeClr val="tx1"/>
                </a:solidFill>
                <a:latin typeface="Helvetica Neue" panose="02000503000000020004"/>
              </a:rPr>
              <a:t>Click numbers </a:t>
            </a:r>
          </a:p>
          <a:p>
            <a:pPr algn="ctr"/>
            <a:r>
              <a:rPr lang="en-US" sz="1600" i="1">
                <a:solidFill>
                  <a:schemeClr val="tx1"/>
                </a:solidFill>
                <a:latin typeface="Helvetica Neue" panose="02000503000000020004"/>
              </a:rPr>
              <a:t>to navigate</a:t>
            </a:r>
          </a:p>
        </p:txBody>
      </p:sp>
      <p:sp>
        <p:nvSpPr>
          <p:cNvPr id="13" name="Rectangle 12">
            <a:extLst>
              <a:ext uri="{FF2B5EF4-FFF2-40B4-BE49-F238E27FC236}">
                <a16:creationId xmlns:a16="http://schemas.microsoft.com/office/drawing/2014/main" id="{975C7C0C-C9B2-3CCC-2F75-C65E4DE29BC7}"/>
              </a:ext>
            </a:extLst>
          </p:cNvPr>
          <p:cNvSpPr/>
          <p:nvPr/>
        </p:nvSpPr>
        <p:spPr>
          <a:xfrm>
            <a:off x="5901211" y="2690990"/>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Data tables will be combined to improve performance and data accuracy.</a:t>
            </a:r>
          </a:p>
        </p:txBody>
      </p:sp>
      <p:sp>
        <p:nvSpPr>
          <p:cNvPr id="14" name="Rectangle 13">
            <a:extLst>
              <a:ext uri="{FF2B5EF4-FFF2-40B4-BE49-F238E27FC236}">
                <a16:creationId xmlns:a16="http://schemas.microsoft.com/office/drawing/2014/main" id="{D5F8D8A3-6391-1095-BAAD-6E71F47FD750}"/>
              </a:ext>
            </a:extLst>
          </p:cNvPr>
          <p:cNvSpPr/>
          <p:nvPr/>
        </p:nvSpPr>
        <p:spPr>
          <a:xfrm>
            <a:off x="1824559" y="4430068"/>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3. Business Partner Records</a:t>
            </a:r>
          </a:p>
        </p:txBody>
      </p:sp>
      <p:sp>
        <p:nvSpPr>
          <p:cNvPr id="16" name="Rectangle 15">
            <a:extLst>
              <a:ext uri="{FF2B5EF4-FFF2-40B4-BE49-F238E27FC236}">
                <a16:creationId xmlns:a16="http://schemas.microsoft.com/office/drawing/2014/main" id="{5E062273-BB5B-9DE7-DD1D-183E79A13337}"/>
              </a:ext>
            </a:extLst>
          </p:cNvPr>
          <p:cNvSpPr/>
          <p:nvPr/>
        </p:nvSpPr>
        <p:spPr>
          <a:xfrm>
            <a:off x="1824559" y="4982434"/>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Business Partner records will serve as an umbrella that captures data for related Customer and Vendor records.</a:t>
            </a:r>
          </a:p>
        </p:txBody>
      </p:sp>
      <p:sp>
        <p:nvSpPr>
          <p:cNvPr id="6" name="Rectangle 5">
            <a:extLst>
              <a:ext uri="{FF2B5EF4-FFF2-40B4-BE49-F238E27FC236}">
                <a16:creationId xmlns:a16="http://schemas.microsoft.com/office/drawing/2014/main" id="{2F6D51A2-BAE7-C663-5A59-06DF4471EA2F}"/>
              </a:ext>
            </a:extLst>
          </p:cNvPr>
          <p:cNvSpPr/>
          <p:nvPr/>
        </p:nvSpPr>
        <p:spPr>
          <a:xfrm>
            <a:off x="5901211" y="4430068"/>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4. Reporting</a:t>
            </a:r>
          </a:p>
        </p:txBody>
      </p:sp>
      <p:sp>
        <p:nvSpPr>
          <p:cNvPr id="5" name="Rectangle 4">
            <a:extLst>
              <a:ext uri="{FF2B5EF4-FFF2-40B4-BE49-F238E27FC236}">
                <a16:creationId xmlns:a16="http://schemas.microsoft.com/office/drawing/2014/main" id="{D7BA617C-4F4E-B195-46DD-BF84BB89F6E7}"/>
              </a:ext>
            </a:extLst>
          </p:cNvPr>
          <p:cNvSpPr/>
          <p:nvPr/>
        </p:nvSpPr>
        <p:spPr>
          <a:xfrm>
            <a:off x="5901211" y="4982434"/>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A few fields in reports will be adjusted while the overall process will remain largely the same.</a:t>
            </a:r>
          </a:p>
        </p:txBody>
      </p:sp>
    </p:spTree>
    <p:extLst>
      <p:ext uri="{BB962C8B-B14F-4D97-AF65-F5344CB8AC3E}">
        <p14:creationId xmlns:p14="http://schemas.microsoft.com/office/powerpoint/2010/main" val="404272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Degree of Change</a:t>
            </a:r>
          </a:p>
        </p:txBody>
      </p:sp>
      <p:sp>
        <p:nvSpPr>
          <p:cNvPr id="3" name="TextBox 2">
            <a:extLst>
              <a:ext uri="{FF2B5EF4-FFF2-40B4-BE49-F238E27FC236}">
                <a16:creationId xmlns:a16="http://schemas.microsoft.com/office/drawing/2014/main" id="{4193B7D5-C406-2493-FD7B-C0927BDA73D6}"/>
              </a:ext>
            </a:extLst>
          </p:cNvPr>
          <p:cNvSpPr txBox="1"/>
          <p:nvPr/>
        </p:nvSpPr>
        <p:spPr>
          <a:xfrm>
            <a:off x="529995" y="1286648"/>
            <a:ext cx="11063291" cy="856175"/>
          </a:xfrm>
          <a:prstGeom prst="rect">
            <a:avLst/>
          </a:prstGeom>
          <a:noFill/>
        </p:spPr>
        <p:txBody>
          <a:bodyPr wrap="square">
            <a:noAutofit/>
          </a:bodyPr>
          <a:lstStyle/>
          <a:p>
            <a:pPr marR="0" lvl="0" algn="l" defTabSz="914400" rtl="0" eaLnBrk="1" fontAlgn="auto" latinLnBrk="0" hangingPunct="1">
              <a:lnSpc>
                <a:spcPct val="90000"/>
              </a:lnSpc>
              <a:spcBef>
                <a:spcPts val="0"/>
              </a:spcBef>
              <a:spcAft>
                <a:spcPts val="600"/>
              </a:spcAft>
              <a:buClr>
                <a:srgbClr val="1F3D7C"/>
              </a:buClr>
              <a:buSzTx/>
              <a:tabLst/>
              <a:defRPr/>
            </a:pPr>
            <a:r>
              <a:rPr lang="en-US" sz="2000">
                <a:latin typeface="Helvetica Neue" panose="02000503000000020004"/>
              </a:rPr>
              <a:t>FMMI users will face varying degrees of change in the transition based on their individual role and usage of FMMI.</a:t>
            </a:r>
            <a:endParaRPr kumimoji="0" lang="en-US" sz="2000" b="0" i="0" u="none" strike="noStrike" kern="1200" cap="none" spc="0" normalizeH="0" baseline="0" noProof="0">
              <a:ln>
                <a:noFill/>
              </a:ln>
              <a:effectLst/>
              <a:uLnTx/>
              <a:uFillTx/>
              <a:latin typeface="Helvetica Neue" panose="02000503000000020004"/>
            </a:endParaRPr>
          </a:p>
        </p:txBody>
      </p:sp>
      <p:sp>
        <p:nvSpPr>
          <p:cNvPr id="107" name="Rectangle 106">
            <a:extLst>
              <a:ext uri="{FF2B5EF4-FFF2-40B4-BE49-F238E27FC236}">
                <a16:creationId xmlns:a16="http://schemas.microsoft.com/office/drawing/2014/main" id="{99F5D268-F9B2-8D79-E44C-38D762E915D3}"/>
              </a:ext>
            </a:extLst>
          </p:cNvPr>
          <p:cNvSpPr/>
          <p:nvPr/>
        </p:nvSpPr>
        <p:spPr>
          <a:xfrm>
            <a:off x="520682" y="1969432"/>
            <a:ext cx="4377889" cy="503396"/>
          </a:xfrm>
          <a:prstGeom prst="rect">
            <a:avLst/>
          </a:prstGeom>
          <a:noFill/>
          <a:ln w="19050" cap="flat" cmpd="sng" algn="ctr">
            <a:noFill/>
            <a:prstDash val="sysDash"/>
          </a:ln>
          <a:effectLst/>
        </p:spPr>
        <p:txBody>
          <a:bodyPr lIns="91440" tIns="91440" rIns="91440" bIns="91440" rtlCol="0" anchor="t"/>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latin typeface="Helvetica Neue" panose="02000503000000020004"/>
              </a:rPr>
              <a:t>Degree of change by category:</a:t>
            </a:r>
          </a:p>
        </p:txBody>
      </p:sp>
      <p:sp>
        <p:nvSpPr>
          <p:cNvPr id="25" name="Oval 24">
            <a:hlinkClick r:id="rId2" action="ppaction://hlinksldjump"/>
            <a:extLst>
              <a:ext uri="{FF2B5EF4-FFF2-40B4-BE49-F238E27FC236}">
                <a16:creationId xmlns:a16="http://schemas.microsoft.com/office/drawing/2014/main" id="{02490859-E420-09DA-4042-3F905F9D7D6B}"/>
              </a:ext>
            </a:extLst>
          </p:cNvPr>
          <p:cNvSpPr/>
          <p:nvPr/>
        </p:nvSpPr>
        <p:spPr>
          <a:xfrm>
            <a:off x="672513" y="3230434"/>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86" name="Rectangle 85">
            <a:extLst>
              <a:ext uri="{FF2B5EF4-FFF2-40B4-BE49-F238E27FC236}">
                <a16:creationId xmlns:a16="http://schemas.microsoft.com/office/drawing/2014/main" id="{2F662B63-2D22-D888-2101-BE7D7AED116E}"/>
              </a:ext>
            </a:extLst>
          </p:cNvPr>
          <p:cNvSpPr/>
          <p:nvPr/>
        </p:nvSpPr>
        <p:spPr>
          <a:xfrm>
            <a:off x="1139047" y="3237472"/>
            <a:ext cx="1242940" cy="443125"/>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latin typeface="Helvetica Neue" panose="02000503000000020004"/>
              </a:rPr>
              <a:t>Fiori</a:t>
            </a:r>
          </a:p>
        </p:txBody>
      </p:sp>
      <p:grpSp>
        <p:nvGrpSpPr>
          <p:cNvPr id="241" name="Group 240" descr="Degree of change gauge showing a high degree of change">
            <a:extLst>
              <a:ext uri="{FF2B5EF4-FFF2-40B4-BE49-F238E27FC236}">
                <a16:creationId xmlns:a16="http://schemas.microsoft.com/office/drawing/2014/main" id="{4CF00AE9-7E19-E79D-13A7-B2E1B278D0A4}"/>
              </a:ext>
            </a:extLst>
          </p:cNvPr>
          <p:cNvGrpSpPr>
            <a:grpSpLocks noChangeAspect="1"/>
          </p:cNvGrpSpPr>
          <p:nvPr/>
        </p:nvGrpSpPr>
        <p:grpSpPr>
          <a:xfrm>
            <a:off x="2955155" y="2670296"/>
            <a:ext cx="2524986" cy="1395949"/>
            <a:chOff x="1680110" y="2401803"/>
            <a:chExt cx="2016636" cy="1114905"/>
          </a:xfrm>
        </p:grpSpPr>
        <p:sp>
          <p:nvSpPr>
            <p:cNvPr id="226" name="Freeform: Shape 225">
              <a:extLst>
                <a:ext uri="{FF2B5EF4-FFF2-40B4-BE49-F238E27FC236}">
                  <a16:creationId xmlns:a16="http://schemas.microsoft.com/office/drawing/2014/main" id="{31018FF3-E112-CA4F-F672-8E594F78B6A1}"/>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27" name="Freeform: Shape 226">
              <a:extLst>
                <a:ext uri="{FF2B5EF4-FFF2-40B4-BE49-F238E27FC236}">
                  <a16:creationId xmlns:a16="http://schemas.microsoft.com/office/drawing/2014/main" id="{7D75976D-699A-EC53-43FF-0707BFEAA389}"/>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28" name="Freeform: Shape 227">
              <a:extLst>
                <a:ext uri="{FF2B5EF4-FFF2-40B4-BE49-F238E27FC236}">
                  <a16:creationId xmlns:a16="http://schemas.microsoft.com/office/drawing/2014/main" id="{0F19377B-59B8-B766-1963-CE1A383A1B33}"/>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29" name="Freeform: Shape 228">
              <a:extLst>
                <a:ext uri="{FF2B5EF4-FFF2-40B4-BE49-F238E27FC236}">
                  <a16:creationId xmlns:a16="http://schemas.microsoft.com/office/drawing/2014/main" id="{6FC52306-E6D0-B681-B3DD-672EC728F1C7}"/>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30" name="Freeform: Shape 229">
              <a:extLst>
                <a:ext uri="{FF2B5EF4-FFF2-40B4-BE49-F238E27FC236}">
                  <a16:creationId xmlns:a16="http://schemas.microsoft.com/office/drawing/2014/main" id="{DCF745E4-2EFA-434E-1A2E-64C0C54F0774}"/>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latin typeface="Google Sans"/>
                <a:ea typeface="+mn-ea"/>
                <a:cs typeface="+mn-cs"/>
              </a:endParaRPr>
            </a:p>
          </p:txBody>
        </p:sp>
        <p:sp>
          <p:nvSpPr>
            <p:cNvPr id="231" name="Freeform: Shape 230">
              <a:extLst>
                <a:ext uri="{FF2B5EF4-FFF2-40B4-BE49-F238E27FC236}">
                  <a16:creationId xmlns:a16="http://schemas.microsoft.com/office/drawing/2014/main" id="{75192E43-0352-F238-AB6E-85F1A16714CE}"/>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40" name="Isosceles Triangle 239">
              <a:extLst>
                <a:ext uri="{FF2B5EF4-FFF2-40B4-BE49-F238E27FC236}">
                  <a16:creationId xmlns:a16="http://schemas.microsoft.com/office/drawing/2014/main" id="{01C171EB-C3D1-BD37-4F33-0806D0A4ED57}"/>
                </a:ext>
              </a:extLst>
            </p:cNvPr>
            <p:cNvSpPr/>
            <p:nvPr/>
          </p:nvSpPr>
          <p:spPr>
            <a:xfrm rot="5400000" flipH="1">
              <a:off x="2797568" y="2913393"/>
              <a:ext cx="75282" cy="306482"/>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nvGrpSpPr>
            <p:cNvPr id="233" name="Group 232">
              <a:extLst>
                <a:ext uri="{FF2B5EF4-FFF2-40B4-BE49-F238E27FC236}">
                  <a16:creationId xmlns:a16="http://schemas.microsoft.com/office/drawing/2014/main" id="{AA232C0B-FABC-0439-DD48-A2C46C6183C0}"/>
                </a:ext>
              </a:extLst>
            </p:cNvPr>
            <p:cNvGrpSpPr/>
            <p:nvPr/>
          </p:nvGrpSpPr>
          <p:grpSpPr>
            <a:xfrm>
              <a:off x="2589674" y="3011221"/>
              <a:ext cx="107847" cy="107847"/>
              <a:chOff x="6036469" y="4605718"/>
              <a:chExt cx="303610" cy="303610"/>
            </a:xfrm>
          </p:grpSpPr>
          <p:sp>
            <p:nvSpPr>
              <p:cNvPr id="234" name="Oval 233">
                <a:extLst>
                  <a:ext uri="{FF2B5EF4-FFF2-40B4-BE49-F238E27FC236}">
                    <a16:creationId xmlns:a16="http://schemas.microsoft.com/office/drawing/2014/main" id="{E48EBC57-34FB-7136-9F21-AE72AFB738D0}"/>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35" name="Oval 234">
                <a:extLst>
                  <a:ext uri="{FF2B5EF4-FFF2-40B4-BE49-F238E27FC236}">
                    <a16:creationId xmlns:a16="http://schemas.microsoft.com/office/drawing/2014/main" id="{0AC3C2B9-E6A2-9435-BE08-CD21E2A3B923}"/>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sp>
          <p:nvSpPr>
            <p:cNvPr id="236" name="Rectangle 235">
              <a:extLst>
                <a:ext uri="{FF2B5EF4-FFF2-40B4-BE49-F238E27FC236}">
                  <a16:creationId xmlns:a16="http://schemas.microsoft.com/office/drawing/2014/main" id="{7B20E31E-EB0C-7D27-233C-0AAC6B6016DF}"/>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LOW</a:t>
              </a:r>
            </a:p>
          </p:txBody>
        </p:sp>
        <p:sp>
          <p:nvSpPr>
            <p:cNvPr id="237" name="Rectangle 236">
              <a:extLst>
                <a:ext uri="{FF2B5EF4-FFF2-40B4-BE49-F238E27FC236}">
                  <a16:creationId xmlns:a16="http://schemas.microsoft.com/office/drawing/2014/main" id="{28A7BAE0-6715-CFD9-91E1-85C9483807F9}"/>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4211F"/>
                  </a:solidFill>
                  <a:effectLst/>
                  <a:uLnTx/>
                  <a:uFillTx/>
                  <a:latin typeface="Helvetica Neue" panose="02000503000000020004"/>
                </a:rPr>
                <a:t>HIGH</a:t>
              </a:r>
            </a:p>
          </p:txBody>
        </p:sp>
        <p:sp>
          <p:nvSpPr>
            <p:cNvPr id="238" name="Rectangle 237">
              <a:extLst>
                <a:ext uri="{FF2B5EF4-FFF2-40B4-BE49-F238E27FC236}">
                  <a16:creationId xmlns:a16="http://schemas.microsoft.com/office/drawing/2014/main" id="{F1744B05-926B-74F1-D328-94EFDE0F2C4A}"/>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MODERATE</a:t>
              </a:r>
            </a:p>
          </p:txBody>
        </p:sp>
        <p:sp>
          <p:nvSpPr>
            <p:cNvPr id="239" name="Rectangle 238">
              <a:extLst>
                <a:ext uri="{FF2B5EF4-FFF2-40B4-BE49-F238E27FC236}">
                  <a16:creationId xmlns:a16="http://schemas.microsoft.com/office/drawing/2014/main" id="{B44CBFCB-CB46-DFF8-CABD-61C2A99C83CD}"/>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Helvetica Neue" panose="02000503000000020004"/>
                </a:rPr>
                <a:t>Degree of Change</a:t>
              </a:r>
            </a:p>
          </p:txBody>
        </p:sp>
      </p:grpSp>
      <p:sp>
        <p:nvSpPr>
          <p:cNvPr id="26" name="Oval 25">
            <a:hlinkClick r:id="rId3" action="ppaction://hlinksldjump"/>
            <a:extLst>
              <a:ext uri="{FF2B5EF4-FFF2-40B4-BE49-F238E27FC236}">
                <a16:creationId xmlns:a16="http://schemas.microsoft.com/office/drawing/2014/main" id="{E68EA141-0C98-3C11-5B13-67B15CA1922A}"/>
              </a:ext>
            </a:extLst>
          </p:cNvPr>
          <p:cNvSpPr/>
          <p:nvPr/>
        </p:nvSpPr>
        <p:spPr>
          <a:xfrm>
            <a:off x="672513" y="511017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87" name="Rectangle 86">
            <a:extLst>
              <a:ext uri="{FF2B5EF4-FFF2-40B4-BE49-F238E27FC236}">
                <a16:creationId xmlns:a16="http://schemas.microsoft.com/office/drawing/2014/main" id="{19BE055E-4B89-6B85-F3CD-6512305F335F}"/>
              </a:ext>
            </a:extLst>
          </p:cNvPr>
          <p:cNvSpPr/>
          <p:nvPr/>
        </p:nvSpPr>
        <p:spPr>
          <a:xfrm>
            <a:off x="1139047" y="5018622"/>
            <a:ext cx="2035681" cy="640306"/>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latin typeface="Helvetica Neue" panose="02000503000000020004"/>
              </a:rPr>
              <a:t>Simplified Data Model</a:t>
            </a:r>
          </a:p>
        </p:txBody>
      </p:sp>
      <p:grpSp>
        <p:nvGrpSpPr>
          <p:cNvPr id="243" name="Group 242" descr="Degree of change gauge showing a moderate degree of change">
            <a:extLst>
              <a:ext uri="{FF2B5EF4-FFF2-40B4-BE49-F238E27FC236}">
                <a16:creationId xmlns:a16="http://schemas.microsoft.com/office/drawing/2014/main" id="{A6F512A2-DE7F-FE68-EFFE-3D2681540A00}"/>
              </a:ext>
            </a:extLst>
          </p:cNvPr>
          <p:cNvGrpSpPr>
            <a:grpSpLocks noChangeAspect="1"/>
          </p:cNvGrpSpPr>
          <p:nvPr/>
        </p:nvGrpSpPr>
        <p:grpSpPr>
          <a:xfrm>
            <a:off x="2955155" y="4641531"/>
            <a:ext cx="2524986" cy="1395949"/>
            <a:chOff x="1680110" y="2401803"/>
            <a:chExt cx="2016636" cy="1114905"/>
          </a:xfrm>
        </p:grpSpPr>
        <p:sp>
          <p:nvSpPr>
            <p:cNvPr id="244" name="Freeform: Shape 243">
              <a:extLst>
                <a:ext uri="{FF2B5EF4-FFF2-40B4-BE49-F238E27FC236}">
                  <a16:creationId xmlns:a16="http://schemas.microsoft.com/office/drawing/2014/main" id="{2D2E9A29-C1AA-8488-0893-A928FB428825}"/>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45" name="Freeform: Shape 244">
              <a:extLst>
                <a:ext uri="{FF2B5EF4-FFF2-40B4-BE49-F238E27FC236}">
                  <a16:creationId xmlns:a16="http://schemas.microsoft.com/office/drawing/2014/main" id="{DAE12B61-1D57-58A6-EBEC-29D2A27C3780}"/>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46" name="Freeform: Shape 245">
              <a:extLst>
                <a:ext uri="{FF2B5EF4-FFF2-40B4-BE49-F238E27FC236}">
                  <a16:creationId xmlns:a16="http://schemas.microsoft.com/office/drawing/2014/main" id="{D136767B-4D13-9D11-7F25-297E73BDC03A}"/>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47" name="Freeform: Shape 246">
              <a:extLst>
                <a:ext uri="{FF2B5EF4-FFF2-40B4-BE49-F238E27FC236}">
                  <a16:creationId xmlns:a16="http://schemas.microsoft.com/office/drawing/2014/main" id="{F488015B-6DAB-89E8-DDF5-DBAFC813D339}"/>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48" name="Freeform: Shape 247">
              <a:extLst>
                <a:ext uri="{FF2B5EF4-FFF2-40B4-BE49-F238E27FC236}">
                  <a16:creationId xmlns:a16="http://schemas.microsoft.com/office/drawing/2014/main" id="{52566A60-8A53-2AA8-C1AE-3E5E642706C9}"/>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latin typeface="Google Sans"/>
                <a:ea typeface="+mn-ea"/>
                <a:cs typeface="+mn-cs"/>
              </a:endParaRPr>
            </a:p>
          </p:txBody>
        </p:sp>
        <p:sp>
          <p:nvSpPr>
            <p:cNvPr id="249" name="Freeform: Shape 248">
              <a:extLst>
                <a:ext uri="{FF2B5EF4-FFF2-40B4-BE49-F238E27FC236}">
                  <a16:creationId xmlns:a16="http://schemas.microsoft.com/office/drawing/2014/main" id="{FA0BB8D6-FA17-1FF9-CA5D-4576F80B9D91}"/>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50" name="Isosceles Triangle 249">
              <a:extLst>
                <a:ext uri="{FF2B5EF4-FFF2-40B4-BE49-F238E27FC236}">
                  <a16:creationId xmlns:a16="http://schemas.microsoft.com/office/drawing/2014/main" id="{45F0C2DB-0D8A-7EA1-EEE7-92BBAAFE0735}"/>
                </a:ext>
              </a:extLst>
            </p:cNvPr>
            <p:cNvSpPr/>
            <p:nvPr/>
          </p:nvSpPr>
          <p:spPr>
            <a:xfrm flipH="1">
              <a:off x="2603571" y="2730817"/>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nvGrpSpPr>
            <p:cNvPr id="251" name="Group 250">
              <a:extLst>
                <a:ext uri="{FF2B5EF4-FFF2-40B4-BE49-F238E27FC236}">
                  <a16:creationId xmlns:a16="http://schemas.microsoft.com/office/drawing/2014/main" id="{285985C8-CE5C-62B2-536F-2F7801B32D1F}"/>
                </a:ext>
              </a:extLst>
            </p:cNvPr>
            <p:cNvGrpSpPr/>
            <p:nvPr/>
          </p:nvGrpSpPr>
          <p:grpSpPr>
            <a:xfrm>
              <a:off x="2589674" y="3011221"/>
              <a:ext cx="107847" cy="107847"/>
              <a:chOff x="6036469" y="4605718"/>
              <a:chExt cx="303610" cy="303610"/>
            </a:xfrm>
          </p:grpSpPr>
          <p:sp>
            <p:nvSpPr>
              <p:cNvPr id="256" name="Oval 255">
                <a:extLst>
                  <a:ext uri="{FF2B5EF4-FFF2-40B4-BE49-F238E27FC236}">
                    <a16:creationId xmlns:a16="http://schemas.microsoft.com/office/drawing/2014/main" id="{BD0377F9-57C3-4179-C850-A986EBFD0828}"/>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57" name="Oval 256">
                <a:extLst>
                  <a:ext uri="{FF2B5EF4-FFF2-40B4-BE49-F238E27FC236}">
                    <a16:creationId xmlns:a16="http://schemas.microsoft.com/office/drawing/2014/main" id="{94ADE402-1D55-D653-86EA-86B0D8F6A54A}"/>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sp>
          <p:nvSpPr>
            <p:cNvPr id="252" name="Rectangle 251">
              <a:extLst>
                <a:ext uri="{FF2B5EF4-FFF2-40B4-BE49-F238E27FC236}">
                  <a16:creationId xmlns:a16="http://schemas.microsoft.com/office/drawing/2014/main" id="{4CB3D96F-BE68-CAE1-1084-8FDA61141B07}"/>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LOW</a:t>
              </a:r>
            </a:p>
          </p:txBody>
        </p:sp>
        <p:sp>
          <p:nvSpPr>
            <p:cNvPr id="253" name="Rectangle 252">
              <a:extLst>
                <a:ext uri="{FF2B5EF4-FFF2-40B4-BE49-F238E27FC236}">
                  <a16:creationId xmlns:a16="http://schemas.microsoft.com/office/drawing/2014/main" id="{AC5CDE68-D112-A707-CA9E-45566CC99194}"/>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HIGH</a:t>
              </a:r>
            </a:p>
          </p:txBody>
        </p:sp>
        <p:sp>
          <p:nvSpPr>
            <p:cNvPr id="254" name="Rectangle 253">
              <a:extLst>
                <a:ext uri="{FF2B5EF4-FFF2-40B4-BE49-F238E27FC236}">
                  <a16:creationId xmlns:a16="http://schemas.microsoft.com/office/drawing/2014/main" id="{0DFE28CA-E50E-F66C-0F70-0D25DA4F1BF0}"/>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BB903"/>
                  </a:solidFill>
                  <a:effectLst/>
                  <a:uLnTx/>
                  <a:uFillTx/>
                  <a:latin typeface="Helvetica Neue" panose="02000503000000020004"/>
                </a:rPr>
                <a:t>MODERATE</a:t>
              </a:r>
            </a:p>
          </p:txBody>
        </p:sp>
        <p:sp>
          <p:nvSpPr>
            <p:cNvPr id="255" name="Rectangle 254">
              <a:extLst>
                <a:ext uri="{FF2B5EF4-FFF2-40B4-BE49-F238E27FC236}">
                  <a16:creationId xmlns:a16="http://schemas.microsoft.com/office/drawing/2014/main" id="{A7FE6393-3801-140A-4973-DB535FF64BA5}"/>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Helvetica Neue" panose="02000503000000020004"/>
                </a:rPr>
                <a:t>Degree of Change</a:t>
              </a:r>
            </a:p>
          </p:txBody>
        </p:sp>
      </p:grpSp>
      <p:sp>
        <p:nvSpPr>
          <p:cNvPr id="27" name="Oval 26">
            <a:hlinkClick r:id="rId4" action="ppaction://hlinksldjump"/>
            <a:extLst>
              <a:ext uri="{FF2B5EF4-FFF2-40B4-BE49-F238E27FC236}">
                <a16:creationId xmlns:a16="http://schemas.microsoft.com/office/drawing/2014/main" id="{68014C4D-6980-3B5A-1AAF-800BAA142A92}"/>
              </a:ext>
            </a:extLst>
          </p:cNvPr>
          <p:cNvSpPr/>
          <p:nvPr/>
        </p:nvSpPr>
        <p:spPr>
          <a:xfrm>
            <a:off x="6273704" y="3230434"/>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sp>
        <p:nvSpPr>
          <p:cNvPr id="88" name="Rectangle 87">
            <a:extLst>
              <a:ext uri="{FF2B5EF4-FFF2-40B4-BE49-F238E27FC236}">
                <a16:creationId xmlns:a16="http://schemas.microsoft.com/office/drawing/2014/main" id="{54EE9E8D-CA3F-C6A9-2752-C0861CD370AB}"/>
              </a:ext>
            </a:extLst>
          </p:cNvPr>
          <p:cNvSpPr/>
          <p:nvPr/>
        </p:nvSpPr>
        <p:spPr>
          <a:xfrm>
            <a:off x="6742862" y="3135109"/>
            <a:ext cx="2301392" cy="647851"/>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latin typeface="Helvetica Neue" panose="02000503000000020004"/>
              </a:rPr>
              <a:t>Business Partner Records</a:t>
            </a:r>
          </a:p>
        </p:txBody>
      </p:sp>
      <p:grpSp>
        <p:nvGrpSpPr>
          <p:cNvPr id="258" name="Group 257" descr="Degree of change gauge showing a moderate degree of change">
            <a:extLst>
              <a:ext uri="{FF2B5EF4-FFF2-40B4-BE49-F238E27FC236}">
                <a16:creationId xmlns:a16="http://schemas.microsoft.com/office/drawing/2014/main" id="{784777BC-6649-2DF5-A241-3F836C003471}"/>
              </a:ext>
            </a:extLst>
          </p:cNvPr>
          <p:cNvGrpSpPr>
            <a:grpSpLocks noChangeAspect="1"/>
          </p:cNvGrpSpPr>
          <p:nvPr/>
        </p:nvGrpSpPr>
        <p:grpSpPr>
          <a:xfrm>
            <a:off x="8905197" y="2670296"/>
            <a:ext cx="2524986" cy="1395949"/>
            <a:chOff x="1680110" y="2401803"/>
            <a:chExt cx="2016636" cy="1114905"/>
          </a:xfrm>
        </p:grpSpPr>
        <p:sp>
          <p:nvSpPr>
            <p:cNvPr id="259" name="Freeform: Shape 258">
              <a:extLst>
                <a:ext uri="{FF2B5EF4-FFF2-40B4-BE49-F238E27FC236}">
                  <a16:creationId xmlns:a16="http://schemas.microsoft.com/office/drawing/2014/main" id="{4187CD07-0999-84D8-E1ED-076F570D4592}"/>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60" name="Freeform: Shape 259">
              <a:extLst>
                <a:ext uri="{FF2B5EF4-FFF2-40B4-BE49-F238E27FC236}">
                  <a16:creationId xmlns:a16="http://schemas.microsoft.com/office/drawing/2014/main" id="{FB852A45-7839-B618-7D60-51018247F811}"/>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61" name="Freeform: Shape 260">
              <a:extLst>
                <a:ext uri="{FF2B5EF4-FFF2-40B4-BE49-F238E27FC236}">
                  <a16:creationId xmlns:a16="http://schemas.microsoft.com/office/drawing/2014/main" id="{F52987BB-E3FE-9725-D7E7-5673F701D78B}"/>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62" name="Freeform: Shape 261">
              <a:extLst>
                <a:ext uri="{FF2B5EF4-FFF2-40B4-BE49-F238E27FC236}">
                  <a16:creationId xmlns:a16="http://schemas.microsoft.com/office/drawing/2014/main" id="{240876EB-54DA-519B-C37E-FFEE9B2E02F9}"/>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63" name="Freeform: Shape 262">
              <a:extLst>
                <a:ext uri="{FF2B5EF4-FFF2-40B4-BE49-F238E27FC236}">
                  <a16:creationId xmlns:a16="http://schemas.microsoft.com/office/drawing/2014/main" id="{955619B1-3C87-FA19-4930-8156442F258E}"/>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latin typeface="Google Sans"/>
                <a:ea typeface="+mn-ea"/>
                <a:cs typeface="+mn-cs"/>
              </a:endParaRPr>
            </a:p>
          </p:txBody>
        </p:sp>
        <p:sp>
          <p:nvSpPr>
            <p:cNvPr id="264" name="Freeform: Shape 263">
              <a:extLst>
                <a:ext uri="{FF2B5EF4-FFF2-40B4-BE49-F238E27FC236}">
                  <a16:creationId xmlns:a16="http://schemas.microsoft.com/office/drawing/2014/main" id="{F2724AF6-8EFF-6773-D39F-9ABA63524C01}"/>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65" name="Isosceles Triangle 264">
              <a:extLst>
                <a:ext uri="{FF2B5EF4-FFF2-40B4-BE49-F238E27FC236}">
                  <a16:creationId xmlns:a16="http://schemas.microsoft.com/office/drawing/2014/main" id="{CBEFAAF6-51A3-D444-8F30-B95434FB8C7B}"/>
                </a:ext>
              </a:extLst>
            </p:cNvPr>
            <p:cNvSpPr/>
            <p:nvPr/>
          </p:nvSpPr>
          <p:spPr>
            <a:xfrm flipH="1">
              <a:off x="2603571" y="2730817"/>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nvGrpSpPr>
            <p:cNvPr id="266" name="Group 265">
              <a:extLst>
                <a:ext uri="{FF2B5EF4-FFF2-40B4-BE49-F238E27FC236}">
                  <a16:creationId xmlns:a16="http://schemas.microsoft.com/office/drawing/2014/main" id="{CE4C2304-5E90-5943-000F-45538DAC8ED8}"/>
                </a:ext>
              </a:extLst>
            </p:cNvPr>
            <p:cNvGrpSpPr/>
            <p:nvPr/>
          </p:nvGrpSpPr>
          <p:grpSpPr>
            <a:xfrm>
              <a:off x="2589674" y="3011221"/>
              <a:ext cx="107847" cy="107847"/>
              <a:chOff x="6036469" y="4605718"/>
              <a:chExt cx="303610" cy="303610"/>
            </a:xfrm>
          </p:grpSpPr>
          <p:sp>
            <p:nvSpPr>
              <p:cNvPr id="271" name="Oval 270">
                <a:extLst>
                  <a:ext uri="{FF2B5EF4-FFF2-40B4-BE49-F238E27FC236}">
                    <a16:creationId xmlns:a16="http://schemas.microsoft.com/office/drawing/2014/main" id="{85CA2A02-9DB3-033A-6DCF-5597EDB52A3F}"/>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72" name="Oval 271">
                <a:extLst>
                  <a:ext uri="{FF2B5EF4-FFF2-40B4-BE49-F238E27FC236}">
                    <a16:creationId xmlns:a16="http://schemas.microsoft.com/office/drawing/2014/main" id="{3505F59B-8B1B-B45C-5CC1-1AACD53FAABC}"/>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sp>
          <p:nvSpPr>
            <p:cNvPr id="267" name="Rectangle 266">
              <a:extLst>
                <a:ext uri="{FF2B5EF4-FFF2-40B4-BE49-F238E27FC236}">
                  <a16:creationId xmlns:a16="http://schemas.microsoft.com/office/drawing/2014/main" id="{588C685D-BD88-E303-ECFE-61832F441EFE}"/>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LOW</a:t>
              </a:r>
            </a:p>
          </p:txBody>
        </p:sp>
        <p:sp>
          <p:nvSpPr>
            <p:cNvPr id="268" name="Rectangle 267">
              <a:extLst>
                <a:ext uri="{FF2B5EF4-FFF2-40B4-BE49-F238E27FC236}">
                  <a16:creationId xmlns:a16="http://schemas.microsoft.com/office/drawing/2014/main" id="{91EB2FF7-5195-FCF5-5724-86D29B5186AD}"/>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HIGH</a:t>
              </a:r>
            </a:p>
          </p:txBody>
        </p:sp>
        <p:sp>
          <p:nvSpPr>
            <p:cNvPr id="269" name="Rectangle 268">
              <a:extLst>
                <a:ext uri="{FF2B5EF4-FFF2-40B4-BE49-F238E27FC236}">
                  <a16:creationId xmlns:a16="http://schemas.microsoft.com/office/drawing/2014/main" id="{EFF0F290-0B28-D42F-4B00-E0D58E9A1F11}"/>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BB903"/>
                  </a:solidFill>
                  <a:effectLst/>
                  <a:uLnTx/>
                  <a:uFillTx/>
                  <a:latin typeface="Helvetica Neue" panose="02000503000000020004"/>
                </a:rPr>
                <a:t>MODERATE</a:t>
              </a:r>
            </a:p>
          </p:txBody>
        </p:sp>
        <p:sp>
          <p:nvSpPr>
            <p:cNvPr id="270" name="Rectangle 269">
              <a:extLst>
                <a:ext uri="{FF2B5EF4-FFF2-40B4-BE49-F238E27FC236}">
                  <a16:creationId xmlns:a16="http://schemas.microsoft.com/office/drawing/2014/main" id="{7B6CD41E-B0E9-6D07-AEFF-05A756C4BFAB}"/>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Helvetica Neue" panose="02000503000000020004"/>
                </a:rPr>
                <a:t>Degree of Change</a:t>
              </a:r>
            </a:p>
          </p:txBody>
        </p:sp>
      </p:grpSp>
      <p:sp>
        <p:nvSpPr>
          <p:cNvPr id="28" name="Oval 27">
            <a:hlinkClick r:id="rId5" action="ppaction://hlinksldjump"/>
            <a:extLst>
              <a:ext uri="{FF2B5EF4-FFF2-40B4-BE49-F238E27FC236}">
                <a16:creationId xmlns:a16="http://schemas.microsoft.com/office/drawing/2014/main" id="{0D3E4502-9CB8-994A-34F7-85D52547DA58}"/>
              </a:ext>
            </a:extLst>
          </p:cNvPr>
          <p:cNvSpPr/>
          <p:nvPr/>
        </p:nvSpPr>
        <p:spPr>
          <a:xfrm>
            <a:off x="6273704" y="511017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4</a:t>
            </a:r>
          </a:p>
        </p:txBody>
      </p:sp>
      <p:sp>
        <p:nvSpPr>
          <p:cNvPr id="89" name="Rectangle 88">
            <a:extLst>
              <a:ext uri="{FF2B5EF4-FFF2-40B4-BE49-F238E27FC236}">
                <a16:creationId xmlns:a16="http://schemas.microsoft.com/office/drawing/2014/main" id="{8984086B-015D-77FB-E376-66F4A30F185A}"/>
              </a:ext>
            </a:extLst>
          </p:cNvPr>
          <p:cNvSpPr/>
          <p:nvPr/>
        </p:nvSpPr>
        <p:spPr>
          <a:xfrm>
            <a:off x="6742862" y="5090501"/>
            <a:ext cx="1939246" cy="496548"/>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a:ln>
                  <a:noFill/>
                </a:ln>
                <a:effectLst/>
                <a:uLnTx/>
                <a:uFillTx/>
                <a:latin typeface="Helvetica Neue" panose="02000503000000020004"/>
              </a:rPr>
              <a:t>Reporting</a:t>
            </a:r>
          </a:p>
        </p:txBody>
      </p:sp>
      <p:grpSp>
        <p:nvGrpSpPr>
          <p:cNvPr id="273" name="Group 272" descr="Degree of change gauge showing a low degree of change">
            <a:extLst>
              <a:ext uri="{FF2B5EF4-FFF2-40B4-BE49-F238E27FC236}">
                <a16:creationId xmlns:a16="http://schemas.microsoft.com/office/drawing/2014/main" id="{7B4451EB-9ED2-95FB-47FF-CDD682077E7A}"/>
              </a:ext>
            </a:extLst>
          </p:cNvPr>
          <p:cNvGrpSpPr>
            <a:grpSpLocks noChangeAspect="1"/>
          </p:cNvGrpSpPr>
          <p:nvPr/>
        </p:nvGrpSpPr>
        <p:grpSpPr>
          <a:xfrm>
            <a:off x="8905197" y="4641531"/>
            <a:ext cx="2524986" cy="1395949"/>
            <a:chOff x="1680110" y="2401803"/>
            <a:chExt cx="2016636" cy="1114905"/>
          </a:xfrm>
        </p:grpSpPr>
        <p:sp>
          <p:nvSpPr>
            <p:cNvPr id="274" name="Freeform: Shape 273">
              <a:extLst>
                <a:ext uri="{FF2B5EF4-FFF2-40B4-BE49-F238E27FC236}">
                  <a16:creationId xmlns:a16="http://schemas.microsoft.com/office/drawing/2014/main" id="{F69FC3AB-445C-2192-E781-40FB2171D80F}"/>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75" name="Freeform: Shape 274">
              <a:extLst>
                <a:ext uri="{FF2B5EF4-FFF2-40B4-BE49-F238E27FC236}">
                  <a16:creationId xmlns:a16="http://schemas.microsoft.com/office/drawing/2014/main" id="{E70CBA00-80F6-A9F7-FC3C-F04CB2CFB06E}"/>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76" name="Freeform: Shape 275">
              <a:extLst>
                <a:ext uri="{FF2B5EF4-FFF2-40B4-BE49-F238E27FC236}">
                  <a16:creationId xmlns:a16="http://schemas.microsoft.com/office/drawing/2014/main" id="{49195595-FBEB-76C8-4078-C0B09B552011}"/>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77" name="Freeform: Shape 276">
              <a:extLst>
                <a:ext uri="{FF2B5EF4-FFF2-40B4-BE49-F238E27FC236}">
                  <a16:creationId xmlns:a16="http://schemas.microsoft.com/office/drawing/2014/main" id="{B5E98B9C-0E3C-8814-067A-2C4A83393784}"/>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78" name="Freeform: Shape 277">
              <a:extLst>
                <a:ext uri="{FF2B5EF4-FFF2-40B4-BE49-F238E27FC236}">
                  <a16:creationId xmlns:a16="http://schemas.microsoft.com/office/drawing/2014/main" id="{DC154CD4-39E1-B79D-CB38-5A0C35FC4E71}"/>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latin typeface="Google Sans"/>
                <a:ea typeface="+mn-ea"/>
                <a:cs typeface="+mn-cs"/>
              </a:endParaRPr>
            </a:p>
          </p:txBody>
        </p:sp>
        <p:sp>
          <p:nvSpPr>
            <p:cNvPr id="279" name="Freeform: Shape 278">
              <a:extLst>
                <a:ext uri="{FF2B5EF4-FFF2-40B4-BE49-F238E27FC236}">
                  <a16:creationId xmlns:a16="http://schemas.microsoft.com/office/drawing/2014/main" id="{12C4391F-9B8D-7E09-613B-DD6B7255BAB0}"/>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80" name="Isosceles Triangle 279">
              <a:extLst>
                <a:ext uri="{FF2B5EF4-FFF2-40B4-BE49-F238E27FC236}">
                  <a16:creationId xmlns:a16="http://schemas.microsoft.com/office/drawing/2014/main" id="{4BCC40FB-8B3C-4A94-6A07-0A14643ACCC4}"/>
                </a:ext>
              </a:extLst>
            </p:cNvPr>
            <p:cNvSpPr/>
            <p:nvPr/>
          </p:nvSpPr>
          <p:spPr>
            <a:xfrm rot="16200000" flipH="1">
              <a:off x="2414646" y="2914104"/>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nvGrpSpPr>
            <p:cNvPr id="281" name="Group 280">
              <a:extLst>
                <a:ext uri="{FF2B5EF4-FFF2-40B4-BE49-F238E27FC236}">
                  <a16:creationId xmlns:a16="http://schemas.microsoft.com/office/drawing/2014/main" id="{6EAC298B-6158-6334-8B1D-575BC6A5E185}"/>
                </a:ext>
              </a:extLst>
            </p:cNvPr>
            <p:cNvGrpSpPr/>
            <p:nvPr/>
          </p:nvGrpSpPr>
          <p:grpSpPr>
            <a:xfrm>
              <a:off x="2589674" y="3011221"/>
              <a:ext cx="107847" cy="107847"/>
              <a:chOff x="6036469" y="4605718"/>
              <a:chExt cx="303610" cy="303610"/>
            </a:xfrm>
          </p:grpSpPr>
          <p:sp>
            <p:nvSpPr>
              <p:cNvPr id="286" name="Oval 285">
                <a:extLst>
                  <a:ext uri="{FF2B5EF4-FFF2-40B4-BE49-F238E27FC236}">
                    <a16:creationId xmlns:a16="http://schemas.microsoft.com/office/drawing/2014/main" id="{D8461573-9821-74B3-7EEF-2C1AE9A042FD}"/>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287" name="Oval 286">
                <a:extLst>
                  <a:ext uri="{FF2B5EF4-FFF2-40B4-BE49-F238E27FC236}">
                    <a16:creationId xmlns:a16="http://schemas.microsoft.com/office/drawing/2014/main" id="{8925C490-E56C-E371-12D6-60A955FF0F13}"/>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sp>
          <p:nvSpPr>
            <p:cNvPr id="282" name="Rectangle 281">
              <a:extLst>
                <a:ext uri="{FF2B5EF4-FFF2-40B4-BE49-F238E27FC236}">
                  <a16:creationId xmlns:a16="http://schemas.microsoft.com/office/drawing/2014/main" id="{5D4C6230-7F94-E217-A397-4071EA91A3D0}"/>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50"/>
                  </a:solidFill>
                  <a:effectLst/>
                  <a:uLnTx/>
                  <a:uFillTx/>
                  <a:latin typeface="Helvetica Neue" panose="02000503000000020004"/>
                </a:rPr>
                <a:t>LOW</a:t>
              </a:r>
            </a:p>
          </p:txBody>
        </p:sp>
        <p:sp>
          <p:nvSpPr>
            <p:cNvPr id="283" name="Rectangle 282">
              <a:extLst>
                <a:ext uri="{FF2B5EF4-FFF2-40B4-BE49-F238E27FC236}">
                  <a16:creationId xmlns:a16="http://schemas.microsoft.com/office/drawing/2014/main" id="{1E3F7FCE-44B3-69CC-B6E7-3861D98094C5}"/>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HIGH</a:t>
              </a:r>
            </a:p>
          </p:txBody>
        </p:sp>
        <p:sp>
          <p:nvSpPr>
            <p:cNvPr id="284" name="Rectangle 283">
              <a:extLst>
                <a:ext uri="{FF2B5EF4-FFF2-40B4-BE49-F238E27FC236}">
                  <a16:creationId xmlns:a16="http://schemas.microsoft.com/office/drawing/2014/main" id="{9905D0E9-9993-EDEE-D6A5-01A2E784F47D}"/>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MODERATE</a:t>
              </a:r>
            </a:p>
          </p:txBody>
        </p:sp>
        <p:sp>
          <p:nvSpPr>
            <p:cNvPr id="285" name="Rectangle 284">
              <a:extLst>
                <a:ext uri="{FF2B5EF4-FFF2-40B4-BE49-F238E27FC236}">
                  <a16:creationId xmlns:a16="http://schemas.microsoft.com/office/drawing/2014/main" id="{1BCA87F0-E630-079D-B6A7-7F96ED11E54A}"/>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Helvetica Neue" panose="02000503000000020004"/>
                </a:rPr>
                <a:t>Degree of Change</a:t>
              </a:r>
            </a:p>
          </p:txBody>
        </p:sp>
      </p:grpSp>
      <p:cxnSp>
        <p:nvCxnSpPr>
          <p:cNvPr id="200" name="Straight Connector 199">
            <a:extLst>
              <a:ext uri="{FF2B5EF4-FFF2-40B4-BE49-F238E27FC236}">
                <a16:creationId xmlns:a16="http://schemas.microsoft.com/office/drawing/2014/main" id="{A151AAE0-432F-3F5E-44FC-93B39B8CFA67}"/>
              </a:ext>
              <a:ext uri="{C183D7F6-B498-43B3-948B-1728B52AA6E4}">
                <adec:decorative xmlns:adec="http://schemas.microsoft.com/office/drawing/2017/decorative" val="1"/>
              </a:ext>
            </a:extLst>
          </p:cNvPr>
          <p:cNvCxnSpPr/>
          <p:nvPr/>
        </p:nvCxnSpPr>
        <p:spPr>
          <a:xfrm>
            <a:off x="5816600" y="2540000"/>
            <a:ext cx="0" cy="374904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8F0C90C-3C43-622E-6FF1-589324F4EE68}"/>
              </a:ext>
              <a:ext uri="{C183D7F6-B498-43B3-948B-1728B52AA6E4}">
                <adec:decorative xmlns:adec="http://schemas.microsoft.com/office/drawing/2017/decorative" val="1"/>
              </a:ext>
            </a:extLst>
          </p:cNvPr>
          <p:cNvCxnSpPr>
            <a:cxnSpLocks/>
          </p:cNvCxnSpPr>
          <p:nvPr/>
        </p:nvCxnSpPr>
        <p:spPr>
          <a:xfrm flipH="1">
            <a:off x="507412" y="4381500"/>
            <a:ext cx="1088136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03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0966-FF3C-AA27-83FA-6CB6E410BFB1}"/>
              </a:ext>
            </a:extLst>
          </p:cNvPr>
          <p:cNvSpPr>
            <a:spLocks noGrp="1"/>
          </p:cNvSpPr>
          <p:nvPr>
            <p:ph type="ctrTitle"/>
          </p:nvPr>
        </p:nvSpPr>
        <p:spPr>
          <a:xfrm>
            <a:off x="690708" y="2733675"/>
            <a:ext cx="10810585" cy="776288"/>
          </a:xfrm>
        </p:spPr>
        <p:txBody>
          <a:bodyPr/>
          <a:lstStyle/>
          <a:p>
            <a:pPr algn="ctr"/>
            <a:r>
              <a:rPr lang="en-US"/>
              <a:t>Fiori</a:t>
            </a:r>
          </a:p>
        </p:txBody>
      </p:sp>
      <p:sp>
        <p:nvSpPr>
          <p:cNvPr id="3" name="TextBox 2">
            <a:extLst>
              <a:ext uri="{FF2B5EF4-FFF2-40B4-BE49-F238E27FC236}">
                <a16:creationId xmlns:a16="http://schemas.microsoft.com/office/drawing/2014/main" id="{EF01C662-91DA-4CFD-B183-93B9759B1BE9}"/>
              </a:ext>
            </a:extLst>
          </p:cNvPr>
          <p:cNvSpPr txBox="1"/>
          <p:nvPr/>
        </p:nvSpPr>
        <p:spPr>
          <a:xfrm>
            <a:off x="3565366" y="3429000"/>
            <a:ext cx="5061269" cy="400110"/>
          </a:xfrm>
          <a:prstGeom prst="rect">
            <a:avLst/>
          </a:prstGeom>
          <a:noFill/>
        </p:spPr>
        <p:txBody>
          <a:bodyPr wrap="square" rtlCol="0">
            <a:spAutoFit/>
          </a:bodyPr>
          <a:lstStyle/>
          <a:p>
            <a:pPr algn="ctr"/>
            <a:r>
              <a:rPr lang="en-US" sz="2000" i="1">
                <a:latin typeface="Helvetica Neue" panose="02000503000000020004"/>
              </a:rPr>
              <a:t>The New FMMI User Interface (UI)</a:t>
            </a:r>
          </a:p>
        </p:txBody>
      </p:sp>
      <p:cxnSp>
        <p:nvCxnSpPr>
          <p:cNvPr id="4" name="Straight Connector 3">
            <a:extLst>
              <a:ext uri="{FF2B5EF4-FFF2-40B4-BE49-F238E27FC236}">
                <a16:creationId xmlns:a16="http://schemas.microsoft.com/office/drawing/2014/main" id="{C5E64E93-30AB-83B9-98DA-24DD063FFEFD}"/>
              </a:ext>
              <a:ext uri="{C183D7F6-B498-43B3-948B-1728B52AA6E4}">
                <adec:decorative xmlns:adec="http://schemas.microsoft.com/office/drawing/2017/decorative" val="1"/>
              </a:ext>
            </a:extLst>
          </p:cNvPr>
          <p:cNvCxnSpPr>
            <a:cxnSpLocks/>
          </p:cNvCxnSpPr>
          <p:nvPr/>
        </p:nvCxnSpPr>
        <p:spPr>
          <a:xfrm>
            <a:off x="5318760" y="3384104"/>
            <a:ext cx="1554480"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5" name="Group 4" descr="Degree of change gauge showing a high degree of change">
            <a:extLst>
              <a:ext uri="{FF2B5EF4-FFF2-40B4-BE49-F238E27FC236}">
                <a16:creationId xmlns:a16="http://schemas.microsoft.com/office/drawing/2014/main" id="{4B2C5B3B-3D6A-C2D0-0CFA-846491039B81}"/>
              </a:ext>
            </a:extLst>
          </p:cNvPr>
          <p:cNvGrpSpPr>
            <a:grpSpLocks noChangeAspect="1"/>
          </p:cNvGrpSpPr>
          <p:nvPr/>
        </p:nvGrpSpPr>
        <p:grpSpPr>
          <a:xfrm>
            <a:off x="4833507" y="4205288"/>
            <a:ext cx="2524986" cy="1395949"/>
            <a:chOff x="1680110" y="2401803"/>
            <a:chExt cx="2016636" cy="1114905"/>
          </a:xfrm>
        </p:grpSpPr>
        <p:sp>
          <p:nvSpPr>
            <p:cNvPr id="6" name="Freeform: Shape 5">
              <a:extLst>
                <a:ext uri="{FF2B5EF4-FFF2-40B4-BE49-F238E27FC236}">
                  <a16:creationId xmlns:a16="http://schemas.microsoft.com/office/drawing/2014/main" id="{C69D12BB-95F1-7EF5-AA67-FE7D0D0BE352}"/>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7" name="Freeform: Shape 6">
              <a:extLst>
                <a:ext uri="{FF2B5EF4-FFF2-40B4-BE49-F238E27FC236}">
                  <a16:creationId xmlns:a16="http://schemas.microsoft.com/office/drawing/2014/main" id="{7688865B-1E84-EB21-13F8-DA33AAA639DF}"/>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8" name="Freeform: Shape 7">
              <a:extLst>
                <a:ext uri="{FF2B5EF4-FFF2-40B4-BE49-F238E27FC236}">
                  <a16:creationId xmlns:a16="http://schemas.microsoft.com/office/drawing/2014/main" id="{25A6C726-101A-F09B-915D-DD52A3B4F10E}"/>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9" name="Freeform: Shape 8">
              <a:extLst>
                <a:ext uri="{FF2B5EF4-FFF2-40B4-BE49-F238E27FC236}">
                  <a16:creationId xmlns:a16="http://schemas.microsoft.com/office/drawing/2014/main" id="{8A951518-1908-7B81-2E46-802236122736}"/>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0" name="Freeform: Shape 9">
              <a:extLst>
                <a:ext uri="{FF2B5EF4-FFF2-40B4-BE49-F238E27FC236}">
                  <a16:creationId xmlns:a16="http://schemas.microsoft.com/office/drawing/2014/main" id="{CED7AA89-21B5-92C5-02BD-FAF8617F763C}"/>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latin typeface="Google Sans"/>
                <a:ea typeface="+mn-ea"/>
                <a:cs typeface="+mn-cs"/>
              </a:endParaRPr>
            </a:p>
          </p:txBody>
        </p:sp>
        <p:sp>
          <p:nvSpPr>
            <p:cNvPr id="11" name="Freeform: Shape 10">
              <a:extLst>
                <a:ext uri="{FF2B5EF4-FFF2-40B4-BE49-F238E27FC236}">
                  <a16:creationId xmlns:a16="http://schemas.microsoft.com/office/drawing/2014/main" id="{96BDB7DF-ECAC-E6BB-44DA-3A7D5CCCD286}"/>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2" name="Isosceles Triangle 11">
              <a:extLst>
                <a:ext uri="{FF2B5EF4-FFF2-40B4-BE49-F238E27FC236}">
                  <a16:creationId xmlns:a16="http://schemas.microsoft.com/office/drawing/2014/main" id="{4F65B617-FBBB-BC9F-1E06-C817271B5DE1}"/>
                </a:ext>
              </a:extLst>
            </p:cNvPr>
            <p:cNvSpPr/>
            <p:nvPr/>
          </p:nvSpPr>
          <p:spPr>
            <a:xfrm rot="5400000" flipH="1">
              <a:off x="2797568" y="2913393"/>
              <a:ext cx="75282" cy="306482"/>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nvGrpSpPr>
            <p:cNvPr id="13" name="Group 12">
              <a:extLst>
                <a:ext uri="{FF2B5EF4-FFF2-40B4-BE49-F238E27FC236}">
                  <a16:creationId xmlns:a16="http://schemas.microsoft.com/office/drawing/2014/main" id="{98D6D092-17F6-A7BB-3936-C9117ABCF8B1}"/>
                </a:ext>
              </a:extLst>
            </p:cNvPr>
            <p:cNvGrpSpPr/>
            <p:nvPr/>
          </p:nvGrpSpPr>
          <p:grpSpPr>
            <a:xfrm>
              <a:off x="2589674" y="3011221"/>
              <a:ext cx="107847" cy="107847"/>
              <a:chOff x="6036469" y="4605718"/>
              <a:chExt cx="303610" cy="303610"/>
            </a:xfrm>
          </p:grpSpPr>
          <p:sp>
            <p:nvSpPr>
              <p:cNvPr id="18" name="Oval 17">
                <a:extLst>
                  <a:ext uri="{FF2B5EF4-FFF2-40B4-BE49-F238E27FC236}">
                    <a16:creationId xmlns:a16="http://schemas.microsoft.com/office/drawing/2014/main" id="{3F06FBD3-A9C8-E982-A08F-D5C145E46560}"/>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9" name="Oval 18">
                <a:extLst>
                  <a:ext uri="{FF2B5EF4-FFF2-40B4-BE49-F238E27FC236}">
                    <a16:creationId xmlns:a16="http://schemas.microsoft.com/office/drawing/2014/main" id="{4A3049BF-00F2-D03E-84CF-1F47B6283FD2}"/>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sp>
          <p:nvSpPr>
            <p:cNvPr id="14" name="Rectangle 13">
              <a:extLst>
                <a:ext uri="{FF2B5EF4-FFF2-40B4-BE49-F238E27FC236}">
                  <a16:creationId xmlns:a16="http://schemas.microsoft.com/office/drawing/2014/main" id="{6796E8CF-D094-3489-FFDC-60A2E324FAC2}"/>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LOW</a:t>
              </a:r>
            </a:p>
          </p:txBody>
        </p:sp>
        <p:sp>
          <p:nvSpPr>
            <p:cNvPr id="15" name="Rectangle 14">
              <a:extLst>
                <a:ext uri="{FF2B5EF4-FFF2-40B4-BE49-F238E27FC236}">
                  <a16:creationId xmlns:a16="http://schemas.microsoft.com/office/drawing/2014/main" id="{CFA1CDD9-46F3-CCB1-49E6-CF1065308F62}"/>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4211F"/>
                  </a:solidFill>
                  <a:effectLst/>
                  <a:uLnTx/>
                  <a:uFillTx/>
                  <a:latin typeface="Helvetica Neue" panose="02000503000000020004"/>
                </a:rPr>
                <a:t>HIGH</a:t>
              </a:r>
            </a:p>
          </p:txBody>
        </p:sp>
        <p:sp>
          <p:nvSpPr>
            <p:cNvPr id="16" name="Rectangle 15">
              <a:extLst>
                <a:ext uri="{FF2B5EF4-FFF2-40B4-BE49-F238E27FC236}">
                  <a16:creationId xmlns:a16="http://schemas.microsoft.com/office/drawing/2014/main" id="{7ED2105E-1A5B-92F1-2F86-5D1BEAB71A0F}"/>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MODERATE</a:t>
              </a:r>
            </a:p>
          </p:txBody>
        </p:sp>
        <p:sp>
          <p:nvSpPr>
            <p:cNvPr id="17" name="Rectangle 16">
              <a:extLst>
                <a:ext uri="{FF2B5EF4-FFF2-40B4-BE49-F238E27FC236}">
                  <a16:creationId xmlns:a16="http://schemas.microsoft.com/office/drawing/2014/main" id="{FF3BEBB7-F56A-395C-2E7F-66493F301479}"/>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Helvetica Neue" panose="02000503000000020004"/>
                </a:rPr>
                <a:t>Degree of Change</a:t>
              </a:r>
            </a:p>
          </p:txBody>
        </p:sp>
      </p:grpSp>
    </p:spTree>
    <p:extLst>
      <p:ext uri="{BB962C8B-B14F-4D97-AF65-F5344CB8AC3E}">
        <p14:creationId xmlns:p14="http://schemas.microsoft.com/office/powerpoint/2010/main" val="393861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Fiori – new look and feel</a:t>
            </a:r>
          </a:p>
        </p:txBody>
      </p:sp>
      <p:sp>
        <p:nvSpPr>
          <p:cNvPr id="10" name="Text Placeholder 2">
            <a:extLst>
              <a:ext uri="{FF2B5EF4-FFF2-40B4-BE49-F238E27FC236}">
                <a16:creationId xmlns:a16="http://schemas.microsoft.com/office/drawing/2014/main" id="{A35F66D6-F19A-E85B-CD1B-5894BFA5E211}"/>
              </a:ext>
            </a:extLst>
          </p:cNvPr>
          <p:cNvSpPr txBox="1">
            <a:spLocks/>
          </p:cNvSpPr>
          <p:nvPr/>
        </p:nvSpPr>
        <p:spPr>
          <a:xfrm>
            <a:off x="336821" y="1273996"/>
            <a:ext cx="9554796"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Fiori will be the most notable for FMMI users while also providing the most benefit.</a:t>
            </a:r>
            <a:endParaRPr lang="en-US" sz="2000"/>
          </a:p>
        </p:txBody>
      </p:sp>
      <p:sp>
        <p:nvSpPr>
          <p:cNvPr id="3" name="Text Placeholder 2">
            <a:extLst>
              <a:ext uri="{FF2B5EF4-FFF2-40B4-BE49-F238E27FC236}">
                <a16:creationId xmlns:a16="http://schemas.microsoft.com/office/drawing/2014/main" id="{61DCB2E9-4FDB-B999-C113-E61200F4FDFA}"/>
              </a:ext>
            </a:extLst>
          </p:cNvPr>
          <p:cNvSpPr txBox="1">
            <a:spLocks/>
          </p:cNvSpPr>
          <p:nvPr/>
        </p:nvSpPr>
        <p:spPr>
          <a:xfrm>
            <a:off x="336821" y="1857299"/>
            <a:ext cx="11281343" cy="4503711"/>
          </a:xfrm>
          <a:prstGeom prst="rect">
            <a:avLst/>
          </a:prstGeom>
        </p:spPr>
        <p:txBody>
          <a:bodyPr vert="horz" lIns="0" tIns="0" rIns="0" bIns="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US" sz="2000">
                <a:cs typeface="Arial"/>
              </a:rPr>
              <a:t>Fiori will serve as the new User Interface (UI) for transactions and will be accessed via the existing FMMI Portal. All transactions will move to Fiori, but only a small percentage will work differently than they do today. Only those that will function differently are detailed in this </a:t>
            </a:r>
            <a:r>
              <a:rPr lang="en-US" sz="2000" i="1">
                <a:cs typeface="Arial"/>
              </a:rPr>
              <a:t>What’s Changing Guide</a:t>
            </a:r>
            <a:r>
              <a:rPr lang="en-US" sz="2000">
                <a:cs typeface="Arial"/>
              </a:rPr>
              <a:t>.</a:t>
            </a:r>
          </a:p>
          <a:p>
            <a:pPr>
              <a:lnSpc>
                <a:spcPct val="100000"/>
              </a:lnSpc>
              <a:spcBef>
                <a:spcPts val="0"/>
              </a:spcBef>
              <a:spcAft>
                <a:spcPts val="400"/>
              </a:spcAft>
              <a:buFont typeface="Wingdings" panose="05000000000000000000" pitchFamily="2" charset="2"/>
              <a:buChar char="§"/>
            </a:pPr>
            <a:r>
              <a:rPr lang="en-US" sz="2000">
                <a:cs typeface="Arial"/>
              </a:rPr>
              <a:t>Key benefits of Fiori include:</a:t>
            </a:r>
          </a:p>
          <a:p>
            <a:pPr lvl="1">
              <a:lnSpc>
                <a:spcPct val="100000"/>
              </a:lnSpc>
              <a:spcBef>
                <a:spcPts val="0"/>
              </a:spcBef>
              <a:spcAft>
                <a:spcPts val="400"/>
              </a:spcAft>
              <a:buFont typeface="Wingdings" panose="05000000000000000000" pitchFamily="2" charset="2"/>
              <a:buChar char="§"/>
            </a:pPr>
            <a:r>
              <a:rPr lang="en-US">
                <a:cs typeface="Arial"/>
              </a:rPr>
              <a:t>Modern, intuitive interface</a:t>
            </a:r>
          </a:p>
          <a:p>
            <a:pPr lvl="1">
              <a:lnSpc>
                <a:spcPct val="100000"/>
              </a:lnSpc>
              <a:spcBef>
                <a:spcPts val="0"/>
              </a:spcBef>
              <a:spcAft>
                <a:spcPts val="400"/>
              </a:spcAft>
              <a:buFont typeface="Wingdings" panose="05000000000000000000" pitchFamily="2" charset="2"/>
              <a:buChar char="§"/>
            </a:pPr>
            <a:r>
              <a:rPr lang="en-US">
                <a:cs typeface="Arial"/>
              </a:rPr>
              <a:t>Personalization options</a:t>
            </a:r>
          </a:p>
          <a:p>
            <a:pPr lvl="1">
              <a:lnSpc>
                <a:spcPct val="100000"/>
              </a:lnSpc>
              <a:spcBef>
                <a:spcPts val="0"/>
              </a:spcBef>
              <a:spcAft>
                <a:spcPts val="400"/>
              </a:spcAft>
              <a:buFont typeface="Wingdings" panose="05000000000000000000" pitchFamily="2" charset="2"/>
              <a:buChar char="§"/>
            </a:pPr>
            <a:r>
              <a:rPr lang="en-US">
                <a:cs typeface="Arial"/>
              </a:rPr>
              <a:t>Improved productivity</a:t>
            </a:r>
          </a:p>
          <a:p>
            <a:pPr lvl="1">
              <a:lnSpc>
                <a:spcPct val="100000"/>
              </a:lnSpc>
              <a:spcBef>
                <a:spcPts val="0"/>
              </a:spcBef>
              <a:spcAft>
                <a:spcPts val="400"/>
              </a:spcAft>
              <a:buFont typeface="Wingdings" panose="05000000000000000000" pitchFamily="2" charset="2"/>
              <a:buChar char="§"/>
            </a:pPr>
            <a:r>
              <a:rPr lang="en-US">
                <a:cs typeface="Arial"/>
              </a:rPr>
              <a:t>Operational metrics, enabling data-driven </a:t>
            </a:r>
            <a:br>
              <a:rPr lang="en-US">
                <a:cs typeface="Arial"/>
              </a:rPr>
            </a:br>
            <a:r>
              <a:rPr lang="en-US">
                <a:cs typeface="Arial"/>
              </a:rPr>
              <a:t>decision-making</a:t>
            </a:r>
          </a:p>
          <a:p>
            <a:pPr lvl="1">
              <a:lnSpc>
                <a:spcPct val="100000"/>
              </a:lnSpc>
              <a:spcBef>
                <a:spcPts val="0"/>
              </a:spcBef>
              <a:spcAft>
                <a:spcPts val="600"/>
              </a:spcAft>
              <a:buFont typeface="Wingdings" panose="05000000000000000000" pitchFamily="2" charset="2"/>
              <a:buChar char="§"/>
            </a:pPr>
            <a:r>
              <a:rPr lang="en-US">
                <a:cs typeface="Arial"/>
              </a:rPr>
              <a:t>Embedded analytics</a:t>
            </a:r>
          </a:p>
          <a:p>
            <a:pPr>
              <a:lnSpc>
                <a:spcPct val="100000"/>
              </a:lnSpc>
              <a:spcBef>
                <a:spcPts val="0"/>
              </a:spcBef>
              <a:spcAft>
                <a:spcPts val="600"/>
              </a:spcAft>
              <a:buFont typeface="Wingdings" panose="05000000000000000000" pitchFamily="2" charset="2"/>
              <a:buChar char="§"/>
            </a:pPr>
            <a:r>
              <a:rPr lang="en-US" sz="2000">
                <a:cs typeface="Arial"/>
              </a:rPr>
              <a:t>Fiori will launch in February 2025.</a:t>
            </a:r>
          </a:p>
        </p:txBody>
      </p:sp>
      <p:pic>
        <p:nvPicPr>
          <p:cNvPr id="6" name="Picture 5" descr="Example of Fiori interface on a desktop monitor and mobile device.">
            <a:extLst>
              <a:ext uri="{FF2B5EF4-FFF2-40B4-BE49-F238E27FC236}">
                <a16:creationId xmlns:a16="http://schemas.microsoft.com/office/drawing/2014/main" id="{071D7B6F-56DC-E37F-7820-6BD377C79641}"/>
              </a:ext>
            </a:extLst>
          </p:cNvPr>
          <p:cNvPicPr>
            <a:picLocks noChangeAspect="1"/>
          </p:cNvPicPr>
          <p:nvPr/>
        </p:nvPicPr>
        <p:blipFill rotWithShape="1">
          <a:blip r:embed="rId3"/>
          <a:srcRect l="10091" t="11528" r="1171"/>
          <a:stretch/>
        </p:blipFill>
        <p:spPr>
          <a:xfrm>
            <a:off x="6009142" y="3019881"/>
            <a:ext cx="5783002" cy="3462490"/>
          </a:xfrm>
          <a:prstGeom prst="rect">
            <a:avLst/>
          </a:prstGeom>
        </p:spPr>
      </p:pic>
      <p:grpSp>
        <p:nvGrpSpPr>
          <p:cNvPr id="5" name="Group 4">
            <a:extLst>
              <a:ext uri="{FF2B5EF4-FFF2-40B4-BE49-F238E27FC236}">
                <a16:creationId xmlns:a16="http://schemas.microsoft.com/office/drawing/2014/main" id="{C4A4CECD-748C-BC0B-E896-FE9CFD8BCD8F}"/>
              </a:ext>
              <a:ext uri="{C183D7F6-B498-43B3-948B-1728B52AA6E4}">
                <adec:decorative xmlns:adec="http://schemas.microsoft.com/office/drawing/2017/decorative" val="1"/>
              </a:ext>
            </a:extLst>
          </p:cNvPr>
          <p:cNvGrpSpPr/>
          <p:nvPr/>
        </p:nvGrpSpPr>
        <p:grpSpPr>
          <a:xfrm>
            <a:off x="9928884" y="1222385"/>
            <a:ext cx="2047139" cy="457200"/>
            <a:chOff x="9928884" y="1222385"/>
            <a:chExt cx="2047139" cy="457200"/>
          </a:xfrm>
        </p:grpSpPr>
        <p:sp>
          <p:nvSpPr>
            <p:cNvPr id="17" name="Oval 16">
              <a:extLst>
                <a:ext uri="{FF2B5EF4-FFF2-40B4-BE49-F238E27FC236}">
                  <a16:creationId xmlns:a16="http://schemas.microsoft.com/office/drawing/2014/main" id="{596DDF70-0F86-C919-E363-E1D316D84280}"/>
                </a:ext>
              </a:extLst>
            </p:cNvPr>
            <p:cNvSpPr/>
            <p:nvPr/>
          </p:nvSpPr>
          <p:spPr>
            <a:xfrm>
              <a:off x="992888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18" name="Oval 17">
              <a:extLst>
                <a:ext uri="{FF2B5EF4-FFF2-40B4-BE49-F238E27FC236}">
                  <a16:creationId xmlns:a16="http://schemas.microsoft.com/office/drawing/2014/main" id="{DBFD4219-61CA-5D4A-B551-CE1C5F963BC0}"/>
                </a:ext>
              </a:extLst>
            </p:cNvPr>
            <p:cNvSpPr/>
            <p:nvPr/>
          </p:nvSpPr>
          <p:spPr>
            <a:xfrm>
              <a:off x="10458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19" name="Oval 18">
              <a:extLst>
                <a:ext uri="{FF2B5EF4-FFF2-40B4-BE49-F238E27FC236}">
                  <a16:creationId xmlns:a16="http://schemas.microsoft.com/office/drawing/2014/main" id="{B50787D2-A981-ACAF-1B85-A1F4F34686D0}"/>
                </a:ext>
              </a:extLst>
            </p:cNvPr>
            <p:cNvSpPr/>
            <p:nvPr/>
          </p:nvSpPr>
          <p:spPr>
            <a:xfrm>
              <a:off x="1098884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sp>
          <p:nvSpPr>
            <p:cNvPr id="4" name="Oval 3">
              <a:extLst>
                <a:ext uri="{FF2B5EF4-FFF2-40B4-BE49-F238E27FC236}">
                  <a16:creationId xmlns:a16="http://schemas.microsoft.com/office/drawing/2014/main" id="{D2A48F92-AB38-46A0-040A-9011A4DBB268}"/>
                </a:ext>
              </a:extLst>
            </p:cNvPr>
            <p:cNvSpPr/>
            <p:nvPr/>
          </p:nvSpPr>
          <p:spPr>
            <a:xfrm>
              <a:off x="11518823"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4</a:t>
              </a:r>
            </a:p>
          </p:txBody>
        </p:sp>
      </p:grpSp>
    </p:spTree>
    <p:extLst>
      <p:ext uri="{BB962C8B-B14F-4D97-AF65-F5344CB8AC3E}">
        <p14:creationId xmlns:p14="http://schemas.microsoft.com/office/powerpoint/2010/main" val="95657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Fiori – Launchpad</a:t>
            </a:r>
          </a:p>
        </p:txBody>
      </p:sp>
      <p:sp>
        <p:nvSpPr>
          <p:cNvPr id="3" name="Text Placeholder 2">
            <a:extLst>
              <a:ext uri="{FF2B5EF4-FFF2-40B4-BE49-F238E27FC236}">
                <a16:creationId xmlns:a16="http://schemas.microsoft.com/office/drawing/2014/main" id="{61DCB2E9-4FDB-B999-C113-E61200F4FDFA}"/>
              </a:ext>
            </a:extLst>
          </p:cNvPr>
          <p:cNvSpPr txBox="1">
            <a:spLocks/>
          </p:cNvSpPr>
          <p:nvPr/>
        </p:nvSpPr>
        <p:spPr>
          <a:xfrm>
            <a:off x="477672" y="1479494"/>
            <a:ext cx="2202503" cy="3832735"/>
          </a:xfrm>
          <a:prstGeom prst="rect">
            <a:avLst/>
          </a:prstGeom>
        </p:spPr>
        <p:txBody>
          <a:bodyPr vert="horz" lIns="0" tIns="0" rIns="0" bIns="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cs typeface="Arial"/>
              </a:rPr>
              <a:t>The Fiori </a:t>
            </a:r>
            <a:r>
              <a:rPr lang="en-US" sz="1800" b="1">
                <a:cs typeface="Arial"/>
              </a:rPr>
              <a:t>Launchpad</a:t>
            </a:r>
            <a:r>
              <a:rPr lang="en-US" sz="1800">
                <a:cs typeface="Arial"/>
              </a:rPr>
              <a:t> is the first page users see after signing in. </a:t>
            </a:r>
          </a:p>
          <a:p>
            <a:pPr marL="0" indent="0">
              <a:lnSpc>
                <a:spcPct val="100000"/>
              </a:lnSpc>
              <a:spcBef>
                <a:spcPts val="0"/>
              </a:spcBef>
              <a:buNone/>
            </a:pPr>
            <a:endParaRPr lang="en-US" sz="1800">
              <a:cs typeface="Arial"/>
            </a:endParaRPr>
          </a:p>
          <a:p>
            <a:pPr marL="0" indent="0">
              <a:lnSpc>
                <a:spcPct val="100000"/>
              </a:lnSpc>
              <a:spcBef>
                <a:spcPts val="0"/>
              </a:spcBef>
              <a:buNone/>
            </a:pPr>
            <a:r>
              <a:rPr lang="en-US" sz="1800">
                <a:cs typeface="Arial"/>
              </a:rPr>
              <a:t>The Launchpad is organized into spaces, pages, sections, and apps or tiles.</a:t>
            </a:r>
          </a:p>
          <a:p>
            <a:pPr marL="0" indent="0">
              <a:lnSpc>
                <a:spcPct val="100000"/>
              </a:lnSpc>
              <a:spcBef>
                <a:spcPts val="0"/>
              </a:spcBef>
              <a:buNone/>
            </a:pPr>
            <a:endParaRPr lang="en-US" sz="1800">
              <a:cs typeface="Arial"/>
            </a:endParaRPr>
          </a:p>
          <a:p>
            <a:pPr marL="0" indent="0">
              <a:lnSpc>
                <a:spcPct val="100000"/>
              </a:lnSpc>
              <a:spcBef>
                <a:spcPts val="0"/>
              </a:spcBef>
              <a:buNone/>
            </a:pPr>
            <a:r>
              <a:rPr lang="en-US" sz="1800">
                <a:cs typeface="Arial"/>
              </a:rPr>
              <a:t>The terms </a:t>
            </a:r>
            <a:r>
              <a:rPr lang="en-US" sz="1800" i="1">
                <a:cs typeface="Arial"/>
              </a:rPr>
              <a:t>app</a:t>
            </a:r>
            <a:r>
              <a:rPr lang="en-US" sz="1800">
                <a:cs typeface="Arial"/>
              </a:rPr>
              <a:t> and </a:t>
            </a:r>
            <a:r>
              <a:rPr lang="en-US" sz="1800" i="1">
                <a:cs typeface="Arial"/>
              </a:rPr>
              <a:t>tile</a:t>
            </a:r>
            <a:r>
              <a:rPr lang="en-US" sz="1800">
                <a:cs typeface="Arial"/>
              </a:rPr>
              <a:t> are used interchangeably.</a:t>
            </a:r>
          </a:p>
        </p:txBody>
      </p:sp>
      <p:grpSp>
        <p:nvGrpSpPr>
          <p:cNvPr id="4" name="Group 3" descr="Screenshot example of the Fiori Launchpad">
            <a:extLst>
              <a:ext uri="{FF2B5EF4-FFF2-40B4-BE49-F238E27FC236}">
                <a16:creationId xmlns:a16="http://schemas.microsoft.com/office/drawing/2014/main" id="{5318F160-3892-0B8D-8C1E-90395758BA14}"/>
              </a:ext>
            </a:extLst>
          </p:cNvPr>
          <p:cNvGrpSpPr/>
          <p:nvPr/>
        </p:nvGrpSpPr>
        <p:grpSpPr>
          <a:xfrm>
            <a:off x="2991276" y="1495401"/>
            <a:ext cx="8859348" cy="3387058"/>
            <a:chOff x="2991276" y="1495401"/>
            <a:chExt cx="8859348" cy="3387058"/>
          </a:xfrm>
        </p:grpSpPr>
        <p:cxnSp>
          <p:nvCxnSpPr>
            <p:cNvPr id="17" name="Straight Connector 16">
              <a:extLst>
                <a:ext uri="{FF2B5EF4-FFF2-40B4-BE49-F238E27FC236}">
                  <a16:creationId xmlns:a16="http://schemas.microsoft.com/office/drawing/2014/main" id="{9CDE7FF8-BF69-4752-36A3-C2072D3C1EFB}"/>
                </a:ext>
              </a:extLst>
            </p:cNvPr>
            <p:cNvCxnSpPr>
              <a:cxnSpLocks/>
              <a:stCxn id="8" idx="3"/>
            </p:cNvCxnSpPr>
            <p:nvPr/>
          </p:nvCxnSpPr>
          <p:spPr>
            <a:xfrm>
              <a:off x="4088556" y="2454200"/>
              <a:ext cx="510779" cy="0"/>
            </a:xfrm>
            <a:prstGeom prst="line">
              <a:avLst/>
            </a:prstGeom>
            <a:ln w="19050">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descr="A screenshot of a computer&#10;&#10;Description automatically generated">
              <a:extLst>
                <a:ext uri="{FF2B5EF4-FFF2-40B4-BE49-F238E27FC236}">
                  <a16:creationId xmlns:a16="http://schemas.microsoft.com/office/drawing/2014/main" id="{FF2ADCC0-50AC-800A-F65B-26954D2FD4DC}"/>
                </a:ext>
              </a:extLst>
            </p:cNvPr>
            <p:cNvPicPr>
              <a:picLocks noChangeAspect="1"/>
            </p:cNvPicPr>
            <p:nvPr/>
          </p:nvPicPr>
          <p:blipFill rotWithShape="1">
            <a:blip r:embed="rId2">
              <a:extLst>
                <a:ext uri="{28A0092B-C50C-407E-A947-70E740481C1C}">
                  <a14:useLocalDpi xmlns:a14="http://schemas.microsoft.com/office/drawing/2010/main" val="0"/>
                </a:ext>
              </a:extLst>
            </a:blip>
            <a:srcRect b="7249"/>
            <a:stretch/>
          </p:blipFill>
          <p:spPr>
            <a:xfrm>
              <a:off x="4421988" y="1495401"/>
              <a:ext cx="7428636" cy="3387058"/>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4CE7E9F-FE49-A9A2-1298-01E5E51ABB8A}"/>
                </a:ext>
              </a:extLst>
            </p:cNvPr>
            <p:cNvSpPr txBox="1"/>
            <p:nvPr/>
          </p:nvSpPr>
          <p:spPr>
            <a:xfrm>
              <a:off x="2991276" y="1550265"/>
              <a:ext cx="1097280" cy="457200"/>
            </a:xfrm>
            <a:prstGeom prst="rect">
              <a:avLst/>
            </a:prstGeom>
            <a:noFill/>
            <a:ln w="28575">
              <a:solidFill>
                <a:schemeClr val="accent1"/>
              </a:solidFill>
            </a:ln>
          </p:spPr>
          <p:txBody>
            <a:bodyPr wrap="square" anchor="ctr">
              <a:spAutoFit/>
            </a:bodyPr>
            <a:lstStyle/>
            <a:p>
              <a:pPr algn="ctr">
                <a:spcBef>
                  <a:spcPts val="600"/>
                </a:spcBef>
                <a:spcAft>
                  <a:spcPts val="600"/>
                </a:spcAft>
              </a:pPr>
              <a:r>
                <a:rPr lang="en-US" sz="1600" b="1">
                  <a:latin typeface="Helvetica Neue" panose="02000503000000020004"/>
                  <a:cs typeface="Arial"/>
                </a:rPr>
                <a:t>Space</a:t>
              </a:r>
            </a:p>
          </p:txBody>
        </p:sp>
        <p:sp>
          <p:nvSpPr>
            <p:cNvPr id="8" name="TextBox 7">
              <a:extLst>
                <a:ext uri="{FF2B5EF4-FFF2-40B4-BE49-F238E27FC236}">
                  <a16:creationId xmlns:a16="http://schemas.microsoft.com/office/drawing/2014/main" id="{31300292-B252-FCFE-2584-1BB90E3E2193}"/>
                </a:ext>
              </a:extLst>
            </p:cNvPr>
            <p:cNvSpPr txBox="1"/>
            <p:nvPr/>
          </p:nvSpPr>
          <p:spPr>
            <a:xfrm>
              <a:off x="2991276" y="2225600"/>
              <a:ext cx="1097280" cy="457200"/>
            </a:xfrm>
            <a:prstGeom prst="rect">
              <a:avLst/>
            </a:prstGeom>
            <a:noFill/>
            <a:ln w="28575">
              <a:solidFill>
                <a:schemeClr val="accent5"/>
              </a:solidFill>
            </a:ln>
          </p:spPr>
          <p:txBody>
            <a:bodyPr wrap="square" anchor="ctr">
              <a:spAutoFit/>
            </a:bodyPr>
            <a:lstStyle/>
            <a:p>
              <a:pPr algn="ctr">
                <a:spcBef>
                  <a:spcPts val="600"/>
                </a:spcBef>
                <a:spcAft>
                  <a:spcPts val="600"/>
                </a:spcAft>
              </a:pPr>
              <a:r>
                <a:rPr lang="en-US" sz="1600" b="1">
                  <a:latin typeface="Helvetica Neue" panose="02000503000000020004"/>
                  <a:cs typeface="Arial"/>
                </a:rPr>
                <a:t>Page</a:t>
              </a:r>
            </a:p>
          </p:txBody>
        </p:sp>
        <p:sp>
          <p:nvSpPr>
            <p:cNvPr id="9" name="TextBox 8">
              <a:extLst>
                <a:ext uri="{FF2B5EF4-FFF2-40B4-BE49-F238E27FC236}">
                  <a16:creationId xmlns:a16="http://schemas.microsoft.com/office/drawing/2014/main" id="{252A45FB-77A8-1ACA-4C81-7B8DAD089973}"/>
                </a:ext>
              </a:extLst>
            </p:cNvPr>
            <p:cNvSpPr txBox="1"/>
            <p:nvPr/>
          </p:nvSpPr>
          <p:spPr>
            <a:xfrm>
              <a:off x="2991276" y="2900935"/>
              <a:ext cx="1097280" cy="457200"/>
            </a:xfrm>
            <a:prstGeom prst="rect">
              <a:avLst/>
            </a:prstGeom>
            <a:noFill/>
            <a:ln w="28575">
              <a:solidFill>
                <a:schemeClr val="tx1">
                  <a:lumMod val="50000"/>
                  <a:lumOff val="50000"/>
                </a:schemeClr>
              </a:solidFill>
            </a:ln>
          </p:spPr>
          <p:txBody>
            <a:bodyPr wrap="square" anchor="ctr">
              <a:spAutoFit/>
            </a:bodyPr>
            <a:lstStyle/>
            <a:p>
              <a:pPr algn="ctr">
                <a:spcBef>
                  <a:spcPts val="600"/>
                </a:spcBef>
                <a:spcAft>
                  <a:spcPts val="600"/>
                </a:spcAft>
              </a:pPr>
              <a:r>
                <a:rPr lang="en-US" sz="1600" b="1">
                  <a:latin typeface="Helvetica Neue" panose="02000503000000020004"/>
                  <a:cs typeface="Arial"/>
                </a:rPr>
                <a:t>Section</a:t>
              </a:r>
            </a:p>
          </p:txBody>
        </p:sp>
        <p:sp>
          <p:nvSpPr>
            <p:cNvPr id="10" name="TextBox 9">
              <a:extLst>
                <a:ext uri="{FF2B5EF4-FFF2-40B4-BE49-F238E27FC236}">
                  <a16:creationId xmlns:a16="http://schemas.microsoft.com/office/drawing/2014/main" id="{C0D6CC47-45A9-B9A0-2D0E-10347FEE0715}"/>
                </a:ext>
              </a:extLst>
            </p:cNvPr>
            <p:cNvSpPr txBox="1"/>
            <p:nvPr/>
          </p:nvSpPr>
          <p:spPr>
            <a:xfrm>
              <a:off x="2991276" y="3576270"/>
              <a:ext cx="1097280" cy="457200"/>
            </a:xfrm>
            <a:prstGeom prst="rect">
              <a:avLst/>
            </a:prstGeom>
            <a:noFill/>
            <a:ln w="28575">
              <a:solidFill>
                <a:schemeClr val="accent6"/>
              </a:solidFill>
            </a:ln>
          </p:spPr>
          <p:txBody>
            <a:bodyPr wrap="square" anchor="ctr">
              <a:spAutoFit/>
            </a:bodyPr>
            <a:lstStyle/>
            <a:p>
              <a:pPr algn="ctr">
                <a:spcBef>
                  <a:spcPts val="600"/>
                </a:spcBef>
                <a:spcAft>
                  <a:spcPts val="600"/>
                </a:spcAft>
              </a:pPr>
              <a:r>
                <a:rPr lang="en-US" sz="1600" b="1">
                  <a:latin typeface="Helvetica Neue" panose="02000503000000020004"/>
                  <a:cs typeface="Arial"/>
                </a:rPr>
                <a:t>App / Tile</a:t>
              </a:r>
            </a:p>
          </p:txBody>
        </p:sp>
        <p:sp>
          <p:nvSpPr>
            <p:cNvPr id="11" name="TextBox 10">
              <a:extLst>
                <a:ext uri="{FF2B5EF4-FFF2-40B4-BE49-F238E27FC236}">
                  <a16:creationId xmlns:a16="http://schemas.microsoft.com/office/drawing/2014/main" id="{990932DF-64E5-DD47-24AB-6E36063BED47}"/>
                </a:ext>
              </a:extLst>
            </p:cNvPr>
            <p:cNvSpPr txBox="1"/>
            <p:nvPr/>
          </p:nvSpPr>
          <p:spPr>
            <a:xfrm>
              <a:off x="9308592" y="1748612"/>
              <a:ext cx="1426464" cy="222278"/>
            </a:xfrm>
            <a:prstGeom prst="rect">
              <a:avLst/>
            </a:prstGeom>
            <a:noFill/>
            <a:ln w="28575">
              <a:solidFill>
                <a:schemeClr val="accent1"/>
              </a:solidFill>
            </a:ln>
          </p:spPr>
          <p:txBody>
            <a:bodyPr wrap="none" anchor="ctr">
              <a:noAutofit/>
            </a:bodyPr>
            <a:lstStyle/>
            <a:p>
              <a:pPr algn="ctr">
                <a:spcBef>
                  <a:spcPts val="600"/>
                </a:spcBef>
                <a:spcAft>
                  <a:spcPts val="600"/>
                </a:spcAft>
              </a:pPr>
              <a:endParaRPr lang="en-US" sz="1600" b="1">
                <a:latin typeface="Helvetica Neue" panose="02000503000000020004"/>
                <a:cs typeface="Arial"/>
              </a:endParaRPr>
            </a:p>
          </p:txBody>
        </p:sp>
        <p:sp>
          <p:nvSpPr>
            <p:cNvPr id="12" name="TextBox 11">
              <a:extLst>
                <a:ext uri="{FF2B5EF4-FFF2-40B4-BE49-F238E27FC236}">
                  <a16:creationId xmlns:a16="http://schemas.microsoft.com/office/drawing/2014/main" id="{59984434-47D8-EA5A-E1B7-B7FC56BBB374}"/>
                </a:ext>
              </a:extLst>
            </p:cNvPr>
            <p:cNvSpPr txBox="1"/>
            <p:nvPr/>
          </p:nvSpPr>
          <p:spPr>
            <a:xfrm>
              <a:off x="4421988" y="2029897"/>
              <a:ext cx="7428636" cy="2830791"/>
            </a:xfrm>
            <a:prstGeom prst="rect">
              <a:avLst/>
            </a:prstGeom>
            <a:noFill/>
            <a:ln w="28575">
              <a:solidFill>
                <a:schemeClr val="accent5"/>
              </a:solidFill>
            </a:ln>
          </p:spPr>
          <p:txBody>
            <a:bodyPr wrap="none" anchor="ctr">
              <a:noAutofit/>
            </a:bodyPr>
            <a:lstStyle/>
            <a:p>
              <a:pPr algn="ctr">
                <a:spcBef>
                  <a:spcPts val="600"/>
                </a:spcBef>
                <a:spcAft>
                  <a:spcPts val="600"/>
                </a:spcAft>
              </a:pPr>
              <a:endParaRPr lang="en-US" sz="1600" b="1">
                <a:latin typeface="Helvetica Neue" panose="02000503000000020004"/>
                <a:cs typeface="Arial"/>
              </a:endParaRPr>
            </a:p>
          </p:txBody>
        </p:sp>
        <p:sp>
          <p:nvSpPr>
            <p:cNvPr id="13" name="TextBox 12">
              <a:extLst>
                <a:ext uri="{FF2B5EF4-FFF2-40B4-BE49-F238E27FC236}">
                  <a16:creationId xmlns:a16="http://schemas.microsoft.com/office/drawing/2014/main" id="{FE26484E-8300-6D90-3F98-BF59E97677C7}"/>
                </a:ext>
              </a:extLst>
            </p:cNvPr>
            <p:cNvSpPr txBox="1"/>
            <p:nvPr/>
          </p:nvSpPr>
          <p:spPr>
            <a:xfrm>
              <a:off x="4526183" y="2292910"/>
              <a:ext cx="4572097" cy="1446986"/>
            </a:xfrm>
            <a:prstGeom prst="rect">
              <a:avLst/>
            </a:prstGeom>
            <a:noFill/>
            <a:ln w="28575">
              <a:solidFill>
                <a:schemeClr val="tx1">
                  <a:lumMod val="50000"/>
                  <a:lumOff val="50000"/>
                </a:schemeClr>
              </a:solidFill>
            </a:ln>
          </p:spPr>
          <p:txBody>
            <a:bodyPr wrap="none" anchor="ctr">
              <a:noAutofit/>
            </a:bodyPr>
            <a:lstStyle/>
            <a:p>
              <a:pPr algn="ctr">
                <a:spcBef>
                  <a:spcPts val="600"/>
                </a:spcBef>
                <a:spcAft>
                  <a:spcPts val="600"/>
                </a:spcAft>
              </a:pPr>
              <a:endParaRPr lang="en-US" sz="1600" b="1">
                <a:latin typeface="Helvetica Neue" panose="02000503000000020004"/>
                <a:cs typeface="Arial"/>
              </a:endParaRPr>
            </a:p>
          </p:txBody>
        </p:sp>
        <p:sp>
          <p:nvSpPr>
            <p:cNvPr id="14" name="TextBox 13">
              <a:extLst>
                <a:ext uri="{FF2B5EF4-FFF2-40B4-BE49-F238E27FC236}">
                  <a16:creationId xmlns:a16="http://schemas.microsoft.com/office/drawing/2014/main" id="{02C48AED-694A-CD9C-801A-2DE72BC98863}"/>
                </a:ext>
              </a:extLst>
            </p:cNvPr>
            <p:cNvSpPr txBox="1"/>
            <p:nvPr/>
          </p:nvSpPr>
          <p:spPr>
            <a:xfrm>
              <a:off x="4599335" y="2576245"/>
              <a:ext cx="1078992" cy="1097280"/>
            </a:xfrm>
            <a:prstGeom prst="rect">
              <a:avLst/>
            </a:prstGeom>
            <a:noFill/>
            <a:ln w="28575">
              <a:solidFill>
                <a:schemeClr val="accent6"/>
              </a:solidFill>
            </a:ln>
          </p:spPr>
          <p:txBody>
            <a:bodyPr wrap="none" anchor="ctr">
              <a:noAutofit/>
            </a:bodyPr>
            <a:lstStyle/>
            <a:p>
              <a:pPr algn="ctr">
                <a:spcBef>
                  <a:spcPts val="600"/>
                </a:spcBef>
                <a:spcAft>
                  <a:spcPts val="600"/>
                </a:spcAft>
              </a:pPr>
              <a:endParaRPr lang="en-US" sz="1600" b="1">
                <a:latin typeface="Helvetica Neue" panose="02000503000000020004"/>
                <a:cs typeface="Arial"/>
              </a:endParaRPr>
            </a:p>
          </p:txBody>
        </p:sp>
        <p:cxnSp>
          <p:nvCxnSpPr>
            <p:cNvPr id="16" name="Straight Connector 15">
              <a:extLst>
                <a:ext uri="{FF2B5EF4-FFF2-40B4-BE49-F238E27FC236}">
                  <a16:creationId xmlns:a16="http://schemas.microsoft.com/office/drawing/2014/main" id="{9C49A1E5-2A46-CEBA-3115-10C34662612B}"/>
                </a:ext>
              </a:extLst>
            </p:cNvPr>
            <p:cNvCxnSpPr>
              <a:cxnSpLocks/>
              <a:stCxn id="5" idx="3"/>
            </p:cNvCxnSpPr>
            <p:nvPr/>
          </p:nvCxnSpPr>
          <p:spPr>
            <a:xfrm>
              <a:off x="4088556" y="1778865"/>
              <a:ext cx="5220036" cy="11911"/>
            </a:xfrm>
            <a:prstGeom prst="line">
              <a:avLst/>
            </a:prstGeom>
            <a:ln w="19050">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38433F-8519-9A63-97C2-FD86DCD78306}"/>
                </a:ext>
              </a:extLst>
            </p:cNvPr>
            <p:cNvCxnSpPr>
              <a:cxnSpLocks/>
              <a:stCxn id="9" idx="3"/>
            </p:cNvCxnSpPr>
            <p:nvPr/>
          </p:nvCxnSpPr>
          <p:spPr>
            <a:xfrm flipV="1">
              <a:off x="4088556" y="3129534"/>
              <a:ext cx="510779" cy="1"/>
            </a:xfrm>
            <a:prstGeom prst="line">
              <a:avLst/>
            </a:prstGeom>
            <a:ln w="1905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C00E29C-2580-982A-EA2E-CCDB64004F6A}"/>
                </a:ext>
              </a:extLst>
            </p:cNvPr>
            <p:cNvCxnSpPr>
              <a:cxnSpLocks/>
              <a:stCxn id="10" idx="3"/>
            </p:cNvCxnSpPr>
            <p:nvPr/>
          </p:nvCxnSpPr>
          <p:spPr>
            <a:xfrm flipV="1">
              <a:off x="4088556" y="3664031"/>
              <a:ext cx="510779" cy="140839"/>
            </a:xfrm>
            <a:prstGeom prst="line">
              <a:avLst/>
            </a:prstGeom>
            <a:ln w="19050">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A4A18CA0-8EB6-9A42-615C-CB928A20662E}"/>
              </a:ext>
            </a:extLst>
          </p:cNvPr>
          <p:cNvSpPr txBox="1"/>
          <p:nvPr/>
        </p:nvSpPr>
        <p:spPr>
          <a:xfrm>
            <a:off x="-2" y="6585855"/>
            <a:ext cx="11560631" cy="276999"/>
          </a:xfrm>
          <a:prstGeom prst="rect">
            <a:avLst/>
          </a:prstGeom>
          <a:noFill/>
        </p:spPr>
        <p:txBody>
          <a:bodyPr wrap="square">
            <a:spAutoFit/>
          </a:bodyPr>
          <a:lstStyle/>
          <a:p>
            <a:pPr>
              <a:spcBef>
                <a:spcPts val="600"/>
              </a:spcBef>
              <a:spcAft>
                <a:spcPts val="600"/>
              </a:spcAft>
            </a:pPr>
            <a:r>
              <a:rPr lang="en-US" sz="1200" i="1">
                <a:latin typeface="Helvetica Neue" panose="02000503000000020004"/>
                <a:cs typeface="Arial"/>
              </a:rPr>
              <a:t>*Please note: The visual example provided above is illustrative only. Your Launchpad may appear differently based on your role and can be customized individually.</a:t>
            </a:r>
          </a:p>
        </p:txBody>
      </p:sp>
    </p:spTree>
    <p:extLst>
      <p:ext uri="{BB962C8B-B14F-4D97-AF65-F5344CB8AC3E}">
        <p14:creationId xmlns:p14="http://schemas.microsoft.com/office/powerpoint/2010/main" val="157972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Fiori – Embedded Analytics</a:t>
            </a:r>
          </a:p>
        </p:txBody>
      </p:sp>
      <p:sp>
        <p:nvSpPr>
          <p:cNvPr id="14" name="Text Placeholder 2">
            <a:extLst>
              <a:ext uri="{FF2B5EF4-FFF2-40B4-BE49-F238E27FC236}">
                <a16:creationId xmlns:a16="http://schemas.microsoft.com/office/drawing/2014/main" id="{66C70CAE-8AD3-1023-3A81-FEB1BDE76C25}"/>
              </a:ext>
            </a:extLst>
          </p:cNvPr>
          <p:cNvSpPr txBox="1">
            <a:spLocks/>
          </p:cNvSpPr>
          <p:nvPr/>
        </p:nvSpPr>
        <p:spPr>
          <a:xfrm>
            <a:off x="336821" y="1273996"/>
            <a:ext cx="9519284"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Key operational metrics appear directly on Fiori tiles. Users can click into operational reports to drill down and make decisions using real-time data.</a:t>
            </a:r>
            <a:endParaRPr lang="en-US" sz="2000"/>
          </a:p>
        </p:txBody>
      </p:sp>
      <p:pic>
        <p:nvPicPr>
          <p:cNvPr id="1026" name="Picture 2" descr="SAP Fiori launchpad - home page">
            <a:extLst>
              <a:ext uri="{FF2B5EF4-FFF2-40B4-BE49-F238E27FC236}">
                <a16:creationId xmlns:a16="http://schemas.microsoft.com/office/drawing/2014/main" id="{19FF30B2-9432-2E46-0504-84E2CD0798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17"/>
          <a:stretch/>
        </p:blipFill>
        <p:spPr bwMode="auto">
          <a:xfrm>
            <a:off x="344548" y="1958658"/>
            <a:ext cx="5790440" cy="3815855"/>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SAP S/4HANA Embedded Analytics: Overview in Kartenansicht">
            <a:extLst>
              <a:ext uri="{FF2B5EF4-FFF2-40B4-BE49-F238E27FC236}">
                <a16:creationId xmlns:a16="http://schemas.microsoft.com/office/drawing/2014/main" id="{433F4486-9714-A03A-F81C-66113B0A5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188" y="2601849"/>
            <a:ext cx="6519553" cy="2705869"/>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19D2891-D55B-1136-34DA-6A828ECB7636}"/>
              </a:ext>
            </a:extLst>
          </p:cNvPr>
          <p:cNvSpPr/>
          <p:nvPr/>
        </p:nvSpPr>
        <p:spPr>
          <a:xfrm>
            <a:off x="344548" y="5942037"/>
            <a:ext cx="11553953" cy="4156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To learn more about Fiori, watch this </a:t>
            </a:r>
            <a:r>
              <a:rPr lang="en-US" b="1">
                <a:solidFill>
                  <a:schemeClr val="tx1"/>
                </a:solidFill>
                <a:latin typeface="Helvetica Neue" panose="02000503000000020004"/>
                <a:hlinkClick r:id="rId4">
                  <a:extLst>
                    <a:ext uri="{A12FA001-AC4F-418D-AE19-62706E023703}">
                      <ahyp:hlinkClr xmlns:ahyp="http://schemas.microsoft.com/office/drawing/2018/hyperlinkcolor" val="tx"/>
                    </a:ext>
                  </a:extLst>
                </a:hlinkClick>
              </a:rPr>
              <a:t>video</a:t>
            </a:r>
            <a:r>
              <a:rPr lang="en-US">
                <a:solidFill>
                  <a:schemeClr val="tx1"/>
                </a:solidFill>
                <a:latin typeface="Helvetica Neue" panose="02000503000000020004"/>
              </a:rPr>
              <a:t>.</a:t>
            </a:r>
          </a:p>
        </p:txBody>
      </p:sp>
      <p:grpSp>
        <p:nvGrpSpPr>
          <p:cNvPr id="3" name="Group 2">
            <a:extLst>
              <a:ext uri="{FF2B5EF4-FFF2-40B4-BE49-F238E27FC236}">
                <a16:creationId xmlns:a16="http://schemas.microsoft.com/office/drawing/2014/main" id="{F07A258A-258D-1302-4350-37278774B106}"/>
              </a:ext>
              <a:ext uri="{C183D7F6-B498-43B3-948B-1728B52AA6E4}">
                <adec:decorative xmlns:adec="http://schemas.microsoft.com/office/drawing/2017/decorative" val="1"/>
              </a:ext>
            </a:extLst>
          </p:cNvPr>
          <p:cNvGrpSpPr/>
          <p:nvPr/>
        </p:nvGrpSpPr>
        <p:grpSpPr>
          <a:xfrm>
            <a:off x="9928884" y="1222385"/>
            <a:ext cx="2047139" cy="457200"/>
            <a:chOff x="9928884" y="1222385"/>
            <a:chExt cx="2047139" cy="457200"/>
          </a:xfrm>
        </p:grpSpPr>
        <p:sp>
          <p:nvSpPr>
            <p:cNvPr id="4" name="Oval 3">
              <a:extLst>
                <a:ext uri="{FF2B5EF4-FFF2-40B4-BE49-F238E27FC236}">
                  <a16:creationId xmlns:a16="http://schemas.microsoft.com/office/drawing/2014/main" id="{13C3A57B-36DC-4A70-50A7-594E74556C85}"/>
                </a:ext>
              </a:extLst>
            </p:cNvPr>
            <p:cNvSpPr/>
            <p:nvPr/>
          </p:nvSpPr>
          <p:spPr>
            <a:xfrm>
              <a:off x="992888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5" name="Oval 4">
              <a:extLst>
                <a:ext uri="{FF2B5EF4-FFF2-40B4-BE49-F238E27FC236}">
                  <a16:creationId xmlns:a16="http://schemas.microsoft.com/office/drawing/2014/main" id="{1836E777-6F02-C5E7-715E-9DCC4BC2B9A0}"/>
                </a:ext>
              </a:extLst>
            </p:cNvPr>
            <p:cNvSpPr/>
            <p:nvPr/>
          </p:nvSpPr>
          <p:spPr>
            <a:xfrm>
              <a:off x="10458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6" name="Oval 5">
              <a:extLst>
                <a:ext uri="{FF2B5EF4-FFF2-40B4-BE49-F238E27FC236}">
                  <a16:creationId xmlns:a16="http://schemas.microsoft.com/office/drawing/2014/main" id="{61DEE236-8A5B-B64B-FFE9-C3FF806BB82D}"/>
                </a:ext>
              </a:extLst>
            </p:cNvPr>
            <p:cNvSpPr/>
            <p:nvPr/>
          </p:nvSpPr>
          <p:spPr>
            <a:xfrm>
              <a:off x="1098884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sp>
          <p:nvSpPr>
            <p:cNvPr id="7" name="Oval 6">
              <a:extLst>
                <a:ext uri="{FF2B5EF4-FFF2-40B4-BE49-F238E27FC236}">
                  <a16:creationId xmlns:a16="http://schemas.microsoft.com/office/drawing/2014/main" id="{19E964CF-6767-A82B-5A0F-18EA606F6751}"/>
                </a:ext>
              </a:extLst>
            </p:cNvPr>
            <p:cNvSpPr/>
            <p:nvPr/>
          </p:nvSpPr>
          <p:spPr>
            <a:xfrm>
              <a:off x="11518823"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4</a:t>
              </a:r>
            </a:p>
          </p:txBody>
        </p:sp>
      </p:grpSp>
    </p:spTree>
    <p:extLst>
      <p:ext uri="{BB962C8B-B14F-4D97-AF65-F5344CB8AC3E}">
        <p14:creationId xmlns:p14="http://schemas.microsoft.com/office/powerpoint/2010/main" val="235917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Fiori Details </a:t>
            </a:r>
            <a:r>
              <a:rPr lang="en-US" sz="2000" b="0"/>
              <a:t>(General Changes) 1 of 1</a:t>
            </a:r>
            <a:endParaRPr lang="en-US" sz="2000" b="0" cap="none"/>
          </a:p>
        </p:txBody>
      </p:sp>
      <p:sp>
        <p:nvSpPr>
          <p:cNvPr id="5" name="Text Placeholder 2">
            <a:extLst>
              <a:ext uri="{FF2B5EF4-FFF2-40B4-BE49-F238E27FC236}">
                <a16:creationId xmlns:a16="http://schemas.microsoft.com/office/drawing/2014/main" id="{0974C73C-8460-AD51-ECA5-58436A2BF1B5}"/>
              </a:ext>
            </a:extLst>
          </p:cNvPr>
          <p:cNvSpPr txBox="1">
            <a:spLocks/>
          </p:cNvSpPr>
          <p:nvPr/>
        </p:nvSpPr>
        <p:spPr>
          <a:xfrm>
            <a:off x="548761" y="1046102"/>
            <a:ext cx="11458181" cy="606388"/>
          </a:xfrm>
          <a:prstGeom prst="rect">
            <a:avLst/>
          </a:prstGeom>
        </p:spPr>
        <p:txBody>
          <a:bodyPr>
            <a:noAutofit/>
          </a:bodyPr>
          <a:lst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Review the information below to understand how Fiori may impact day-to-day activities. Remember, only transactions with changes are detailed here. Most transactions will remain the same as they are today. View these changes in spreadsheet format </a:t>
            </a:r>
            <a:r>
              <a:rPr lang="en-US" sz="1800" dirty="0">
                <a:hlinkClick r:id="rId3"/>
              </a:rPr>
              <a:t>here</a:t>
            </a:r>
            <a:r>
              <a:rPr lang="en-US" sz="1800" dirty="0"/>
              <a:t>.</a:t>
            </a:r>
          </a:p>
        </p:txBody>
      </p:sp>
      <p:graphicFrame>
        <p:nvGraphicFramePr>
          <p:cNvPr id="7" name="Table 6">
            <a:extLst>
              <a:ext uri="{FF2B5EF4-FFF2-40B4-BE49-F238E27FC236}">
                <a16:creationId xmlns:a16="http://schemas.microsoft.com/office/drawing/2014/main" id="{E098A4D9-4803-3AF6-7C76-C91C9AC61B9E}"/>
              </a:ext>
            </a:extLst>
          </p:cNvPr>
          <p:cNvGraphicFramePr>
            <a:graphicFrameLocks noGrp="1"/>
          </p:cNvGraphicFramePr>
          <p:nvPr>
            <p:extLst>
              <p:ext uri="{D42A27DB-BD31-4B8C-83A1-F6EECF244321}">
                <p14:modId xmlns:p14="http://schemas.microsoft.com/office/powerpoint/2010/main" val="2466576736"/>
              </p:ext>
            </p:extLst>
          </p:nvPr>
        </p:nvGraphicFramePr>
        <p:xfrm>
          <a:off x="174169" y="1934465"/>
          <a:ext cx="11832773" cy="4553421"/>
        </p:xfrm>
        <a:graphic>
          <a:graphicData uri="http://schemas.openxmlformats.org/drawingml/2006/table">
            <a:tbl>
              <a:tblPr firstRow="1" bandRow="1">
                <a:tableStyleId>{2D5ABB26-0587-4C30-8999-92F81FD0307C}</a:tableStyleId>
              </a:tblPr>
              <a:tblGrid>
                <a:gridCol w="1242366">
                  <a:extLst>
                    <a:ext uri="{9D8B030D-6E8A-4147-A177-3AD203B41FA5}">
                      <a16:colId xmlns:a16="http://schemas.microsoft.com/office/drawing/2014/main" val="1882430743"/>
                    </a:ext>
                  </a:extLst>
                </a:gridCol>
                <a:gridCol w="1218005">
                  <a:extLst>
                    <a:ext uri="{9D8B030D-6E8A-4147-A177-3AD203B41FA5}">
                      <a16:colId xmlns:a16="http://schemas.microsoft.com/office/drawing/2014/main" val="4167170583"/>
                    </a:ext>
                  </a:extLst>
                </a:gridCol>
                <a:gridCol w="8360031">
                  <a:extLst>
                    <a:ext uri="{9D8B030D-6E8A-4147-A177-3AD203B41FA5}">
                      <a16:colId xmlns:a16="http://schemas.microsoft.com/office/drawing/2014/main" val="2756456249"/>
                    </a:ext>
                  </a:extLst>
                </a:gridCol>
                <a:gridCol w="1012371">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dirty="0">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3784283">
                <a:tc>
                  <a:txBody>
                    <a:bodyPr/>
                    <a:lstStyle/>
                    <a:p>
                      <a:pPr algn="l" fontAlgn="t"/>
                      <a:r>
                        <a:rPr lang="en-US" sz="1400" b="0" i="0" u="none" strike="noStrike" dirty="0">
                          <a:solidFill>
                            <a:schemeClr val="tx1"/>
                          </a:solidFill>
                          <a:effectLst/>
                          <a:latin typeface="Helvetica Neue" panose="02000503000000020004"/>
                        </a:rPr>
                        <a:t>In ECC, users are familiar with the Portal as their primary user interface.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Fiori will be the primary user interface.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dirty="0">
                          <a:solidFill>
                            <a:schemeClr val="tx1"/>
                          </a:solidFill>
                          <a:effectLst/>
                          <a:latin typeface="Helvetica Neue" panose="02000503000000020004"/>
                        </a:rPr>
                        <a:t>Transactions will move from Portal to Fiori. Fiori is SAP's modern and user-friendly interface design, built with a focus on simplicity, responsiveness, and enhanced functionality, including embedded reporting. Here are some of the key changes and benefits users will experience with Fiori:</a:t>
                      </a:r>
                    </a:p>
                    <a:p>
                      <a:pPr marL="228600" indent="-228600" algn="l" fontAlgn="t">
                        <a:buFont typeface="+mj-lt"/>
                        <a:buAutoNum type="arabicPeriod"/>
                      </a:pPr>
                      <a:r>
                        <a:rPr lang="en-US" sz="1400" b="1" i="0" u="none" strike="noStrike" dirty="0">
                          <a:solidFill>
                            <a:schemeClr val="tx1"/>
                          </a:solidFill>
                          <a:effectLst/>
                          <a:latin typeface="Helvetica Neue" panose="02000503000000020004"/>
                        </a:rPr>
                        <a:t>Personalization</a:t>
                      </a:r>
                      <a:r>
                        <a:rPr lang="en-US" sz="1400" b="0" i="0" u="none" strike="noStrike" dirty="0">
                          <a:solidFill>
                            <a:schemeClr val="tx1"/>
                          </a:solidFill>
                          <a:effectLst/>
                          <a:latin typeface="Helvetica Neue" panose="02000503000000020004"/>
                        </a:rPr>
                        <a:t> - Users can customize their Fiori launchpad layout, organizing apps in a way that makes sense for their role. Additional customization options include preset filters and color scheme.</a:t>
                      </a:r>
                    </a:p>
                    <a:p>
                      <a:pPr marL="228600" indent="-228600" algn="l" fontAlgn="t">
                        <a:buFont typeface="+mj-lt"/>
                        <a:buAutoNum type="arabicPeriod"/>
                      </a:pPr>
                      <a:r>
                        <a:rPr lang="en-US" sz="1400" b="1" i="0" u="none" strike="noStrike" dirty="0">
                          <a:solidFill>
                            <a:schemeClr val="tx1"/>
                          </a:solidFill>
                          <a:effectLst/>
                          <a:latin typeface="Helvetica Neue" panose="02000503000000020004"/>
                        </a:rPr>
                        <a:t>Ease of use </a:t>
                      </a:r>
                      <a:r>
                        <a:rPr lang="en-US" sz="1400" b="0" i="0" u="none" strike="noStrike" dirty="0">
                          <a:solidFill>
                            <a:schemeClr val="tx1"/>
                          </a:solidFill>
                          <a:effectLst/>
                          <a:latin typeface="Helvetica Neue" panose="02000503000000020004"/>
                        </a:rPr>
                        <a:t>- Fiori employs the app-based design users have come to know and love in smart phones. Each transaction has its own clearly labeled app that users will click into to initiate a transaction. Most frequently used apps as well as most recently used apps are easily accessible to users for quick navigation.</a:t>
                      </a:r>
                    </a:p>
                    <a:p>
                      <a:pPr marL="228600" indent="-228600" algn="l" fontAlgn="t">
                        <a:buFont typeface="+mj-lt"/>
                        <a:buAutoNum type="arabicPeriod"/>
                      </a:pPr>
                      <a:r>
                        <a:rPr lang="en-US" sz="1400" b="1" i="0" u="none" strike="noStrike" dirty="0">
                          <a:solidFill>
                            <a:schemeClr val="tx1"/>
                          </a:solidFill>
                          <a:effectLst/>
                          <a:latin typeface="Helvetica Neue" panose="02000503000000020004"/>
                        </a:rPr>
                        <a:t>Neat and tidy display </a:t>
                      </a:r>
                      <a:r>
                        <a:rPr lang="en-US" sz="1400" b="0" i="0" u="none" strike="noStrike" dirty="0">
                          <a:solidFill>
                            <a:schemeClr val="tx1"/>
                          </a:solidFill>
                          <a:effectLst/>
                          <a:latin typeface="Helvetica Neue" panose="02000503000000020004"/>
                        </a:rPr>
                        <a:t>- Users will only see apps and transactions relevant to their role, minimizing visual clutter. The interface is overall more visually appealing, harnessing clean lines, sans serif font, and high-contrast elements.</a:t>
                      </a:r>
                    </a:p>
                    <a:p>
                      <a:pPr marL="228600" indent="-228600" algn="l" fontAlgn="t">
                        <a:buFont typeface="+mj-lt"/>
                        <a:buAutoNum type="arabicPeriod"/>
                      </a:pPr>
                      <a:r>
                        <a:rPr lang="en-US" sz="1400" b="1" i="0" u="none" strike="noStrike" dirty="0">
                          <a:solidFill>
                            <a:schemeClr val="tx1"/>
                          </a:solidFill>
                          <a:effectLst/>
                          <a:latin typeface="Helvetica Neue" panose="02000503000000020004"/>
                        </a:rPr>
                        <a:t>Searchability</a:t>
                      </a:r>
                      <a:r>
                        <a:rPr lang="en-US" sz="1400" b="0" i="0" u="none" strike="noStrike" dirty="0">
                          <a:solidFill>
                            <a:schemeClr val="tx1"/>
                          </a:solidFill>
                          <a:effectLst/>
                          <a:latin typeface="Helvetica Neue" panose="02000503000000020004"/>
                        </a:rPr>
                        <a:t> - The search bar has increased functionality, allowing users to search for transactions, data records, and more. Within transactions, additional search fields allow users to find records more easily.</a:t>
                      </a:r>
                    </a:p>
                    <a:p>
                      <a:pPr marL="228600" indent="-228600" algn="l" fontAlgn="t">
                        <a:buFont typeface="+mj-lt"/>
                        <a:buAutoNum type="arabicPeriod"/>
                      </a:pPr>
                      <a:r>
                        <a:rPr lang="en-US" sz="1400" b="1" i="0" u="none" strike="noStrike" dirty="0">
                          <a:solidFill>
                            <a:schemeClr val="tx1"/>
                          </a:solidFill>
                          <a:effectLst/>
                          <a:latin typeface="Helvetica Neue" panose="02000503000000020004"/>
                        </a:rPr>
                        <a:t>Data analytics </a:t>
                      </a:r>
                      <a:r>
                        <a:rPr lang="en-US" sz="1400" b="0" i="0" u="none" strike="noStrike" dirty="0">
                          <a:solidFill>
                            <a:schemeClr val="tx1"/>
                          </a:solidFill>
                          <a:effectLst/>
                          <a:latin typeface="Helvetica Neue" panose="02000503000000020004"/>
                        </a:rPr>
                        <a:t>- Key operational metrics appear directly on Fiori apps, and users can click into operational reports to drill down and make decisions using real-time data.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dirty="0">
                          <a:solidFill>
                            <a:schemeClr val="tx1"/>
                          </a:solidFill>
                          <a:effectLst/>
                          <a:latin typeface="Helvetica Neue" panose="02000503000000020004"/>
                        </a:rPr>
                        <a:t>All FMMI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bl>
          </a:graphicData>
        </a:graphic>
      </p:graphicFrame>
    </p:spTree>
    <p:extLst>
      <p:ext uri="{BB962C8B-B14F-4D97-AF65-F5344CB8AC3E}">
        <p14:creationId xmlns:p14="http://schemas.microsoft.com/office/powerpoint/2010/main" val="185593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Fiori Details</a:t>
            </a:r>
            <a:r>
              <a:rPr lang="en-US" b="0"/>
              <a:t> </a:t>
            </a:r>
            <a:r>
              <a:rPr lang="en-US" sz="2000" b="0"/>
              <a:t>(app-level Changes) 1 of 6</a:t>
            </a:r>
            <a:endParaRPr lang="en-US" b="0" cap="none"/>
          </a:p>
        </p:txBody>
      </p:sp>
      <p:graphicFrame>
        <p:nvGraphicFramePr>
          <p:cNvPr id="7" name="Table 6">
            <a:extLst>
              <a:ext uri="{FF2B5EF4-FFF2-40B4-BE49-F238E27FC236}">
                <a16:creationId xmlns:a16="http://schemas.microsoft.com/office/drawing/2014/main" id="{E098A4D9-4803-3AF6-7C76-C91C9AC61B9E}"/>
              </a:ext>
            </a:extLst>
          </p:cNvPr>
          <p:cNvGraphicFramePr>
            <a:graphicFrameLocks noGrp="1"/>
          </p:cNvGraphicFramePr>
          <p:nvPr>
            <p:extLst>
              <p:ext uri="{D42A27DB-BD31-4B8C-83A1-F6EECF244321}">
                <p14:modId xmlns:p14="http://schemas.microsoft.com/office/powerpoint/2010/main" val="413433640"/>
              </p:ext>
            </p:extLst>
          </p:nvPr>
        </p:nvGraphicFramePr>
        <p:xfrm>
          <a:off x="174170" y="1274986"/>
          <a:ext cx="11789230" cy="4413675"/>
        </p:xfrm>
        <a:graphic>
          <a:graphicData uri="http://schemas.openxmlformats.org/drawingml/2006/table">
            <a:tbl>
              <a:tblPr firstRow="1" bandRow="1">
                <a:tableStyleId>{2D5ABB26-0587-4C30-8999-92F81FD0307C}</a:tableStyleId>
              </a:tblPr>
              <a:tblGrid>
                <a:gridCol w="2416630">
                  <a:extLst>
                    <a:ext uri="{9D8B030D-6E8A-4147-A177-3AD203B41FA5}">
                      <a16:colId xmlns:a16="http://schemas.microsoft.com/office/drawing/2014/main" val="1882430743"/>
                    </a:ext>
                  </a:extLst>
                </a:gridCol>
                <a:gridCol w="2741583">
                  <a:extLst>
                    <a:ext uri="{9D8B030D-6E8A-4147-A177-3AD203B41FA5}">
                      <a16:colId xmlns:a16="http://schemas.microsoft.com/office/drawing/2014/main" val="4167170583"/>
                    </a:ext>
                  </a:extLst>
                </a:gridCol>
                <a:gridCol w="5509788">
                  <a:extLst>
                    <a:ext uri="{9D8B030D-6E8A-4147-A177-3AD203B41FA5}">
                      <a16:colId xmlns:a16="http://schemas.microsoft.com/office/drawing/2014/main" val="2756456249"/>
                    </a:ext>
                  </a:extLst>
                </a:gridCol>
                <a:gridCol w="1121229">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938562">
                <a:tc>
                  <a:txBody>
                    <a:bodyPr/>
                    <a:lstStyle/>
                    <a:p>
                      <a:pPr algn="l" fontAlgn="t"/>
                      <a:r>
                        <a:rPr lang="en-US" sz="1400" b="0" i="0" u="none" strike="noStrike">
                          <a:solidFill>
                            <a:schemeClr val="tx1"/>
                          </a:solidFill>
                          <a:effectLst/>
                          <a:latin typeface="Helvetica Neue" panose="02000503000000020004"/>
                        </a:rPr>
                        <a:t>In ECC, users access transactions </a:t>
                      </a:r>
                      <a:r>
                        <a:rPr lang="en-US" sz="1400" b="0" i="1" u="none" strike="noStrike">
                          <a:solidFill>
                            <a:schemeClr val="tx1"/>
                          </a:solidFill>
                          <a:effectLst/>
                          <a:latin typeface="Helvetica Neue" panose="02000503000000020004"/>
                        </a:rPr>
                        <a:t>Reverse Clearing </a:t>
                      </a:r>
                      <a:r>
                        <a:rPr lang="en-US" sz="1400" b="0" i="0" u="none" strike="noStrike">
                          <a:solidFill>
                            <a:schemeClr val="tx1"/>
                          </a:solidFill>
                          <a:effectLst/>
                          <a:latin typeface="Helvetica Neue" panose="02000503000000020004"/>
                        </a:rPr>
                        <a:t>and</a:t>
                      </a:r>
                      <a:r>
                        <a:rPr lang="en-US" sz="1400" b="0" i="1" u="none" strike="noStrike">
                          <a:solidFill>
                            <a:schemeClr val="tx1"/>
                          </a:solidFill>
                          <a:effectLst/>
                          <a:latin typeface="Helvetica Neue" panose="02000503000000020004"/>
                        </a:rPr>
                        <a:t> Reset/Reverse Cleared Items</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Reset Cleared Items</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The Clearing Document field will be renamed to Clearing Journal Entry.</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Results from a search can also be utilized as a report.</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Users will be able to see details of a document prior to reversal.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All FMMI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r h="760036">
                <a:tc>
                  <a:txBody>
                    <a:bodyPr/>
                    <a:lstStyle/>
                    <a:p>
                      <a:pPr algn="l" fontAlgn="t"/>
                      <a:r>
                        <a:rPr lang="en-US" sz="1400" b="0" i="0" u="none" strike="noStrike">
                          <a:solidFill>
                            <a:schemeClr val="tx1"/>
                          </a:solidFill>
                          <a:effectLst/>
                          <a:latin typeface="Helvetica Neue" panose="02000503000000020004"/>
                        </a:rPr>
                        <a:t>In ECC, users access transactions </a:t>
                      </a:r>
                      <a:r>
                        <a:rPr lang="en-US" sz="1400" b="0" i="1" u="none" strike="noStrike">
                          <a:solidFill>
                            <a:schemeClr val="tx1"/>
                          </a:solidFill>
                          <a:effectLst/>
                          <a:latin typeface="Helvetica Neue" panose="02000503000000020004"/>
                        </a:rPr>
                        <a:t>Change AR Reversal Document </a:t>
                      </a:r>
                      <a:r>
                        <a:rPr lang="en-US" sz="1400" b="0" i="0" u="none" strike="noStrike">
                          <a:solidFill>
                            <a:schemeClr val="tx1"/>
                          </a:solidFill>
                          <a:effectLst/>
                          <a:latin typeface="Helvetica Neue" panose="02000503000000020004"/>
                        </a:rPr>
                        <a:t>and</a:t>
                      </a:r>
                      <a:r>
                        <a:rPr lang="en-US" sz="1400" b="0" i="1" u="none" strike="noStrike">
                          <a:solidFill>
                            <a:schemeClr val="tx1"/>
                          </a:solidFill>
                          <a:effectLst/>
                          <a:latin typeface="Helvetica Neue" panose="02000503000000020004"/>
                        </a:rPr>
                        <a:t> Change Header G/L Account Document</a:t>
                      </a:r>
                      <a:r>
                        <a:rPr lang="en-US" sz="1400" b="0" i="0" u="none" strike="noStrike">
                          <a:solidFill>
                            <a:schemeClr val="tx1"/>
                          </a:solidFill>
                          <a:effectLst/>
                          <a:latin typeface="Helvetica Neue" panose="02000503000000020004"/>
                        </a:rPr>
                        <a:t> via Portal.</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Manage Journal Entries</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Document Number will be renamed to Journal Entry. </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Document Date will be renamed to Journal Entry Date.</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Documents will be listed out so that users do not have to enter a document number.</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Users will get an error message when attempting to edit a document that is already being edited by another user.</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Authorization/security level will determine what functionality users have.</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All FMMI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280771"/>
                  </a:ext>
                </a:extLst>
              </a:tr>
              <a:tr h="947057">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General Evaluations Report</a:t>
                      </a:r>
                      <a:r>
                        <a:rPr lang="en-US" sz="1400" b="0" i="0" u="none" strike="noStrike">
                          <a:solidFill>
                            <a:schemeClr val="tx1"/>
                          </a:solidFill>
                          <a:effectLst/>
                          <a:latin typeface="Helvetica Neue" panose="02000503000000020004"/>
                        </a:rPr>
                        <a:t> via Portal.</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Purchase Order Value and Scheduling Agreement Value</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Users can toggle between graph view and list view.</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All FMMI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1575781"/>
                  </a:ext>
                </a:extLst>
              </a:tr>
            </a:tbl>
          </a:graphicData>
        </a:graphic>
      </p:graphicFrame>
    </p:spTree>
    <p:extLst>
      <p:ext uri="{BB962C8B-B14F-4D97-AF65-F5344CB8AC3E}">
        <p14:creationId xmlns:p14="http://schemas.microsoft.com/office/powerpoint/2010/main" val="118932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Fiori Details </a:t>
            </a:r>
            <a:r>
              <a:rPr lang="en-US" sz="2000" b="0"/>
              <a:t>(app-level Changes)</a:t>
            </a:r>
            <a:r>
              <a:rPr lang="en-US" sz="2000"/>
              <a:t> </a:t>
            </a:r>
            <a:r>
              <a:rPr lang="en-US" sz="2000" b="0"/>
              <a:t>2 of 6</a:t>
            </a:r>
            <a:endParaRPr lang="en-US" b="0" cap="none"/>
          </a:p>
        </p:txBody>
      </p:sp>
      <p:graphicFrame>
        <p:nvGraphicFramePr>
          <p:cNvPr id="7" name="Table 6">
            <a:extLst>
              <a:ext uri="{FF2B5EF4-FFF2-40B4-BE49-F238E27FC236}">
                <a16:creationId xmlns:a16="http://schemas.microsoft.com/office/drawing/2014/main" id="{E098A4D9-4803-3AF6-7C76-C91C9AC61B9E}"/>
              </a:ext>
            </a:extLst>
          </p:cNvPr>
          <p:cNvGraphicFramePr>
            <a:graphicFrameLocks noGrp="1"/>
          </p:cNvGraphicFramePr>
          <p:nvPr>
            <p:extLst>
              <p:ext uri="{D42A27DB-BD31-4B8C-83A1-F6EECF244321}">
                <p14:modId xmlns:p14="http://schemas.microsoft.com/office/powerpoint/2010/main" val="2578719393"/>
              </p:ext>
            </p:extLst>
          </p:nvPr>
        </p:nvGraphicFramePr>
        <p:xfrm>
          <a:off x="174169" y="1211188"/>
          <a:ext cx="11832774" cy="4946241"/>
        </p:xfrm>
        <a:graphic>
          <a:graphicData uri="http://schemas.openxmlformats.org/drawingml/2006/table">
            <a:tbl>
              <a:tblPr firstRow="1" bandRow="1">
                <a:tableStyleId>{2D5ABB26-0587-4C30-8999-92F81FD0307C}</a:tableStyleId>
              </a:tblPr>
              <a:tblGrid>
                <a:gridCol w="3516088">
                  <a:extLst>
                    <a:ext uri="{9D8B030D-6E8A-4147-A177-3AD203B41FA5}">
                      <a16:colId xmlns:a16="http://schemas.microsoft.com/office/drawing/2014/main" val="1882430743"/>
                    </a:ext>
                  </a:extLst>
                </a:gridCol>
                <a:gridCol w="2950029">
                  <a:extLst>
                    <a:ext uri="{9D8B030D-6E8A-4147-A177-3AD203B41FA5}">
                      <a16:colId xmlns:a16="http://schemas.microsoft.com/office/drawing/2014/main" val="4167170583"/>
                    </a:ext>
                  </a:extLst>
                </a:gridCol>
                <a:gridCol w="3243943">
                  <a:extLst>
                    <a:ext uri="{9D8B030D-6E8A-4147-A177-3AD203B41FA5}">
                      <a16:colId xmlns:a16="http://schemas.microsoft.com/office/drawing/2014/main" val="2756456249"/>
                    </a:ext>
                  </a:extLst>
                </a:gridCol>
                <a:gridCol w="2122714">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938562">
                <a:tc>
                  <a:txBody>
                    <a:bodyPr/>
                    <a:lstStyle/>
                    <a:p>
                      <a:pPr algn="l" fontAlgn="t"/>
                      <a:r>
                        <a:rPr lang="en-US" sz="1400" b="0" i="0" u="none" strike="noStrike">
                          <a:solidFill>
                            <a:schemeClr val="tx1"/>
                          </a:solidFill>
                          <a:effectLst/>
                          <a:latin typeface="Helvetica Neue" panose="02000503000000020004"/>
                        </a:rPr>
                        <a:t>In ECC, users access the following transactions via Portal: </a:t>
                      </a:r>
                      <a:r>
                        <a:rPr lang="en-US" sz="1400" b="0" i="1" u="none" strike="noStrike">
                          <a:solidFill>
                            <a:schemeClr val="tx1"/>
                          </a:solidFill>
                          <a:effectLst/>
                          <a:latin typeface="Helvetica Neue" panose="02000503000000020004"/>
                        </a:rPr>
                        <a:t>Reverse Invoice, Create AR Reversal Document, </a:t>
                      </a:r>
                      <a:r>
                        <a:rPr lang="en-US" sz="1400" b="0" i="0" u="none" strike="noStrike">
                          <a:solidFill>
                            <a:schemeClr val="tx1"/>
                          </a:solidFill>
                          <a:effectLst/>
                          <a:latin typeface="Helvetica Neue" panose="02000503000000020004"/>
                        </a:rPr>
                        <a:t>and </a:t>
                      </a:r>
                      <a:r>
                        <a:rPr lang="en-US" sz="1400" b="0" i="1" u="none" strike="noStrike">
                          <a:solidFill>
                            <a:schemeClr val="tx1"/>
                          </a:solidFill>
                          <a:effectLst/>
                          <a:latin typeface="Helvetica Neue" panose="02000503000000020004"/>
                        </a:rPr>
                        <a:t>Reverse G/L Account Document</a:t>
                      </a:r>
                      <a:r>
                        <a:rPr lang="en-US" sz="1400" b="0" i="0" u="none" strike="noStrike">
                          <a:solidFill>
                            <a:schemeClr val="tx1"/>
                          </a:solidFill>
                          <a:effectLst/>
                          <a:latin typeface="Helvetica Neue" panose="02000503000000020004"/>
                        </a:rPr>
                        <a:t>.</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Manage Journal Entries</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All FMMI users</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r h="760036">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Vendor Address List Report</a:t>
                      </a:r>
                      <a:r>
                        <a:rPr lang="en-US" sz="1400" b="0" i="0" u="none" strike="noStrike">
                          <a:solidFill>
                            <a:schemeClr val="tx1"/>
                          </a:solidFill>
                          <a:effectLst/>
                          <a:latin typeface="Helvetica Neue" panose="02000503000000020004"/>
                        </a:rPr>
                        <a:t> via Portal.</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Display Supplier List</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All FMMI users, specifically those involved in Master Data</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280771"/>
                  </a:ext>
                </a:extLst>
              </a:tr>
              <a:tr h="762447">
                <a:tc>
                  <a:txBody>
                    <a:bodyPr/>
                    <a:lstStyle/>
                    <a:p>
                      <a:pPr algn="l" fontAlgn="t"/>
                      <a:r>
                        <a:rPr lang="en-US" sz="1400" b="0" i="0" u="none" strike="noStrike">
                          <a:solidFill>
                            <a:schemeClr val="tx1"/>
                          </a:solidFill>
                          <a:effectLst/>
                          <a:latin typeface="Helvetica Neue" panose="02000503000000020004"/>
                        </a:rPr>
                        <a:t>In ECC, users access the following transactions via Portal: </a:t>
                      </a:r>
                      <a:r>
                        <a:rPr lang="en-US" sz="1400" b="0" i="1" u="none" strike="noStrike">
                          <a:solidFill>
                            <a:schemeClr val="tx1"/>
                          </a:solidFill>
                          <a:effectLst/>
                          <a:latin typeface="Helvetica Neue" panose="02000503000000020004"/>
                        </a:rPr>
                        <a:t>Add Shorthand Code</a:t>
                      </a:r>
                      <a:r>
                        <a:rPr lang="en-US" sz="1400" b="0" i="0" u="none" strike="noStrike">
                          <a:solidFill>
                            <a:schemeClr val="tx1"/>
                          </a:solidFill>
                          <a:effectLst/>
                          <a:latin typeface="Helvetica Neue" panose="02000503000000020004"/>
                        </a:rPr>
                        <a:t> and</a:t>
                      </a:r>
                      <a:r>
                        <a:rPr lang="en-US" sz="1400" b="0" i="1" u="none" strike="noStrike">
                          <a:solidFill>
                            <a:schemeClr val="tx1"/>
                          </a:solidFill>
                          <a:effectLst/>
                          <a:latin typeface="Helvetica Neue" panose="02000503000000020004"/>
                        </a:rPr>
                        <a:t> Modify Shorthand Code</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Add or Modify Shorthand Code </a:t>
                      </a:r>
                      <a:r>
                        <a:rPr lang="en-US" sz="1400" b="0" i="0" u="none" strike="noStrike">
                          <a:solidFill>
                            <a:schemeClr val="tx1"/>
                          </a:solidFill>
                          <a:effectLst/>
                          <a:latin typeface="Helvetica Neue" panose="02000503000000020004"/>
                        </a:rPr>
                        <a:t>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Shorthand code add and modify functions will be combined into one transaction for efficiency.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Shorthand Code Adders and Modifiers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1575781"/>
                  </a:ext>
                </a:extLst>
              </a:tr>
              <a:tr h="762448">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View Shorthand Code</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View Shorthand Code</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Users will click "Go" instead of "Execute" to run reports.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Shorthand Code Viewers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3471878"/>
                  </a:ext>
                </a:extLst>
              </a:tr>
              <a:tr h="762448">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Down Payment Request</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Manage Supplier Down Payment Requests</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The Account field will be renamed to Supplier.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AP Processors that advance against funds commitments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300672"/>
                  </a:ext>
                </a:extLst>
              </a:tr>
            </a:tbl>
          </a:graphicData>
        </a:graphic>
      </p:graphicFrame>
    </p:spTree>
    <p:extLst>
      <p:ext uri="{BB962C8B-B14F-4D97-AF65-F5344CB8AC3E}">
        <p14:creationId xmlns:p14="http://schemas.microsoft.com/office/powerpoint/2010/main" val="3533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Fiori Details </a:t>
            </a:r>
            <a:r>
              <a:rPr lang="en-US" sz="2000" b="0"/>
              <a:t>(app-level Changes)</a:t>
            </a:r>
            <a:r>
              <a:rPr lang="en-US" sz="2000"/>
              <a:t> </a:t>
            </a:r>
            <a:r>
              <a:rPr lang="en-US" sz="2000" b="0"/>
              <a:t>3 of 6</a:t>
            </a:r>
            <a:endParaRPr lang="en-US" b="0" cap="none"/>
          </a:p>
        </p:txBody>
      </p:sp>
      <p:graphicFrame>
        <p:nvGraphicFramePr>
          <p:cNvPr id="7" name="Table 6">
            <a:extLst>
              <a:ext uri="{FF2B5EF4-FFF2-40B4-BE49-F238E27FC236}">
                <a16:creationId xmlns:a16="http://schemas.microsoft.com/office/drawing/2014/main" id="{E098A4D9-4803-3AF6-7C76-C91C9AC61B9E}"/>
              </a:ext>
            </a:extLst>
          </p:cNvPr>
          <p:cNvGraphicFramePr>
            <a:graphicFrameLocks noGrp="1"/>
          </p:cNvGraphicFramePr>
          <p:nvPr>
            <p:extLst>
              <p:ext uri="{D42A27DB-BD31-4B8C-83A1-F6EECF244321}">
                <p14:modId xmlns:p14="http://schemas.microsoft.com/office/powerpoint/2010/main" val="1441970093"/>
              </p:ext>
            </p:extLst>
          </p:nvPr>
        </p:nvGraphicFramePr>
        <p:xfrm>
          <a:off x="174170" y="1274986"/>
          <a:ext cx="11778344" cy="4579351"/>
        </p:xfrm>
        <a:graphic>
          <a:graphicData uri="http://schemas.openxmlformats.org/drawingml/2006/table">
            <a:tbl>
              <a:tblPr firstRow="1" bandRow="1">
                <a:tableStyleId>{2D5ABB26-0587-4C30-8999-92F81FD0307C}</a:tableStyleId>
              </a:tblPr>
              <a:tblGrid>
                <a:gridCol w="2808516">
                  <a:extLst>
                    <a:ext uri="{9D8B030D-6E8A-4147-A177-3AD203B41FA5}">
                      <a16:colId xmlns:a16="http://schemas.microsoft.com/office/drawing/2014/main" val="1882430743"/>
                    </a:ext>
                  </a:extLst>
                </a:gridCol>
                <a:gridCol w="3243943">
                  <a:extLst>
                    <a:ext uri="{9D8B030D-6E8A-4147-A177-3AD203B41FA5}">
                      <a16:colId xmlns:a16="http://schemas.microsoft.com/office/drawing/2014/main" val="4167170583"/>
                    </a:ext>
                  </a:extLst>
                </a:gridCol>
                <a:gridCol w="4343400">
                  <a:extLst>
                    <a:ext uri="{9D8B030D-6E8A-4147-A177-3AD203B41FA5}">
                      <a16:colId xmlns:a16="http://schemas.microsoft.com/office/drawing/2014/main" val="2756456249"/>
                    </a:ext>
                  </a:extLst>
                </a:gridCol>
                <a:gridCol w="1382485">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760036">
                <a:tc>
                  <a:txBody>
                    <a:bodyPr/>
                    <a:lstStyle/>
                    <a:p>
                      <a:pPr algn="l" fontAlgn="t"/>
                      <a:r>
                        <a:rPr lang="en-US" sz="1400" b="0" i="0" u="none" strike="noStrike">
                          <a:solidFill>
                            <a:schemeClr val="tx1"/>
                          </a:solidFill>
                          <a:effectLst/>
                          <a:latin typeface="Helvetica Neue" panose="02000503000000020004"/>
                        </a:rPr>
                        <a:t>In ECC, users access transaction</a:t>
                      </a:r>
                      <a:r>
                        <a:rPr lang="en-US" sz="1400" b="0" i="1" u="none" strike="noStrike">
                          <a:solidFill>
                            <a:schemeClr val="tx1"/>
                          </a:solidFill>
                          <a:effectLst/>
                          <a:latin typeface="Helvetica Neue" panose="02000503000000020004"/>
                        </a:rPr>
                        <a:t> Due Date Analysis for Open Items</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Aging Analysis</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1" u="none" strike="noStrike">
                          <a:solidFill>
                            <a:schemeClr val="tx1"/>
                          </a:solidFill>
                          <a:effectLst/>
                          <a:latin typeface="Helvetica Neue" panose="02000503000000020004"/>
                        </a:rPr>
                        <a:t>Aging Analysis </a:t>
                      </a:r>
                      <a:r>
                        <a:rPr lang="en-US" sz="1400" b="0" i="0" u="none" strike="noStrike">
                          <a:solidFill>
                            <a:schemeClr val="tx1"/>
                          </a:solidFill>
                          <a:effectLst/>
                          <a:latin typeface="Helvetica Neue" panose="02000503000000020004"/>
                        </a:rPr>
                        <a:t>in Fiori includes additional graphing functionality.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AP &amp; FB</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280771"/>
                  </a:ext>
                </a:extLst>
              </a:tr>
              <a:tr h="947057">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Enter and Park LIV Document</a:t>
                      </a:r>
                      <a:r>
                        <a:rPr lang="en-US" sz="1400" b="0" i="0" u="none" strike="noStrike">
                          <a:solidFill>
                            <a:schemeClr val="tx1"/>
                          </a:solidFill>
                          <a:effectLst/>
                          <a:latin typeface="Helvetica Neue" panose="02000503000000020004"/>
                        </a:rPr>
                        <a:t> via Portal.</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Manage Supplier Invoices</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AP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9727931"/>
                  </a:ext>
                </a:extLst>
              </a:tr>
              <a:tr h="731520">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View TAS/BETC Data Records</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View TAS/BETC Data Records</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Users will click "Go" instead of "Execute" to run reports.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TAS/BETC Data Record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1575781"/>
                  </a:ext>
                </a:extLst>
              </a:tr>
              <a:tr h="731520">
                <a:tc>
                  <a:txBody>
                    <a:bodyPr/>
                    <a:lstStyle/>
                    <a:p>
                      <a:pPr algn="l" fontAlgn="t"/>
                      <a:r>
                        <a:rPr lang="en-US" sz="1400" b="0" i="0" u="none" strike="noStrike">
                          <a:solidFill>
                            <a:schemeClr val="tx1"/>
                          </a:solidFill>
                          <a:effectLst/>
                          <a:latin typeface="Helvetica Neue" panose="02000503000000020004"/>
                        </a:rPr>
                        <a:t>In ECC, users access the following transactions via Portal: </a:t>
                      </a:r>
                      <a:r>
                        <a:rPr lang="en-US" sz="1400" b="0" i="1" u="none" strike="noStrike">
                          <a:solidFill>
                            <a:schemeClr val="tx1"/>
                          </a:solidFill>
                          <a:effectLst/>
                          <a:latin typeface="Helvetica Neue" panose="02000503000000020004"/>
                        </a:rPr>
                        <a:t>Create Vendor/Customer Master Data Request</a:t>
                      </a:r>
                      <a:r>
                        <a:rPr lang="en-US" sz="1400" b="0" i="0" u="none" strike="noStrike">
                          <a:solidFill>
                            <a:schemeClr val="tx1"/>
                          </a:solidFill>
                          <a:effectLst/>
                          <a:latin typeface="Helvetica Neue" panose="02000503000000020004"/>
                        </a:rPr>
                        <a:t> and </a:t>
                      </a:r>
                      <a:r>
                        <a:rPr lang="en-US" sz="1400" b="0" i="1" u="none" strike="noStrike">
                          <a:solidFill>
                            <a:schemeClr val="tx1"/>
                          </a:solidFill>
                          <a:effectLst/>
                          <a:latin typeface="Helvetica Neue" panose="02000503000000020004"/>
                        </a:rPr>
                        <a:t>View Vendor/Customer Master Data Request</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PVND - Create or View Vendor/Customer Master Data Request</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Instead of requesting creation of a customer or vendor record, users will request creation of a Business Partner record, specifying whether the Business Partner is a customer or vendor. FMS CVMDM will review and approve Business Partner creation requests.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Customer and Vendor Requestors and Viewers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1557513"/>
                  </a:ext>
                </a:extLst>
              </a:tr>
            </a:tbl>
          </a:graphicData>
        </a:graphic>
      </p:graphicFrame>
    </p:spTree>
    <p:extLst>
      <p:ext uri="{BB962C8B-B14F-4D97-AF65-F5344CB8AC3E}">
        <p14:creationId xmlns:p14="http://schemas.microsoft.com/office/powerpoint/2010/main" val="149357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4E3578-C473-3E37-55C2-E5B4A8580C8B}"/>
              </a:ext>
            </a:extLst>
          </p:cNvPr>
          <p:cNvSpPr>
            <a:spLocks noGrp="1"/>
          </p:cNvSpPr>
          <p:nvPr>
            <p:ph type="title"/>
          </p:nvPr>
        </p:nvSpPr>
        <p:spPr/>
        <p:txBody>
          <a:bodyPr/>
          <a:lstStyle/>
          <a:p>
            <a:r>
              <a:rPr lang="en-US"/>
              <a:t>PURPOSE</a:t>
            </a:r>
          </a:p>
        </p:txBody>
      </p:sp>
      <p:sp>
        <p:nvSpPr>
          <p:cNvPr id="6" name="Text Placeholder 2">
            <a:extLst>
              <a:ext uri="{FF2B5EF4-FFF2-40B4-BE49-F238E27FC236}">
                <a16:creationId xmlns:a16="http://schemas.microsoft.com/office/drawing/2014/main" id="{1E545053-AEBA-4DFB-9D51-1795905AB159}"/>
              </a:ext>
            </a:extLst>
          </p:cNvPr>
          <p:cNvSpPr txBox="1">
            <a:spLocks/>
          </p:cNvSpPr>
          <p:nvPr/>
        </p:nvSpPr>
        <p:spPr>
          <a:xfrm>
            <a:off x="420805" y="1850574"/>
            <a:ext cx="6001766" cy="30925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i="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i="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Helvetica Neue" panose="02000503000000020004"/>
              </a:rPr>
              <a:t>The purpose of this </a:t>
            </a:r>
            <a:r>
              <a:rPr kumimoji="0" lang="en-US" sz="2000" b="1" i="0" u="none" strike="noStrike" kern="1200" cap="none" spc="0" normalizeH="0" baseline="0" noProof="0">
                <a:ln>
                  <a:noFill/>
                </a:ln>
                <a:effectLst/>
                <a:uLnTx/>
                <a:uFillTx/>
                <a:latin typeface="Helvetica Neue" panose="02000503000000020004"/>
              </a:rPr>
              <a:t>What’s Changing Guide </a:t>
            </a:r>
            <a:r>
              <a:rPr kumimoji="0" lang="en-US" sz="2000" b="0" i="0" u="none" strike="noStrike" kern="1200" cap="none" spc="0" normalizeH="0" baseline="0" noProof="0">
                <a:ln>
                  <a:noFill/>
                </a:ln>
                <a:effectLst/>
                <a:uLnTx/>
                <a:uFillTx/>
                <a:latin typeface="Helvetica Neue" panose="02000503000000020004"/>
              </a:rPr>
              <a:t>is to provide early education and awareness of the upcoming impacts to FMMI by:</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Helvetica Neue" panose="02000503000000020004"/>
              </a:rPr>
              <a:t>Providing an overview of the FIET Project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Helvetica Neue" panose="02000503000000020004"/>
              </a:rPr>
              <a:t>Highlighting key changes to FMMI</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Helvetica Neue" panose="02000503000000020004"/>
              </a:rPr>
              <a:t>Understanding how to prepare for these upcoming changes</a:t>
            </a:r>
          </a:p>
        </p:txBody>
      </p:sp>
      <p:sp>
        <p:nvSpPr>
          <p:cNvPr id="4" name="Rectangle 3">
            <a:extLst>
              <a:ext uri="{FF2B5EF4-FFF2-40B4-BE49-F238E27FC236}">
                <a16:creationId xmlns:a16="http://schemas.microsoft.com/office/drawing/2014/main" id="{E46611BF-065E-44E1-AAF4-A7B8A4FD1DD5}"/>
              </a:ext>
            </a:extLst>
          </p:cNvPr>
          <p:cNvSpPr/>
          <p:nvPr/>
        </p:nvSpPr>
        <p:spPr>
          <a:xfrm>
            <a:off x="6868886" y="1872346"/>
            <a:ext cx="5323113" cy="3820882"/>
          </a:xfrm>
          <a:prstGeom prst="rect">
            <a:avLst/>
          </a:prstGeom>
          <a:solidFill>
            <a:srgbClr val="F1FDFA"/>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0" tIns="182880" rIns="457200" bIns="18288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chemeClr val="tx1"/>
                </a:solidFill>
                <a:effectLst/>
                <a:uLnTx/>
                <a:uFillTx/>
                <a:latin typeface="Helvetica Neue" panose="02000503000000020004"/>
              </a:rPr>
              <a:t>Table of Contents</a:t>
            </a:r>
          </a:p>
          <a:p>
            <a:pPr marL="339725" indent="-339725">
              <a:spcAft>
                <a:spcPts val="1200"/>
              </a:spcAft>
              <a:buFontTx/>
              <a:buAutoNum type="arabicPeriod"/>
              <a:defRPr/>
            </a:pPr>
            <a:r>
              <a:rPr kumimoji="0" lang="en-US" sz="2000" b="1" i="0" u="none" strike="noStrike" kern="1200" cap="none" spc="0" normalizeH="0" baseline="0" noProof="0">
                <a:ln>
                  <a:noFill/>
                </a:ln>
                <a:solidFill>
                  <a:schemeClr val="tx1"/>
                </a:solidFill>
                <a:effectLst/>
                <a:uLnTx/>
                <a:uFillTx/>
                <a:latin typeface="Helvetica Neue" panose="02000503000000020004"/>
                <a:hlinkClick r:id="rId2" action="ppaction://hlinksldjump">
                  <a:extLst>
                    <a:ext uri="{A12FA001-AC4F-418D-AE19-62706E023703}">
                      <ahyp:hlinkClr xmlns:ahyp="http://schemas.microsoft.com/office/drawing/2018/hyperlinkcolor" val="tx"/>
                    </a:ext>
                  </a:extLst>
                </a:hlinkClick>
              </a:rPr>
              <a:t>FIET Overview</a:t>
            </a:r>
            <a:br>
              <a:rPr kumimoji="0" lang="en-US" sz="2000" b="1" i="0" u="none" strike="noStrike" kern="1200" cap="none" spc="0" normalizeH="0" baseline="0" noProof="0">
                <a:ln>
                  <a:noFill/>
                </a:ln>
                <a:solidFill>
                  <a:schemeClr val="tx1"/>
                </a:solidFill>
                <a:effectLst/>
                <a:uLnTx/>
                <a:uFillTx/>
                <a:latin typeface="Helvetica Neue" panose="02000503000000020004"/>
              </a:rPr>
            </a:br>
            <a:r>
              <a:rPr kumimoji="0" lang="en-US" b="0" i="1" u="none" strike="noStrike" kern="1200" cap="none" spc="0" normalizeH="0" baseline="0" noProof="0">
                <a:ln>
                  <a:noFill/>
                </a:ln>
                <a:solidFill>
                  <a:schemeClr val="tx1"/>
                </a:solidFill>
                <a:effectLst/>
                <a:uLnTx/>
                <a:uFillTx/>
                <a:latin typeface="Helvetica Neue" panose="02000503000000020004"/>
              </a:rPr>
              <a:t>The overall FMMI transformation</a:t>
            </a:r>
          </a:p>
          <a:p>
            <a:pPr marL="339725" marR="0" lvl="0" indent="-339725" algn="l" defTabSz="914400" rtl="0" eaLnBrk="1" fontAlgn="auto" latinLnBrk="0" hangingPunct="1">
              <a:lnSpc>
                <a:spcPct val="100000"/>
              </a:lnSpc>
              <a:spcBef>
                <a:spcPts val="0"/>
              </a:spcBef>
              <a:buClrTx/>
              <a:buSzTx/>
              <a:buFontTx/>
              <a:buAutoNum type="arabicPeriod"/>
              <a:tabLst/>
              <a:defRPr/>
            </a:pPr>
            <a:r>
              <a:rPr kumimoji="0" lang="en-US" sz="2000" b="1" i="0" u="none" strike="noStrike" kern="1200" cap="none" spc="0" normalizeH="0" baseline="0" noProof="0">
                <a:ln>
                  <a:noFill/>
                </a:ln>
                <a:solidFill>
                  <a:schemeClr val="tx1"/>
                </a:solidFill>
                <a:effectLst/>
                <a:uLnTx/>
                <a:uFillTx/>
                <a:latin typeface="Helvetica Neue" panose="02000503000000020004"/>
                <a:hlinkClick r:id="rId3" action="ppaction://hlinksldjump">
                  <a:extLst>
                    <a:ext uri="{A12FA001-AC4F-418D-AE19-62706E023703}">
                      <ahyp:hlinkClr xmlns:ahyp="http://schemas.microsoft.com/office/drawing/2018/hyperlinkcolor" val="tx"/>
                    </a:ext>
                  </a:extLst>
                </a:hlinkClick>
              </a:rPr>
              <a:t>What’s Changing</a:t>
            </a:r>
            <a:endParaRPr kumimoji="0" lang="en-US" sz="2000" b="0" i="1" u="none" strike="noStrike" kern="1200" cap="none" spc="0" normalizeH="0" baseline="0" noProof="0">
              <a:ln>
                <a:noFill/>
              </a:ln>
              <a:solidFill>
                <a:schemeClr val="tx1"/>
              </a:solidFill>
              <a:effectLst/>
              <a:uLnTx/>
              <a:uFillTx/>
              <a:latin typeface="Helvetica Neue" panose="02000503000000020004"/>
            </a:endParaRPr>
          </a:p>
          <a:p>
            <a:pPr marL="796925" lvl="1" indent="-339725">
              <a:buFont typeface="Wingdings" panose="05000000000000000000" pitchFamily="2" charset="2"/>
              <a:buChar char="§"/>
              <a:defRPr/>
            </a:pPr>
            <a:r>
              <a:rPr lang="en-US">
                <a:solidFill>
                  <a:schemeClr val="tx1"/>
                </a:solidFill>
                <a:latin typeface="Helvetica Neue" panose="02000503000000020004"/>
                <a:hlinkClick r:id="rId4" action="ppaction://hlinksldjump">
                  <a:extLst>
                    <a:ext uri="{A12FA001-AC4F-418D-AE19-62706E023703}">
                      <ahyp:hlinkClr xmlns:ahyp="http://schemas.microsoft.com/office/drawing/2018/hyperlinkcolor" val="tx"/>
                    </a:ext>
                  </a:extLst>
                </a:hlinkClick>
              </a:rPr>
              <a:t>Fiori</a:t>
            </a:r>
            <a:endParaRPr lang="en-US">
              <a:solidFill>
                <a:schemeClr val="tx1"/>
              </a:solidFill>
              <a:latin typeface="Helvetica Neue" panose="02000503000000020004"/>
            </a:endParaRPr>
          </a:p>
          <a:p>
            <a:pPr marL="796925" lvl="1" indent="-339725">
              <a:buFont typeface="Wingdings" panose="05000000000000000000" pitchFamily="2" charset="2"/>
              <a:buChar char="§"/>
              <a:defRPr/>
            </a:pPr>
            <a:r>
              <a:rPr kumimoji="0" lang="en-US" b="0" u="none" strike="noStrike" kern="1200" cap="none" spc="0" normalizeH="0" baseline="0" noProof="0">
                <a:ln>
                  <a:noFill/>
                </a:ln>
                <a:solidFill>
                  <a:schemeClr val="tx1"/>
                </a:solidFill>
                <a:effectLst/>
                <a:uLnTx/>
                <a:uFillTx/>
                <a:latin typeface="Helvetica Neue" panose="02000503000000020004"/>
                <a:hlinkClick r:id="rId5" action="ppaction://hlinksldjump">
                  <a:extLst>
                    <a:ext uri="{A12FA001-AC4F-418D-AE19-62706E023703}">
                      <ahyp:hlinkClr xmlns:ahyp="http://schemas.microsoft.com/office/drawing/2018/hyperlinkcolor" val="tx"/>
                    </a:ext>
                  </a:extLst>
                </a:hlinkClick>
              </a:rPr>
              <a:t>Simplified Data Model</a:t>
            </a:r>
            <a:endParaRPr kumimoji="0" lang="en-US" b="0" u="none" strike="noStrike" kern="1200" cap="none" spc="0" normalizeH="0" baseline="0" noProof="0">
              <a:ln>
                <a:noFill/>
              </a:ln>
              <a:solidFill>
                <a:schemeClr val="tx1"/>
              </a:solidFill>
              <a:effectLst/>
              <a:uLnTx/>
              <a:uFillTx/>
              <a:latin typeface="Helvetica Neue" panose="02000503000000020004"/>
            </a:endParaRPr>
          </a:p>
          <a:p>
            <a:pPr marL="796925" lvl="1" indent="-339725">
              <a:buFont typeface="Wingdings" panose="05000000000000000000" pitchFamily="2" charset="2"/>
              <a:buChar char="§"/>
              <a:defRPr/>
            </a:pPr>
            <a:r>
              <a:rPr kumimoji="0" lang="en-US" b="0" u="none" strike="noStrike" kern="1200" cap="none" spc="0" normalizeH="0" baseline="0" noProof="0">
                <a:ln>
                  <a:noFill/>
                </a:ln>
                <a:solidFill>
                  <a:schemeClr val="tx1"/>
                </a:solidFill>
                <a:effectLst/>
                <a:uLnTx/>
                <a:uFillTx/>
                <a:latin typeface="Helvetica Neue" panose="02000503000000020004"/>
                <a:hlinkClick r:id="rId6" action="ppaction://hlinksldjump">
                  <a:extLst>
                    <a:ext uri="{A12FA001-AC4F-418D-AE19-62706E023703}">
                      <ahyp:hlinkClr xmlns:ahyp="http://schemas.microsoft.com/office/drawing/2018/hyperlinkcolor" val="tx"/>
                    </a:ext>
                  </a:extLst>
                </a:hlinkClick>
              </a:rPr>
              <a:t>Business Partner Records</a:t>
            </a:r>
            <a:endParaRPr kumimoji="0" lang="en-US" b="0" u="none" strike="noStrike" kern="1200" cap="none" spc="0" normalizeH="0" baseline="0" noProof="0">
              <a:ln>
                <a:noFill/>
              </a:ln>
              <a:solidFill>
                <a:schemeClr val="tx1"/>
              </a:solidFill>
              <a:effectLst/>
              <a:uLnTx/>
              <a:uFillTx/>
              <a:latin typeface="Helvetica Neue" panose="02000503000000020004"/>
            </a:endParaRPr>
          </a:p>
          <a:p>
            <a:pPr marL="796925" lvl="1" indent="-339725">
              <a:spcAft>
                <a:spcPts val="1200"/>
              </a:spcAft>
              <a:buFont typeface="Wingdings" panose="05000000000000000000" pitchFamily="2" charset="2"/>
              <a:buChar char="§"/>
              <a:defRPr/>
            </a:pPr>
            <a:r>
              <a:rPr lang="en-US">
                <a:solidFill>
                  <a:schemeClr val="tx1"/>
                </a:solidFill>
                <a:latin typeface="Helvetica Neue" panose="02000503000000020004"/>
                <a:hlinkClick r:id="rId7" action="ppaction://hlinksldjump">
                  <a:extLst>
                    <a:ext uri="{A12FA001-AC4F-418D-AE19-62706E023703}">
                      <ahyp:hlinkClr xmlns:ahyp="http://schemas.microsoft.com/office/drawing/2018/hyperlinkcolor" val="tx"/>
                    </a:ext>
                  </a:extLst>
                </a:hlinkClick>
              </a:rPr>
              <a:t>Reporting</a:t>
            </a:r>
            <a:endParaRPr kumimoji="0" lang="en-US" b="0" u="none" strike="noStrike" kern="1200" cap="none" spc="0" normalizeH="0" baseline="0" noProof="0">
              <a:ln>
                <a:noFill/>
              </a:ln>
              <a:solidFill>
                <a:schemeClr val="tx1"/>
              </a:solidFill>
              <a:effectLst/>
              <a:uLnTx/>
              <a:uFillTx/>
              <a:latin typeface="Helvetica Neue" panose="02000503000000020004"/>
            </a:endParaRPr>
          </a:p>
          <a:p>
            <a:pPr marL="339725" indent="-339725">
              <a:spcAft>
                <a:spcPts val="1200"/>
              </a:spcAft>
              <a:buFontTx/>
              <a:buAutoNum type="arabicPeriod"/>
              <a:defRPr/>
            </a:pPr>
            <a:r>
              <a:rPr kumimoji="0" lang="en-US" sz="2000" b="1" i="0" u="none" strike="noStrike" kern="1200" cap="none" spc="0" normalizeH="0" baseline="0" noProof="0">
                <a:ln>
                  <a:noFill/>
                </a:ln>
                <a:solidFill>
                  <a:schemeClr val="tx1"/>
                </a:solidFill>
                <a:effectLst/>
                <a:uLnTx/>
                <a:uFillTx/>
                <a:latin typeface="Helvetica Neue" panose="02000503000000020004"/>
                <a:hlinkClick r:id="rId8" action="ppaction://hlinksldjump">
                  <a:extLst>
                    <a:ext uri="{A12FA001-AC4F-418D-AE19-62706E023703}">
                      <ahyp:hlinkClr xmlns:ahyp="http://schemas.microsoft.com/office/drawing/2018/hyperlinkcolor" val="tx"/>
                    </a:ext>
                  </a:extLst>
                </a:hlinkClick>
              </a:rPr>
              <a:t>What to Expect</a:t>
            </a:r>
            <a:br>
              <a:rPr kumimoji="0" lang="en-US" sz="2000" b="1" i="0" u="none" strike="noStrike" kern="1200" cap="none" spc="0" normalizeH="0" baseline="0" noProof="0">
                <a:ln>
                  <a:noFill/>
                </a:ln>
                <a:solidFill>
                  <a:schemeClr val="tx1"/>
                </a:solidFill>
                <a:effectLst/>
                <a:uLnTx/>
                <a:uFillTx/>
                <a:latin typeface="Helvetica Neue" panose="02000503000000020004"/>
              </a:rPr>
            </a:br>
            <a:r>
              <a:rPr kumimoji="0" lang="en-US" b="0" i="1" u="none" strike="noStrike" kern="1200" cap="none" spc="0" normalizeH="0" baseline="0" noProof="0">
                <a:ln>
                  <a:noFill/>
                </a:ln>
                <a:solidFill>
                  <a:schemeClr val="tx1"/>
                </a:solidFill>
                <a:effectLst/>
                <a:uLnTx/>
                <a:uFillTx/>
                <a:latin typeface="Helvetica Neue" panose="02000503000000020004"/>
              </a:rPr>
              <a:t>Preparing for upcoming changes</a:t>
            </a:r>
          </a:p>
        </p:txBody>
      </p:sp>
    </p:spTree>
    <p:extLst>
      <p:ext uri="{BB962C8B-B14F-4D97-AF65-F5344CB8AC3E}">
        <p14:creationId xmlns:p14="http://schemas.microsoft.com/office/powerpoint/2010/main" val="203771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Fiori Details </a:t>
            </a:r>
            <a:r>
              <a:rPr lang="en-US" sz="2000" b="0"/>
              <a:t>(app-level Changes)</a:t>
            </a:r>
            <a:r>
              <a:rPr lang="en-US" sz="2000"/>
              <a:t> </a:t>
            </a:r>
            <a:r>
              <a:rPr lang="en-US" sz="2000" b="0"/>
              <a:t>4 of 6</a:t>
            </a:r>
            <a:endParaRPr lang="en-US" b="0" cap="none"/>
          </a:p>
        </p:txBody>
      </p:sp>
      <p:graphicFrame>
        <p:nvGraphicFramePr>
          <p:cNvPr id="7" name="Table 6">
            <a:extLst>
              <a:ext uri="{FF2B5EF4-FFF2-40B4-BE49-F238E27FC236}">
                <a16:creationId xmlns:a16="http://schemas.microsoft.com/office/drawing/2014/main" id="{E098A4D9-4803-3AF6-7C76-C91C9AC61B9E}"/>
              </a:ext>
            </a:extLst>
          </p:cNvPr>
          <p:cNvGraphicFramePr>
            <a:graphicFrameLocks noGrp="1"/>
          </p:cNvGraphicFramePr>
          <p:nvPr>
            <p:extLst>
              <p:ext uri="{D42A27DB-BD31-4B8C-83A1-F6EECF244321}">
                <p14:modId xmlns:p14="http://schemas.microsoft.com/office/powerpoint/2010/main" val="2899043006"/>
              </p:ext>
            </p:extLst>
          </p:nvPr>
        </p:nvGraphicFramePr>
        <p:xfrm>
          <a:off x="174170" y="1274986"/>
          <a:ext cx="11745687" cy="5180882"/>
        </p:xfrm>
        <a:graphic>
          <a:graphicData uri="http://schemas.openxmlformats.org/drawingml/2006/table">
            <a:tbl>
              <a:tblPr firstRow="1" bandRow="1">
                <a:tableStyleId>{2D5ABB26-0587-4C30-8999-92F81FD0307C}</a:tableStyleId>
              </a:tblPr>
              <a:tblGrid>
                <a:gridCol w="4114801">
                  <a:extLst>
                    <a:ext uri="{9D8B030D-6E8A-4147-A177-3AD203B41FA5}">
                      <a16:colId xmlns:a16="http://schemas.microsoft.com/office/drawing/2014/main" val="1882430743"/>
                    </a:ext>
                  </a:extLst>
                </a:gridCol>
                <a:gridCol w="2634343">
                  <a:extLst>
                    <a:ext uri="{9D8B030D-6E8A-4147-A177-3AD203B41FA5}">
                      <a16:colId xmlns:a16="http://schemas.microsoft.com/office/drawing/2014/main" val="4167170583"/>
                    </a:ext>
                  </a:extLst>
                </a:gridCol>
                <a:gridCol w="3701143">
                  <a:extLst>
                    <a:ext uri="{9D8B030D-6E8A-4147-A177-3AD203B41FA5}">
                      <a16:colId xmlns:a16="http://schemas.microsoft.com/office/drawing/2014/main" val="2756456249"/>
                    </a:ext>
                  </a:extLst>
                </a:gridCol>
                <a:gridCol w="1295400">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760036">
                <a:tc>
                  <a:txBody>
                    <a:bodyPr/>
                    <a:lstStyle/>
                    <a:p>
                      <a:pPr algn="l" fontAlgn="t"/>
                      <a:r>
                        <a:rPr lang="en-US" sz="1400" b="0" i="0" u="none" strike="noStrike">
                          <a:solidFill>
                            <a:schemeClr val="tx1"/>
                          </a:solidFill>
                          <a:effectLst/>
                          <a:latin typeface="Helvetica Neue" panose="02000503000000020004"/>
                        </a:rPr>
                        <a:t>In ECC, users access the following transactions via Portal: </a:t>
                      </a:r>
                      <a:r>
                        <a:rPr lang="en-US" sz="1400" b="0" i="1" u="none" strike="noStrike">
                          <a:solidFill>
                            <a:schemeClr val="tx1"/>
                          </a:solidFill>
                          <a:effectLst/>
                          <a:latin typeface="Helvetica Neue" panose="02000503000000020004"/>
                        </a:rPr>
                        <a:t>Display Parked Document</a:t>
                      </a:r>
                      <a:r>
                        <a:rPr lang="en-US" sz="1400" b="0" i="0" u="none" strike="noStrike">
                          <a:solidFill>
                            <a:schemeClr val="tx1"/>
                          </a:solidFill>
                          <a:effectLst/>
                          <a:latin typeface="Helvetica Neue" panose="02000503000000020004"/>
                        </a:rPr>
                        <a:t>,</a:t>
                      </a:r>
                      <a:r>
                        <a:rPr lang="en-US" sz="1400" b="0" i="1" u="none" strike="noStrike">
                          <a:solidFill>
                            <a:schemeClr val="tx1"/>
                          </a:solidFill>
                          <a:effectLst/>
                          <a:latin typeface="Helvetica Neue" panose="02000503000000020004"/>
                        </a:rPr>
                        <a:t> Display List of Invoice Documents</a:t>
                      </a:r>
                      <a:r>
                        <a:rPr lang="en-US" sz="1400" b="0" i="0" u="none" strike="noStrike">
                          <a:solidFill>
                            <a:schemeClr val="tx1"/>
                          </a:solidFill>
                          <a:effectLst/>
                          <a:latin typeface="Helvetica Neue" panose="02000503000000020004"/>
                        </a:rPr>
                        <a:t>,</a:t>
                      </a:r>
                      <a:r>
                        <a:rPr lang="en-US" sz="1400" b="0" i="1" u="none" strike="noStrike">
                          <a:solidFill>
                            <a:schemeClr val="tx1"/>
                          </a:solidFill>
                          <a:effectLst/>
                          <a:latin typeface="Helvetica Neue" panose="02000503000000020004"/>
                        </a:rPr>
                        <a:t> List Purchase Orders, Purchase Requisition List Display Report, Display Funds Commitment</a:t>
                      </a:r>
                      <a:r>
                        <a:rPr lang="en-US" sz="1400" b="0" i="0" u="none" strike="noStrike">
                          <a:solidFill>
                            <a:schemeClr val="tx1"/>
                          </a:solidFill>
                          <a:effectLst/>
                          <a:latin typeface="Helvetica Neue" panose="02000503000000020004"/>
                        </a:rPr>
                        <a:t>, and </a:t>
                      </a:r>
                      <a:r>
                        <a:rPr lang="en-US" sz="1400" b="0" i="1" u="none" strike="noStrike">
                          <a:solidFill>
                            <a:schemeClr val="tx1"/>
                          </a:solidFill>
                          <a:effectLst/>
                          <a:latin typeface="Helvetica Neue" panose="02000503000000020004"/>
                        </a:rPr>
                        <a:t>Drilldown for Budget Entry Documents</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Parked Documents</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Authorized users will be able to mass delete parked documents and make mass date changes themselves using one transaction instead of submitting a ticket to FMS. Only users with the appropriate role will have access to mass delete/date change.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Parked Document Deletion Requesters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280771"/>
                  </a:ext>
                </a:extLst>
              </a:tr>
              <a:tr h="760036">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Block Invoice</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Supplier Invoices Lis</a:t>
                      </a:r>
                      <a:r>
                        <a:rPr lang="en-US" sz="1400" b="0" i="0" u="none" strike="noStrike">
                          <a:solidFill>
                            <a:schemeClr val="tx1"/>
                          </a:solidFill>
                          <a:effectLst/>
                          <a:latin typeface="Helvetica Neue" panose="02000503000000020004"/>
                        </a:rPr>
                        <a:t>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Users will navigate to invoices using a list to edit, delete, or post invoices.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PO Processors and Invoicers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158682"/>
                  </a:ext>
                </a:extLst>
              </a:tr>
              <a:tr h="760036">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Display List of Invoice Documents</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Supplier Invoices List</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PO Processors and Invoicers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919345"/>
                  </a:ext>
                </a:extLst>
              </a:tr>
              <a:tr h="760036">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Cancel Invoice Document</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Manage Supplier Invoices</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PO Invoice Processors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1165091"/>
                  </a:ext>
                </a:extLst>
              </a:tr>
              <a:tr h="760036">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Display Invoice - LIV</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Supplier Invoices List</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PO Processors and Invoicers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1044476"/>
                  </a:ext>
                </a:extLst>
              </a:tr>
            </a:tbl>
          </a:graphicData>
        </a:graphic>
      </p:graphicFrame>
    </p:spTree>
    <p:extLst>
      <p:ext uri="{BB962C8B-B14F-4D97-AF65-F5344CB8AC3E}">
        <p14:creationId xmlns:p14="http://schemas.microsoft.com/office/powerpoint/2010/main" val="336154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Fiori Details </a:t>
            </a:r>
            <a:r>
              <a:rPr lang="en-US" sz="2000" b="0"/>
              <a:t>(app-level Changes)</a:t>
            </a:r>
            <a:r>
              <a:rPr lang="en-US" sz="2000"/>
              <a:t> </a:t>
            </a:r>
            <a:r>
              <a:rPr lang="en-US" sz="2000" b="0"/>
              <a:t>5 of 6</a:t>
            </a:r>
            <a:endParaRPr lang="en-US" b="0" cap="none"/>
          </a:p>
        </p:txBody>
      </p:sp>
      <p:graphicFrame>
        <p:nvGraphicFramePr>
          <p:cNvPr id="7" name="Table 6">
            <a:extLst>
              <a:ext uri="{FF2B5EF4-FFF2-40B4-BE49-F238E27FC236}">
                <a16:creationId xmlns:a16="http://schemas.microsoft.com/office/drawing/2014/main" id="{E098A4D9-4803-3AF6-7C76-C91C9AC61B9E}"/>
              </a:ext>
            </a:extLst>
          </p:cNvPr>
          <p:cNvGraphicFramePr>
            <a:graphicFrameLocks noGrp="1"/>
          </p:cNvGraphicFramePr>
          <p:nvPr>
            <p:extLst>
              <p:ext uri="{D42A27DB-BD31-4B8C-83A1-F6EECF244321}">
                <p14:modId xmlns:p14="http://schemas.microsoft.com/office/powerpoint/2010/main" val="1838901839"/>
              </p:ext>
            </p:extLst>
          </p:nvPr>
        </p:nvGraphicFramePr>
        <p:xfrm>
          <a:off x="174170" y="1274986"/>
          <a:ext cx="11767459" cy="5040694"/>
        </p:xfrm>
        <a:graphic>
          <a:graphicData uri="http://schemas.openxmlformats.org/drawingml/2006/table">
            <a:tbl>
              <a:tblPr firstRow="1" bandRow="1">
                <a:tableStyleId>{2D5ABB26-0587-4C30-8999-92F81FD0307C}</a:tableStyleId>
              </a:tblPr>
              <a:tblGrid>
                <a:gridCol w="2732316">
                  <a:extLst>
                    <a:ext uri="{9D8B030D-6E8A-4147-A177-3AD203B41FA5}">
                      <a16:colId xmlns:a16="http://schemas.microsoft.com/office/drawing/2014/main" val="1882430743"/>
                    </a:ext>
                  </a:extLst>
                </a:gridCol>
                <a:gridCol w="2743200">
                  <a:extLst>
                    <a:ext uri="{9D8B030D-6E8A-4147-A177-3AD203B41FA5}">
                      <a16:colId xmlns:a16="http://schemas.microsoft.com/office/drawing/2014/main" val="4167170583"/>
                    </a:ext>
                  </a:extLst>
                </a:gridCol>
                <a:gridCol w="3592285">
                  <a:extLst>
                    <a:ext uri="{9D8B030D-6E8A-4147-A177-3AD203B41FA5}">
                      <a16:colId xmlns:a16="http://schemas.microsoft.com/office/drawing/2014/main" val="2756456249"/>
                    </a:ext>
                  </a:extLst>
                </a:gridCol>
                <a:gridCol w="2699658">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738052">
                <a:tc>
                  <a:txBody>
                    <a:bodyPr/>
                    <a:lstStyle/>
                    <a:p>
                      <a:pPr algn="l" fontAlgn="t"/>
                      <a:r>
                        <a:rPr lang="en-US" sz="1400" b="0" i="0" u="none" strike="noStrike">
                          <a:solidFill>
                            <a:schemeClr val="tx1"/>
                          </a:solidFill>
                          <a:effectLst/>
                          <a:latin typeface="Helvetica Neue" panose="02000503000000020004"/>
                        </a:rPr>
                        <a:t>In ECC, users access transaction</a:t>
                      </a:r>
                      <a:r>
                        <a:rPr lang="en-US" sz="1400" b="0" i="1" u="none" strike="noStrike">
                          <a:solidFill>
                            <a:schemeClr val="tx1"/>
                          </a:solidFill>
                          <a:effectLst/>
                          <a:latin typeface="Helvetica Neue" panose="02000503000000020004"/>
                        </a:rPr>
                        <a:t> Display Parked Invoice</a:t>
                      </a:r>
                      <a:r>
                        <a:rPr lang="en-US" sz="1400" b="0" i="0" u="none" strike="noStrike">
                          <a:solidFill>
                            <a:schemeClr val="tx1"/>
                          </a:solidFill>
                          <a:effectLst/>
                          <a:latin typeface="Helvetica Neue" panose="02000503000000020004"/>
                        </a:rPr>
                        <a:t> via Portal.</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Supplier Invoices List</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PO Processors and Invoicers</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825925"/>
                  </a:ext>
                </a:extLst>
              </a:tr>
              <a:tr h="738052">
                <a:tc>
                  <a:txBody>
                    <a:bodyPr/>
                    <a:lstStyle/>
                    <a:p>
                      <a:pPr algn="l" fontAlgn="t"/>
                      <a:r>
                        <a:rPr lang="en-US" sz="1400" b="0" i="0" u="none" strike="noStrike">
                          <a:solidFill>
                            <a:schemeClr val="tx1"/>
                          </a:solidFill>
                          <a:effectLst/>
                          <a:latin typeface="Helvetica Neue" panose="02000503000000020004"/>
                        </a:rPr>
                        <a:t>In ECC, users access the following transactions via Portal: </a:t>
                      </a:r>
                      <a:r>
                        <a:rPr lang="en-US" sz="1400" b="0" i="1" u="none" strike="noStrike">
                          <a:solidFill>
                            <a:schemeClr val="tx1"/>
                          </a:solidFill>
                          <a:effectLst/>
                          <a:latin typeface="Helvetica Neue" panose="02000503000000020004"/>
                        </a:rPr>
                        <a:t>Record Goods Receipt, Return Goods Receipt,</a:t>
                      </a:r>
                      <a:r>
                        <a:rPr lang="en-US" sz="1400" b="0" i="0" u="none" strike="noStrike">
                          <a:solidFill>
                            <a:schemeClr val="tx1"/>
                          </a:solidFill>
                          <a:effectLst/>
                          <a:latin typeface="Helvetica Neue" panose="02000503000000020004"/>
                        </a:rPr>
                        <a:t> and </a:t>
                      </a:r>
                      <a:r>
                        <a:rPr lang="en-US" sz="1400" b="0" i="1" u="none" strike="noStrike">
                          <a:solidFill>
                            <a:schemeClr val="tx1"/>
                          </a:solidFill>
                          <a:effectLst/>
                          <a:latin typeface="Helvetica Neue" panose="02000503000000020004"/>
                        </a:rPr>
                        <a:t>Cancel Goods Receip</a:t>
                      </a:r>
                      <a:r>
                        <a:rPr lang="en-US" sz="1400" b="0" i="0" u="none" strike="noStrike">
                          <a:solidFill>
                            <a:schemeClr val="tx1"/>
                          </a:solidFill>
                          <a:effectLst/>
                          <a:latin typeface="Helvetica Neue" panose="02000503000000020004"/>
                        </a:rPr>
                        <a:t>t.</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Material Document Overview</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IAS Processors</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9362896"/>
                  </a:ext>
                </a:extLst>
              </a:tr>
              <a:tr h="738052">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Display Material Documents</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Display Material Documents</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PO Handlers, especially IAS or Procurement POs; PO Processors, Reporters, Evaluators, and Approvers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546930"/>
                  </a:ext>
                </a:extLst>
              </a:tr>
              <a:tr h="738052">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Post LIV Document</a:t>
                      </a:r>
                      <a:r>
                        <a:rPr lang="en-US" sz="1400" b="0" i="0" u="none" strike="noStrike">
                          <a:solidFill>
                            <a:schemeClr val="tx1"/>
                          </a:solidFill>
                          <a:effectLst/>
                          <a:latin typeface="Helvetica Neue" panose="02000503000000020004"/>
                        </a:rPr>
                        <a:t> via Portal.</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Supplier Invoices List</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PO Processors and Invoicers</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5699042"/>
                  </a:ext>
                </a:extLst>
              </a:tr>
              <a:tr h="738052">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Incoming Payments</a:t>
                      </a:r>
                      <a:r>
                        <a:rPr lang="en-US" sz="1400" b="0" i="0" u="none" strike="noStrike">
                          <a:solidFill>
                            <a:schemeClr val="tx1"/>
                          </a:solidFill>
                          <a:effectLst/>
                          <a:latin typeface="Helvetica Neue" panose="02000503000000020004"/>
                        </a:rPr>
                        <a:t> via Portal.</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Post Incoming Payments</a:t>
                      </a:r>
                      <a:r>
                        <a:rPr lang="en-US" sz="1400" b="0" i="0" u="none" strike="noStrike">
                          <a:solidFill>
                            <a:schemeClr val="tx1"/>
                          </a:solidFill>
                          <a:effectLst/>
                          <a:latin typeface="Helvetica Neue" panose="02000503000000020004"/>
                        </a:rPr>
                        <a:t> via Fiori app.</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Collection Processors</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182611"/>
                  </a:ext>
                </a:extLst>
              </a:tr>
            </a:tbl>
          </a:graphicData>
        </a:graphic>
      </p:graphicFrame>
    </p:spTree>
    <p:extLst>
      <p:ext uri="{BB962C8B-B14F-4D97-AF65-F5344CB8AC3E}">
        <p14:creationId xmlns:p14="http://schemas.microsoft.com/office/powerpoint/2010/main" val="322015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Fiori Details </a:t>
            </a:r>
            <a:r>
              <a:rPr lang="en-US" sz="2000" b="0"/>
              <a:t>(app-level Changes)</a:t>
            </a:r>
            <a:r>
              <a:rPr lang="en-US" sz="2000"/>
              <a:t> </a:t>
            </a:r>
            <a:r>
              <a:rPr lang="en-US" sz="2000" b="0"/>
              <a:t>6 of 6</a:t>
            </a:r>
            <a:endParaRPr lang="en-US" b="0" cap="none"/>
          </a:p>
        </p:txBody>
      </p:sp>
      <p:graphicFrame>
        <p:nvGraphicFramePr>
          <p:cNvPr id="7" name="Table 6">
            <a:extLst>
              <a:ext uri="{FF2B5EF4-FFF2-40B4-BE49-F238E27FC236}">
                <a16:creationId xmlns:a16="http://schemas.microsoft.com/office/drawing/2014/main" id="{E098A4D9-4803-3AF6-7C76-C91C9AC61B9E}"/>
              </a:ext>
            </a:extLst>
          </p:cNvPr>
          <p:cNvGraphicFramePr>
            <a:graphicFrameLocks noGrp="1"/>
          </p:cNvGraphicFramePr>
          <p:nvPr>
            <p:extLst>
              <p:ext uri="{D42A27DB-BD31-4B8C-83A1-F6EECF244321}">
                <p14:modId xmlns:p14="http://schemas.microsoft.com/office/powerpoint/2010/main" val="1121276175"/>
              </p:ext>
            </p:extLst>
          </p:nvPr>
        </p:nvGraphicFramePr>
        <p:xfrm>
          <a:off x="174170" y="1274986"/>
          <a:ext cx="11778343" cy="1500658"/>
        </p:xfrm>
        <a:graphic>
          <a:graphicData uri="http://schemas.openxmlformats.org/drawingml/2006/table">
            <a:tbl>
              <a:tblPr firstRow="1" bandRow="1">
                <a:tableStyleId>{2D5ABB26-0587-4C30-8999-92F81FD0307C}</a:tableStyleId>
              </a:tblPr>
              <a:tblGrid>
                <a:gridCol w="3211287">
                  <a:extLst>
                    <a:ext uri="{9D8B030D-6E8A-4147-A177-3AD203B41FA5}">
                      <a16:colId xmlns:a16="http://schemas.microsoft.com/office/drawing/2014/main" val="1882430743"/>
                    </a:ext>
                  </a:extLst>
                </a:gridCol>
                <a:gridCol w="3561443">
                  <a:extLst>
                    <a:ext uri="{9D8B030D-6E8A-4147-A177-3AD203B41FA5}">
                      <a16:colId xmlns:a16="http://schemas.microsoft.com/office/drawing/2014/main" val="4167170583"/>
                    </a:ext>
                  </a:extLst>
                </a:gridCol>
                <a:gridCol w="3601357">
                  <a:extLst>
                    <a:ext uri="{9D8B030D-6E8A-4147-A177-3AD203B41FA5}">
                      <a16:colId xmlns:a16="http://schemas.microsoft.com/office/drawing/2014/main" val="2756456249"/>
                    </a:ext>
                  </a:extLst>
                </a:gridCol>
                <a:gridCol w="1404256">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718457">
                <a:tc>
                  <a:txBody>
                    <a:bodyPr/>
                    <a:lstStyle/>
                    <a:p>
                      <a:pPr algn="l" fontAlgn="t"/>
                      <a:r>
                        <a:rPr lang="en-US" sz="1400" b="0" i="0" u="none" strike="noStrike">
                          <a:solidFill>
                            <a:schemeClr val="tx1"/>
                          </a:solidFill>
                          <a:effectLst/>
                          <a:latin typeface="Helvetica Neue" panose="02000503000000020004"/>
                        </a:rPr>
                        <a:t>In ECC, users access transaction </a:t>
                      </a:r>
                      <a:r>
                        <a:rPr lang="en-US" sz="1400" b="0" i="1" u="none" strike="noStrike">
                          <a:solidFill>
                            <a:schemeClr val="tx1"/>
                          </a:solidFill>
                          <a:effectLst/>
                          <a:latin typeface="Helvetica Neue" panose="02000503000000020004"/>
                        </a:rPr>
                        <a:t>Material Document List Report</a:t>
                      </a:r>
                      <a:r>
                        <a:rPr lang="en-US" sz="1400" b="0" i="0" u="none" strike="noStrike">
                          <a:solidFill>
                            <a:schemeClr val="tx1"/>
                          </a:solidFill>
                          <a:effectLst/>
                          <a:latin typeface="Helvetica Neue" panose="02000503000000020004"/>
                        </a:rPr>
                        <a:t> via Portal.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access transaction </a:t>
                      </a:r>
                      <a:r>
                        <a:rPr lang="en-US" sz="1400" b="0" i="1" u="none" strike="noStrike">
                          <a:solidFill>
                            <a:schemeClr val="tx1"/>
                          </a:solidFill>
                          <a:effectLst/>
                          <a:latin typeface="Helvetica Neue" panose="02000503000000020004"/>
                        </a:rPr>
                        <a:t>Material Documents Overview</a:t>
                      </a:r>
                      <a:r>
                        <a:rPr lang="en-US" sz="1400" b="0" i="0" u="none" strike="noStrike">
                          <a:solidFill>
                            <a:schemeClr val="tx1"/>
                          </a:solidFill>
                          <a:effectLst/>
                          <a:latin typeface="Helvetica Neue" panose="02000503000000020004"/>
                        </a:rPr>
                        <a:t> via Fiori app.</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There are no significant functional changes to this transaction, but user navigation through the transaction will be different.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IAS Purchase Order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3201955"/>
                  </a:ext>
                </a:extLst>
              </a:tr>
            </a:tbl>
          </a:graphicData>
        </a:graphic>
      </p:graphicFrame>
    </p:spTree>
    <p:extLst>
      <p:ext uri="{BB962C8B-B14F-4D97-AF65-F5344CB8AC3E}">
        <p14:creationId xmlns:p14="http://schemas.microsoft.com/office/powerpoint/2010/main" val="420258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0966-FF3C-AA27-83FA-6CB6E410BFB1}"/>
              </a:ext>
            </a:extLst>
          </p:cNvPr>
          <p:cNvSpPr>
            <a:spLocks noGrp="1"/>
          </p:cNvSpPr>
          <p:nvPr>
            <p:ph type="ctrTitle"/>
          </p:nvPr>
        </p:nvSpPr>
        <p:spPr>
          <a:xfrm>
            <a:off x="690708" y="2733675"/>
            <a:ext cx="10810585" cy="776288"/>
          </a:xfrm>
        </p:spPr>
        <p:txBody>
          <a:bodyPr/>
          <a:lstStyle/>
          <a:p>
            <a:pPr algn="ctr"/>
            <a:r>
              <a:rPr lang="en-US"/>
              <a:t>Simplified Data Model</a:t>
            </a:r>
          </a:p>
        </p:txBody>
      </p:sp>
      <p:cxnSp>
        <p:nvCxnSpPr>
          <p:cNvPr id="4" name="Straight Connector 3">
            <a:extLst>
              <a:ext uri="{FF2B5EF4-FFF2-40B4-BE49-F238E27FC236}">
                <a16:creationId xmlns:a16="http://schemas.microsoft.com/office/drawing/2014/main" id="{C5E64E93-30AB-83B9-98DA-24DD063FFEFD}"/>
              </a:ext>
              <a:ext uri="{C183D7F6-B498-43B3-948B-1728B52AA6E4}">
                <adec:decorative xmlns:adec="http://schemas.microsoft.com/office/drawing/2017/decorative" val="1"/>
              </a:ext>
            </a:extLst>
          </p:cNvPr>
          <p:cNvCxnSpPr>
            <a:cxnSpLocks/>
          </p:cNvCxnSpPr>
          <p:nvPr/>
        </p:nvCxnSpPr>
        <p:spPr>
          <a:xfrm>
            <a:off x="2667000" y="3384104"/>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37919AA-1EBC-C00C-A35F-B60DD5BC83A9}"/>
              </a:ext>
            </a:extLst>
          </p:cNvPr>
          <p:cNvSpPr txBox="1"/>
          <p:nvPr/>
        </p:nvSpPr>
        <p:spPr>
          <a:xfrm>
            <a:off x="3565366" y="3429000"/>
            <a:ext cx="5061269" cy="400110"/>
          </a:xfrm>
          <a:prstGeom prst="rect">
            <a:avLst/>
          </a:prstGeom>
          <a:noFill/>
        </p:spPr>
        <p:txBody>
          <a:bodyPr wrap="square" rtlCol="0">
            <a:spAutoFit/>
          </a:bodyPr>
          <a:lstStyle/>
          <a:p>
            <a:pPr algn="ctr"/>
            <a:r>
              <a:rPr lang="en-US" sz="2000" i="1">
                <a:latin typeface="Helvetica Neue" panose="02000503000000020004"/>
              </a:rPr>
              <a:t>Universal Journal</a:t>
            </a:r>
          </a:p>
        </p:txBody>
      </p:sp>
      <p:grpSp>
        <p:nvGrpSpPr>
          <p:cNvPr id="5" name="Group 4" descr="Degree of change gauge showing a moderate degree of change">
            <a:extLst>
              <a:ext uri="{FF2B5EF4-FFF2-40B4-BE49-F238E27FC236}">
                <a16:creationId xmlns:a16="http://schemas.microsoft.com/office/drawing/2014/main" id="{EC548D62-D909-5AC7-6D03-27F9474C8967}"/>
              </a:ext>
            </a:extLst>
          </p:cNvPr>
          <p:cNvGrpSpPr>
            <a:grpSpLocks noChangeAspect="1"/>
          </p:cNvGrpSpPr>
          <p:nvPr/>
        </p:nvGrpSpPr>
        <p:grpSpPr>
          <a:xfrm>
            <a:off x="4833507" y="4387531"/>
            <a:ext cx="2524986" cy="1395949"/>
            <a:chOff x="1680110" y="2401803"/>
            <a:chExt cx="2016636" cy="1114905"/>
          </a:xfrm>
        </p:grpSpPr>
        <p:sp>
          <p:nvSpPr>
            <p:cNvPr id="6" name="Freeform: Shape 5">
              <a:extLst>
                <a:ext uri="{FF2B5EF4-FFF2-40B4-BE49-F238E27FC236}">
                  <a16:creationId xmlns:a16="http://schemas.microsoft.com/office/drawing/2014/main" id="{56A3EF82-6E0A-5F32-8879-E6B3CF261F8C}"/>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7" name="Freeform: Shape 6">
              <a:extLst>
                <a:ext uri="{FF2B5EF4-FFF2-40B4-BE49-F238E27FC236}">
                  <a16:creationId xmlns:a16="http://schemas.microsoft.com/office/drawing/2014/main" id="{5447ECFE-3A56-2E7D-9781-8EDCF294C334}"/>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8" name="Freeform: Shape 7">
              <a:extLst>
                <a:ext uri="{FF2B5EF4-FFF2-40B4-BE49-F238E27FC236}">
                  <a16:creationId xmlns:a16="http://schemas.microsoft.com/office/drawing/2014/main" id="{8E18A4EC-4269-4896-9955-C4135AD18C39}"/>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9" name="Freeform: Shape 8">
              <a:extLst>
                <a:ext uri="{FF2B5EF4-FFF2-40B4-BE49-F238E27FC236}">
                  <a16:creationId xmlns:a16="http://schemas.microsoft.com/office/drawing/2014/main" id="{15B57AFC-7EAE-54F0-5B1C-5103E51436B4}"/>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0" name="Freeform: Shape 9">
              <a:extLst>
                <a:ext uri="{FF2B5EF4-FFF2-40B4-BE49-F238E27FC236}">
                  <a16:creationId xmlns:a16="http://schemas.microsoft.com/office/drawing/2014/main" id="{E72A9552-8F8B-F7F1-1999-3D98C2720B66}"/>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latin typeface="Google Sans"/>
                <a:ea typeface="+mn-ea"/>
                <a:cs typeface="+mn-cs"/>
              </a:endParaRPr>
            </a:p>
          </p:txBody>
        </p:sp>
        <p:sp>
          <p:nvSpPr>
            <p:cNvPr id="11" name="Freeform: Shape 10">
              <a:extLst>
                <a:ext uri="{FF2B5EF4-FFF2-40B4-BE49-F238E27FC236}">
                  <a16:creationId xmlns:a16="http://schemas.microsoft.com/office/drawing/2014/main" id="{09472645-EC9A-AE7F-B28B-32D53B12D1BD}"/>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2" name="Isosceles Triangle 11">
              <a:extLst>
                <a:ext uri="{FF2B5EF4-FFF2-40B4-BE49-F238E27FC236}">
                  <a16:creationId xmlns:a16="http://schemas.microsoft.com/office/drawing/2014/main" id="{299F98DE-BEEB-B68B-3229-68F3227B1329}"/>
                </a:ext>
              </a:extLst>
            </p:cNvPr>
            <p:cNvSpPr/>
            <p:nvPr/>
          </p:nvSpPr>
          <p:spPr>
            <a:xfrm flipH="1">
              <a:off x="2603571" y="2730817"/>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nvGrpSpPr>
            <p:cNvPr id="13" name="Group 12">
              <a:extLst>
                <a:ext uri="{FF2B5EF4-FFF2-40B4-BE49-F238E27FC236}">
                  <a16:creationId xmlns:a16="http://schemas.microsoft.com/office/drawing/2014/main" id="{5C4078C8-1F4B-92C8-D50A-588FB9BD1931}"/>
                </a:ext>
              </a:extLst>
            </p:cNvPr>
            <p:cNvGrpSpPr/>
            <p:nvPr/>
          </p:nvGrpSpPr>
          <p:grpSpPr>
            <a:xfrm>
              <a:off x="2589674" y="3011221"/>
              <a:ext cx="107847" cy="107847"/>
              <a:chOff x="6036469" y="4605718"/>
              <a:chExt cx="303610" cy="303610"/>
            </a:xfrm>
          </p:grpSpPr>
          <p:sp>
            <p:nvSpPr>
              <p:cNvPr id="18" name="Oval 17">
                <a:extLst>
                  <a:ext uri="{FF2B5EF4-FFF2-40B4-BE49-F238E27FC236}">
                    <a16:creationId xmlns:a16="http://schemas.microsoft.com/office/drawing/2014/main" id="{2DC50C51-FEC4-1980-5B33-287A5EC20CEB}"/>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9" name="Oval 18">
                <a:extLst>
                  <a:ext uri="{FF2B5EF4-FFF2-40B4-BE49-F238E27FC236}">
                    <a16:creationId xmlns:a16="http://schemas.microsoft.com/office/drawing/2014/main" id="{204B24C7-643F-AB30-D002-FD8D8B68E486}"/>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sp>
          <p:nvSpPr>
            <p:cNvPr id="14" name="Rectangle 13">
              <a:extLst>
                <a:ext uri="{FF2B5EF4-FFF2-40B4-BE49-F238E27FC236}">
                  <a16:creationId xmlns:a16="http://schemas.microsoft.com/office/drawing/2014/main" id="{F4F788DF-F699-4B08-AB3D-D696F5DF00C6}"/>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LOW</a:t>
              </a:r>
            </a:p>
          </p:txBody>
        </p:sp>
        <p:sp>
          <p:nvSpPr>
            <p:cNvPr id="15" name="Rectangle 14">
              <a:extLst>
                <a:ext uri="{FF2B5EF4-FFF2-40B4-BE49-F238E27FC236}">
                  <a16:creationId xmlns:a16="http://schemas.microsoft.com/office/drawing/2014/main" id="{02559E1E-6387-55D7-1543-3CD1B3D8E145}"/>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HIGH</a:t>
              </a:r>
            </a:p>
          </p:txBody>
        </p:sp>
        <p:sp>
          <p:nvSpPr>
            <p:cNvPr id="16" name="Rectangle 15">
              <a:extLst>
                <a:ext uri="{FF2B5EF4-FFF2-40B4-BE49-F238E27FC236}">
                  <a16:creationId xmlns:a16="http://schemas.microsoft.com/office/drawing/2014/main" id="{88CC5D82-97C9-3E71-0856-B7AF1F008EEB}"/>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BB903"/>
                  </a:solidFill>
                  <a:effectLst/>
                  <a:uLnTx/>
                  <a:uFillTx/>
                  <a:latin typeface="Helvetica Neue" panose="02000503000000020004"/>
                </a:rPr>
                <a:t>MODERATE</a:t>
              </a:r>
            </a:p>
          </p:txBody>
        </p:sp>
        <p:sp>
          <p:nvSpPr>
            <p:cNvPr id="17" name="Rectangle 16">
              <a:extLst>
                <a:ext uri="{FF2B5EF4-FFF2-40B4-BE49-F238E27FC236}">
                  <a16:creationId xmlns:a16="http://schemas.microsoft.com/office/drawing/2014/main" id="{F712D868-0839-3CCC-5AF4-DB4EEFE603EA}"/>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Helvetica Neue" panose="02000503000000020004"/>
                </a:rPr>
                <a:t>Degree of Change</a:t>
              </a:r>
            </a:p>
          </p:txBody>
        </p:sp>
      </p:grpSp>
    </p:spTree>
    <p:extLst>
      <p:ext uri="{BB962C8B-B14F-4D97-AF65-F5344CB8AC3E}">
        <p14:creationId xmlns:p14="http://schemas.microsoft.com/office/powerpoint/2010/main" val="2075383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fontScale="90000"/>
          </a:bodyPr>
          <a:lstStyle/>
          <a:p>
            <a:r>
              <a:rPr lang="en-US"/>
              <a:t>What is the Simplified Data Model?</a:t>
            </a:r>
          </a:p>
        </p:txBody>
      </p:sp>
      <p:sp>
        <p:nvSpPr>
          <p:cNvPr id="10" name="Text Placeholder 2">
            <a:extLst>
              <a:ext uri="{FF2B5EF4-FFF2-40B4-BE49-F238E27FC236}">
                <a16:creationId xmlns:a16="http://schemas.microsoft.com/office/drawing/2014/main" id="{B62D4ACF-B4CF-5C24-5C41-48DC42ABAFCA}"/>
              </a:ext>
            </a:extLst>
          </p:cNvPr>
          <p:cNvSpPr txBox="1">
            <a:spLocks/>
          </p:cNvSpPr>
          <p:nvPr/>
        </p:nvSpPr>
        <p:spPr>
          <a:xfrm>
            <a:off x="336821" y="1273996"/>
            <a:ext cx="9519283"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The upgrade to S/4HANA will combine data tables into a single Universal Journal to improve performance and data accuracy.</a:t>
            </a:r>
            <a:endParaRPr lang="en-US" sz="2000"/>
          </a:p>
        </p:txBody>
      </p:sp>
      <p:sp>
        <p:nvSpPr>
          <p:cNvPr id="5" name="TextBox 4">
            <a:extLst>
              <a:ext uri="{FF2B5EF4-FFF2-40B4-BE49-F238E27FC236}">
                <a16:creationId xmlns:a16="http://schemas.microsoft.com/office/drawing/2014/main" id="{7FC2DDFF-2F43-A008-6A01-BDDCFF65DE3E}"/>
              </a:ext>
            </a:extLst>
          </p:cNvPr>
          <p:cNvSpPr txBox="1"/>
          <p:nvPr/>
        </p:nvSpPr>
        <p:spPr>
          <a:xfrm>
            <a:off x="336821" y="1967530"/>
            <a:ext cx="11528322" cy="707886"/>
          </a:xfrm>
          <a:prstGeom prst="rect">
            <a:avLst/>
          </a:prstGeom>
          <a:noFill/>
        </p:spPr>
        <p:txBody>
          <a:bodyPr wrap="square">
            <a:spAutoFit/>
          </a:bodyPr>
          <a:lstStyle/>
          <a:p>
            <a:pPr marR="0" lvl="0" algn="l">
              <a:lnSpc>
                <a:spcPct val="100000"/>
              </a:lnSpc>
              <a:spcBef>
                <a:spcPts val="600"/>
              </a:spcBef>
              <a:spcAft>
                <a:spcPts val="600"/>
              </a:spcAft>
            </a:pPr>
            <a:r>
              <a:rPr lang="en-US" sz="2000">
                <a:latin typeface="Helvetica Neue" panose="02000503000000020004"/>
              </a:rPr>
              <a:t>This will also combine ledgers, thus simplifying the data model and improving system performance and data accuracy.</a:t>
            </a:r>
          </a:p>
        </p:txBody>
      </p:sp>
      <p:sp>
        <p:nvSpPr>
          <p:cNvPr id="4" name="TextBox 3">
            <a:extLst>
              <a:ext uri="{FF2B5EF4-FFF2-40B4-BE49-F238E27FC236}">
                <a16:creationId xmlns:a16="http://schemas.microsoft.com/office/drawing/2014/main" id="{55027C8B-40AF-D891-24CA-FA4308ABA809}"/>
              </a:ext>
            </a:extLst>
          </p:cNvPr>
          <p:cNvSpPr txBox="1"/>
          <p:nvPr/>
        </p:nvSpPr>
        <p:spPr>
          <a:xfrm>
            <a:off x="336821" y="2798552"/>
            <a:ext cx="5477359" cy="2400657"/>
          </a:xfrm>
          <a:prstGeom prst="rect">
            <a:avLst/>
          </a:prstGeom>
          <a:noFill/>
        </p:spPr>
        <p:txBody>
          <a:bodyPr wrap="square">
            <a:spAutoFit/>
          </a:bodyPr>
          <a:lstStyle/>
          <a:p>
            <a:pPr marR="0" lvl="0" algn="l">
              <a:lnSpc>
                <a:spcPct val="100000"/>
              </a:lnSpc>
              <a:spcBef>
                <a:spcPts val="600"/>
              </a:spcBef>
              <a:spcAft>
                <a:spcPts val="600"/>
              </a:spcAft>
            </a:pPr>
            <a:r>
              <a:rPr lang="en-US" sz="2000">
                <a:latin typeface="Helvetica Neue" panose="02000503000000020004"/>
              </a:rPr>
              <a:t>Benefits of this change include:</a:t>
            </a:r>
          </a:p>
          <a:p>
            <a:pPr marL="342900" marR="0" lvl="0" indent="-342900" algn="l">
              <a:lnSpc>
                <a:spcPct val="100000"/>
              </a:lnSpc>
              <a:spcBef>
                <a:spcPts val="600"/>
              </a:spcBef>
              <a:spcAft>
                <a:spcPts val="600"/>
              </a:spcAft>
              <a:buFont typeface="Wingdings" panose="05000000000000000000" pitchFamily="2" charset="2"/>
              <a:buChar char="§"/>
            </a:pPr>
            <a:r>
              <a:rPr lang="en-US" sz="2000">
                <a:latin typeface="Helvetica Neue" panose="02000503000000020004"/>
              </a:rPr>
              <a:t>Eliminating redundant data</a:t>
            </a:r>
          </a:p>
          <a:p>
            <a:pPr marL="342900" marR="0" lvl="0" indent="-342900" algn="l">
              <a:lnSpc>
                <a:spcPct val="100000"/>
              </a:lnSpc>
              <a:spcBef>
                <a:spcPts val="600"/>
              </a:spcBef>
              <a:spcAft>
                <a:spcPts val="600"/>
              </a:spcAft>
              <a:buFont typeface="Wingdings" panose="05000000000000000000" pitchFamily="2" charset="2"/>
              <a:buChar char="§"/>
            </a:pPr>
            <a:r>
              <a:rPr lang="en-US" sz="2000">
                <a:latin typeface="Helvetica Neue" panose="02000503000000020004"/>
              </a:rPr>
              <a:t>Reducing database size, improving performance</a:t>
            </a:r>
          </a:p>
          <a:p>
            <a:pPr marL="342900" marR="0" lvl="0" indent="-342900" algn="l">
              <a:lnSpc>
                <a:spcPct val="100000"/>
              </a:lnSpc>
              <a:spcBef>
                <a:spcPts val="600"/>
              </a:spcBef>
              <a:spcAft>
                <a:spcPts val="600"/>
              </a:spcAft>
              <a:buFont typeface="Wingdings" panose="05000000000000000000" pitchFamily="2" charset="2"/>
              <a:buChar char="§"/>
            </a:pPr>
            <a:r>
              <a:rPr lang="en-US" sz="2000">
                <a:latin typeface="Helvetica Neue" panose="02000503000000020004"/>
              </a:rPr>
              <a:t>Introducing a single source of information in the Universal Journal</a:t>
            </a:r>
          </a:p>
        </p:txBody>
      </p:sp>
      <p:sp>
        <p:nvSpPr>
          <p:cNvPr id="30" name="Rectangle 29">
            <a:extLst>
              <a:ext uri="{FF2B5EF4-FFF2-40B4-BE49-F238E27FC236}">
                <a16:creationId xmlns:a16="http://schemas.microsoft.com/office/drawing/2014/main" id="{E7BB9F51-EB10-4C3C-2E9C-F373F9DBBE45}"/>
              </a:ext>
            </a:extLst>
          </p:cNvPr>
          <p:cNvSpPr/>
          <p:nvPr/>
        </p:nvSpPr>
        <p:spPr>
          <a:xfrm>
            <a:off x="6096000" y="2747110"/>
            <a:ext cx="1426030" cy="484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Helvetica Neue" panose="02000503000000020004"/>
              </a:rPr>
              <a:t>SAP ECC</a:t>
            </a:r>
          </a:p>
        </p:txBody>
      </p:sp>
      <p:sp>
        <p:nvSpPr>
          <p:cNvPr id="17" name="Rectangle: Rounded Corners 16">
            <a:extLst>
              <a:ext uri="{FF2B5EF4-FFF2-40B4-BE49-F238E27FC236}">
                <a16:creationId xmlns:a16="http://schemas.microsoft.com/office/drawing/2014/main" id="{D9BAED83-DA9D-54BA-A1C0-59174DB90A2F}"/>
              </a:ext>
            </a:extLst>
          </p:cNvPr>
          <p:cNvSpPr/>
          <p:nvPr/>
        </p:nvSpPr>
        <p:spPr>
          <a:xfrm>
            <a:off x="6206171" y="3591474"/>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Neue" panose="02000503000000020004"/>
              </a:rPr>
              <a:t>General Ledger</a:t>
            </a:r>
          </a:p>
        </p:txBody>
      </p:sp>
      <p:sp>
        <p:nvSpPr>
          <p:cNvPr id="23" name="Rectangle: Rounded Corners 22">
            <a:extLst>
              <a:ext uri="{FF2B5EF4-FFF2-40B4-BE49-F238E27FC236}">
                <a16:creationId xmlns:a16="http://schemas.microsoft.com/office/drawing/2014/main" id="{D7E259DB-7D65-67A7-4193-62C945F1D89E}"/>
              </a:ext>
            </a:extLst>
          </p:cNvPr>
          <p:cNvSpPr/>
          <p:nvPr/>
        </p:nvSpPr>
        <p:spPr>
          <a:xfrm>
            <a:off x="6206170" y="4506814"/>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Neue" panose="02000503000000020004"/>
              </a:rPr>
              <a:t>Controlling</a:t>
            </a:r>
          </a:p>
        </p:txBody>
      </p:sp>
      <p:sp>
        <p:nvSpPr>
          <p:cNvPr id="35" name="Arrow: Chevron 34" descr="Arrow pointing from SAP ERP System to SAP S/4HANA">
            <a:extLst>
              <a:ext uri="{FF2B5EF4-FFF2-40B4-BE49-F238E27FC236}">
                <a16:creationId xmlns:a16="http://schemas.microsoft.com/office/drawing/2014/main" id="{7E2EB31D-232D-A962-1FC7-05A87BCD73E8}"/>
              </a:ext>
              <a:ext uri="{C183D7F6-B498-43B3-948B-1728B52AA6E4}">
                <adec:decorative xmlns:adec="http://schemas.microsoft.com/office/drawing/2017/decorative" val="0"/>
              </a:ext>
            </a:extLst>
          </p:cNvPr>
          <p:cNvSpPr/>
          <p:nvPr/>
        </p:nvSpPr>
        <p:spPr>
          <a:xfrm>
            <a:off x="8183775" y="3591474"/>
            <a:ext cx="490066" cy="1674237"/>
          </a:xfrm>
          <a:prstGeom prst="chevron">
            <a:avLst>
              <a:gd name="adj" fmla="val 8085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3B2ACFE9-20FB-992A-3D33-AB67A1634361}"/>
              </a:ext>
            </a:extLst>
          </p:cNvPr>
          <p:cNvSpPr/>
          <p:nvPr/>
        </p:nvSpPr>
        <p:spPr>
          <a:xfrm>
            <a:off x="8964425" y="2747110"/>
            <a:ext cx="1911571" cy="484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Helvetica Neue" panose="02000503000000020004"/>
              </a:rPr>
              <a:t>SAP S/4HANA</a:t>
            </a:r>
          </a:p>
        </p:txBody>
      </p:sp>
      <p:sp>
        <p:nvSpPr>
          <p:cNvPr id="33" name="Rectangle 32">
            <a:extLst>
              <a:ext uri="{FF2B5EF4-FFF2-40B4-BE49-F238E27FC236}">
                <a16:creationId xmlns:a16="http://schemas.microsoft.com/office/drawing/2014/main" id="{E82CA0F8-6E2F-8BAC-9C1F-C4D4DE521013}"/>
              </a:ext>
            </a:extLst>
          </p:cNvPr>
          <p:cNvSpPr/>
          <p:nvPr/>
        </p:nvSpPr>
        <p:spPr>
          <a:xfrm>
            <a:off x="8964425" y="3221569"/>
            <a:ext cx="2407651" cy="2414046"/>
          </a:xfrm>
          <a:prstGeom prst="rect">
            <a:avLst/>
          </a:prstGeom>
          <a:noFill/>
          <a:ln w="38100">
            <a:solidFill>
              <a:schemeClr val="bg1">
                <a:lumMod val="85000"/>
              </a:schemeClr>
            </a:solidFill>
            <a:prstDash val="sysDash"/>
            <a:extLst>
              <a:ext uri="{C807C97D-BFC1-408E-A445-0C87EB9F89A2}">
                <ask:lineSketchStyleProps xmlns:ask="http://schemas.microsoft.com/office/drawing/2018/sketchyshapes" sd="274806276">
                  <a:custGeom>
                    <a:avLst/>
                    <a:gdLst>
                      <a:gd name="connsiteX0" fmla="*/ 0 w 4308178"/>
                      <a:gd name="connsiteY0" fmla="*/ 0 h 2890148"/>
                      <a:gd name="connsiteX1" fmla="*/ 658536 w 4308178"/>
                      <a:gd name="connsiteY1" fmla="*/ 0 h 2890148"/>
                      <a:gd name="connsiteX2" fmla="*/ 1230908 w 4308178"/>
                      <a:gd name="connsiteY2" fmla="*/ 0 h 2890148"/>
                      <a:gd name="connsiteX3" fmla="*/ 1760198 w 4308178"/>
                      <a:gd name="connsiteY3" fmla="*/ 0 h 2890148"/>
                      <a:gd name="connsiteX4" fmla="*/ 2418734 w 4308178"/>
                      <a:gd name="connsiteY4" fmla="*/ 0 h 2890148"/>
                      <a:gd name="connsiteX5" fmla="*/ 3077270 w 4308178"/>
                      <a:gd name="connsiteY5" fmla="*/ 0 h 2890148"/>
                      <a:gd name="connsiteX6" fmla="*/ 3778888 w 4308178"/>
                      <a:gd name="connsiteY6" fmla="*/ 0 h 2890148"/>
                      <a:gd name="connsiteX7" fmla="*/ 4308178 w 4308178"/>
                      <a:gd name="connsiteY7" fmla="*/ 0 h 2890148"/>
                      <a:gd name="connsiteX8" fmla="*/ 4308178 w 4308178"/>
                      <a:gd name="connsiteY8" fmla="*/ 578030 h 2890148"/>
                      <a:gd name="connsiteX9" fmla="*/ 4308178 w 4308178"/>
                      <a:gd name="connsiteY9" fmla="*/ 1098256 h 2890148"/>
                      <a:gd name="connsiteX10" fmla="*/ 4308178 w 4308178"/>
                      <a:gd name="connsiteY10" fmla="*/ 1705187 h 2890148"/>
                      <a:gd name="connsiteX11" fmla="*/ 4308178 w 4308178"/>
                      <a:gd name="connsiteY11" fmla="*/ 2225414 h 2890148"/>
                      <a:gd name="connsiteX12" fmla="*/ 4308178 w 4308178"/>
                      <a:gd name="connsiteY12" fmla="*/ 2890148 h 2890148"/>
                      <a:gd name="connsiteX13" fmla="*/ 3778888 w 4308178"/>
                      <a:gd name="connsiteY13" fmla="*/ 2890148 h 2890148"/>
                      <a:gd name="connsiteX14" fmla="*/ 3206515 w 4308178"/>
                      <a:gd name="connsiteY14" fmla="*/ 2890148 h 2890148"/>
                      <a:gd name="connsiteX15" fmla="*/ 2591061 w 4308178"/>
                      <a:gd name="connsiteY15" fmla="*/ 2890148 h 2890148"/>
                      <a:gd name="connsiteX16" fmla="*/ 2018689 w 4308178"/>
                      <a:gd name="connsiteY16" fmla="*/ 2890148 h 2890148"/>
                      <a:gd name="connsiteX17" fmla="*/ 1489399 w 4308178"/>
                      <a:gd name="connsiteY17" fmla="*/ 2890148 h 2890148"/>
                      <a:gd name="connsiteX18" fmla="*/ 787781 w 4308178"/>
                      <a:gd name="connsiteY18" fmla="*/ 2890148 h 2890148"/>
                      <a:gd name="connsiteX19" fmla="*/ 0 w 4308178"/>
                      <a:gd name="connsiteY19" fmla="*/ 2890148 h 2890148"/>
                      <a:gd name="connsiteX20" fmla="*/ 0 w 4308178"/>
                      <a:gd name="connsiteY20" fmla="*/ 2312118 h 2890148"/>
                      <a:gd name="connsiteX21" fmla="*/ 0 w 4308178"/>
                      <a:gd name="connsiteY21" fmla="*/ 1705187 h 2890148"/>
                      <a:gd name="connsiteX22" fmla="*/ 0 w 4308178"/>
                      <a:gd name="connsiteY22" fmla="*/ 1098256 h 2890148"/>
                      <a:gd name="connsiteX23" fmla="*/ 0 w 4308178"/>
                      <a:gd name="connsiteY23" fmla="*/ 549128 h 2890148"/>
                      <a:gd name="connsiteX24" fmla="*/ 0 w 4308178"/>
                      <a:gd name="connsiteY24" fmla="*/ 0 h 28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08178" h="2890148" extrusionOk="0">
                        <a:moveTo>
                          <a:pt x="0" y="0"/>
                        </a:moveTo>
                        <a:cubicBezTo>
                          <a:pt x="178806" y="2017"/>
                          <a:pt x="469428" y="20483"/>
                          <a:pt x="658536" y="0"/>
                        </a:cubicBezTo>
                        <a:cubicBezTo>
                          <a:pt x="847644" y="-20483"/>
                          <a:pt x="1085083" y="-5692"/>
                          <a:pt x="1230908" y="0"/>
                        </a:cubicBezTo>
                        <a:cubicBezTo>
                          <a:pt x="1376733" y="5692"/>
                          <a:pt x="1615645" y="-9037"/>
                          <a:pt x="1760198" y="0"/>
                        </a:cubicBezTo>
                        <a:cubicBezTo>
                          <a:pt x="1904751" y="9037"/>
                          <a:pt x="2147449" y="-12117"/>
                          <a:pt x="2418734" y="0"/>
                        </a:cubicBezTo>
                        <a:cubicBezTo>
                          <a:pt x="2690019" y="12117"/>
                          <a:pt x="2942303" y="-23428"/>
                          <a:pt x="3077270" y="0"/>
                        </a:cubicBezTo>
                        <a:cubicBezTo>
                          <a:pt x="3212237" y="23428"/>
                          <a:pt x="3570365" y="21605"/>
                          <a:pt x="3778888" y="0"/>
                        </a:cubicBezTo>
                        <a:cubicBezTo>
                          <a:pt x="3987411" y="-21605"/>
                          <a:pt x="4162758" y="25303"/>
                          <a:pt x="4308178" y="0"/>
                        </a:cubicBezTo>
                        <a:cubicBezTo>
                          <a:pt x="4292154" y="240913"/>
                          <a:pt x="4325122" y="432995"/>
                          <a:pt x="4308178" y="578030"/>
                        </a:cubicBezTo>
                        <a:cubicBezTo>
                          <a:pt x="4291235" y="723065"/>
                          <a:pt x="4333492" y="862453"/>
                          <a:pt x="4308178" y="1098256"/>
                        </a:cubicBezTo>
                        <a:cubicBezTo>
                          <a:pt x="4282864" y="1334059"/>
                          <a:pt x="4325798" y="1496349"/>
                          <a:pt x="4308178" y="1705187"/>
                        </a:cubicBezTo>
                        <a:cubicBezTo>
                          <a:pt x="4290558" y="1914025"/>
                          <a:pt x="4313259" y="2087159"/>
                          <a:pt x="4308178" y="2225414"/>
                        </a:cubicBezTo>
                        <a:cubicBezTo>
                          <a:pt x="4303097" y="2363669"/>
                          <a:pt x="4305557" y="2667710"/>
                          <a:pt x="4308178" y="2890148"/>
                        </a:cubicBezTo>
                        <a:cubicBezTo>
                          <a:pt x="4054872" y="2873431"/>
                          <a:pt x="3957061" y="2877315"/>
                          <a:pt x="3778888" y="2890148"/>
                        </a:cubicBezTo>
                        <a:cubicBezTo>
                          <a:pt x="3600715" y="2902982"/>
                          <a:pt x="3439625" y="2871736"/>
                          <a:pt x="3206515" y="2890148"/>
                        </a:cubicBezTo>
                        <a:cubicBezTo>
                          <a:pt x="2973405" y="2908560"/>
                          <a:pt x="2857226" y="2884093"/>
                          <a:pt x="2591061" y="2890148"/>
                        </a:cubicBezTo>
                        <a:cubicBezTo>
                          <a:pt x="2324896" y="2896203"/>
                          <a:pt x="2283965" y="2912699"/>
                          <a:pt x="2018689" y="2890148"/>
                        </a:cubicBezTo>
                        <a:cubicBezTo>
                          <a:pt x="1753413" y="2867597"/>
                          <a:pt x="1655507" y="2908252"/>
                          <a:pt x="1489399" y="2890148"/>
                        </a:cubicBezTo>
                        <a:cubicBezTo>
                          <a:pt x="1323291" y="2872045"/>
                          <a:pt x="1021850" y="2910271"/>
                          <a:pt x="787781" y="2890148"/>
                        </a:cubicBezTo>
                        <a:cubicBezTo>
                          <a:pt x="553712" y="2870025"/>
                          <a:pt x="164007" y="2854629"/>
                          <a:pt x="0" y="2890148"/>
                        </a:cubicBezTo>
                        <a:cubicBezTo>
                          <a:pt x="27386" y="2637179"/>
                          <a:pt x="1140" y="2584238"/>
                          <a:pt x="0" y="2312118"/>
                        </a:cubicBezTo>
                        <a:cubicBezTo>
                          <a:pt x="-1140" y="2039998"/>
                          <a:pt x="-3759" y="1901910"/>
                          <a:pt x="0" y="1705187"/>
                        </a:cubicBezTo>
                        <a:cubicBezTo>
                          <a:pt x="3759" y="1508464"/>
                          <a:pt x="-1190" y="1356448"/>
                          <a:pt x="0" y="1098256"/>
                        </a:cubicBezTo>
                        <a:cubicBezTo>
                          <a:pt x="1190" y="840064"/>
                          <a:pt x="-21214" y="792815"/>
                          <a:pt x="0" y="549128"/>
                        </a:cubicBezTo>
                        <a:cubicBezTo>
                          <a:pt x="21214" y="305441"/>
                          <a:pt x="11916" y="21050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b="1">
                <a:solidFill>
                  <a:schemeClr val="tx1"/>
                </a:solidFill>
                <a:latin typeface="Helvetica Neue" panose="02000503000000020004"/>
              </a:rPr>
              <a:t>Universal Journal</a:t>
            </a:r>
          </a:p>
        </p:txBody>
      </p:sp>
      <p:sp>
        <p:nvSpPr>
          <p:cNvPr id="26" name="Rectangle: Rounded Corners 25">
            <a:extLst>
              <a:ext uri="{FF2B5EF4-FFF2-40B4-BE49-F238E27FC236}">
                <a16:creationId xmlns:a16="http://schemas.microsoft.com/office/drawing/2014/main" id="{02C62049-F26C-CAD1-02B0-301CF5A192F9}"/>
              </a:ext>
            </a:extLst>
          </p:cNvPr>
          <p:cNvSpPr/>
          <p:nvPr/>
        </p:nvSpPr>
        <p:spPr>
          <a:xfrm>
            <a:off x="9313722" y="3754709"/>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Neue" panose="02000503000000020004"/>
              </a:rPr>
              <a:t>General Ledger</a:t>
            </a:r>
          </a:p>
        </p:txBody>
      </p:sp>
      <p:sp>
        <p:nvSpPr>
          <p:cNvPr id="28" name="Rectangle: Rounded Corners 27">
            <a:extLst>
              <a:ext uri="{FF2B5EF4-FFF2-40B4-BE49-F238E27FC236}">
                <a16:creationId xmlns:a16="http://schemas.microsoft.com/office/drawing/2014/main" id="{BD815CD2-FEA9-DEE8-4ACE-911F73DD38F5}"/>
              </a:ext>
            </a:extLst>
          </p:cNvPr>
          <p:cNvSpPr/>
          <p:nvPr/>
        </p:nvSpPr>
        <p:spPr>
          <a:xfrm>
            <a:off x="9313722" y="4670049"/>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Neue" panose="02000503000000020004"/>
              </a:rPr>
              <a:t>Controlling</a:t>
            </a:r>
          </a:p>
        </p:txBody>
      </p:sp>
      <p:grpSp>
        <p:nvGrpSpPr>
          <p:cNvPr id="3" name="Group 2">
            <a:extLst>
              <a:ext uri="{FF2B5EF4-FFF2-40B4-BE49-F238E27FC236}">
                <a16:creationId xmlns:a16="http://schemas.microsoft.com/office/drawing/2014/main" id="{F4171067-1B94-C2E1-2394-0CBB2A949095}"/>
              </a:ext>
              <a:ext uri="{C183D7F6-B498-43B3-948B-1728B52AA6E4}">
                <adec:decorative xmlns:adec="http://schemas.microsoft.com/office/drawing/2017/decorative" val="1"/>
              </a:ext>
            </a:extLst>
          </p:cNvPr>
          <p:cNvGrpSpPr/>
          <p:nvPr/>
        </p:nvGrpSpPr>
        <p:grpSpPr>
          <a:xfrm>
            <a:off x="9928884" y="1222385"/>
            <a:ext cx="2047139" cy="457200"/>
            <a:chOff x="9928884" y="1222385"/>
            <a:chExt cx="2047139" cy="457200"/>
          </a:xfrm>
        </p:grpSpPr>
        <p:sp>
          <p:nvSpPr>
            <p:cNvPr id="6" name="Oval 5">
              <a:extLst>
                <a:ext uri="{FF2B5EF4-FFF2-40B4-BE49-F238E27FC236}">
                  <a16:creationId xmlns:a16="http://schemas.microsoft.com/office/drawing/2014/main" id="{F367DC4E-912D-8EEC-6CDD-9C897E5BF7BE}"/>
                </a:ext>
              </a:extLst>
            </p:cNvPr>
            <p:cNvSpPr/>
            <p:nvPr/>
          </p:nvSpPr>
          <p:spPr>
            <a:xfrm>
              <a:off x="992888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7" name="Oval 6">
              <a:extLst>
                <a:ext uri="{FF2B5EF4-FFF2-40B4-BE49-F238E27FC236}">
                  <a16:creationId xmlns:a16="http://schemas.microsoft.com/office/drawing/2014/main" id="{E6AAB762-9C52-FC47-A5C1-53F1C72536F5}"/>
                </a:ext>
              </a:extLst>
            </p:cNvPr>
            <p:cNvSpPr/>
            <p:nvPr/>
          </p:nvSpPr>
          <p:spPr>
            <a:xfrm>
              <a:off x="1045886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8" name="Oval 7">
              <a:extLst>
                <a:ext uri="{FF2B5EF4-FFF2-40B4-BE49-F238E27FC236}">
                  <a16:creationId xmlns:a16="http://schemas.microsoft.com/office/drawing/2014/main" id="{9B8CE2FA-A0C3-A7E5-AFF7-B6ABF040433D}"/>
                </a:ext>
              </a:extLst>
            </p:cNvPr>
            <p:cNvSpPr/>
            <p:nvPr/>
          </p:nvSpPr>
          <p:spPr>
            <a:xfrm>
              <a:off x="1098884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sp>
          <p:nvSpPr>
            <p:cNvPr id="9" name="Oval 8">
              <a:extLst>
                <a:ext uri="{FF2B5EF4-FFF2-40B4-BE49-F238E27FC236}">
                  <a16:creationId xmlns:a16="http://schemas.microsoft.com/office/drawing/2014/main" id="{0CAC2CB2-3C3D-9694-1B62-154474F671C4}"/>
                </a:ext>
              </a:extLst>
            </p:cNvPr>
            <p:cNvSpPr/>
            <p:nvPr/>
          </p:nvSpPr>
          <p:spPr>
            <a:xfrm>
              <a:off x="11518823"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4</a:t>
              </a:r>
            </a:p>
          </p:txBody>
        </p:sp>
      </p:grpSp>
    </p:spTree>
    <p:extLst>
      <p:ext uri="{BB962C8B-B14F-4D97-AF65-F5344CB8AC3E}">
        <p14:creationId xmlns:p14="http://schemas.microsoft.com/office/powerpoint/2010/main" val="292524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Simplified Data Model Details </a:t>
            </a:r>
            <a:r>
              <a:rPr lang="en-US" sz="2000" b="0"/>
              <a:t>1 of 5</a:t>
            </a:r>
            <a:endParaRPr lang="en-US" b="0" cap="none"/>
          </a:p>
        </p:txBody>
      </p:sp>
      <p:sp>
        <p:nvSpPr>
          <p:cNvPr id="3" name="Text Placeholder 2">
            <a:extLst>
              <a:ext uri="{FF2B5EF4-FFF2-40B4-BE49-F238E27FC236}">
                <a16:creationId xmlns:a16="http://schemas.microsoft.com/office/drawing/2014/main" id="{BCA26AC3-8854-9715-6C00-302A96B4C0AF}"/>
              </a:ext>
            </a:extLst>
          </p:cNvPr>
          <p:cNvSpPr txBox="1">
            <a:spLocks/>
          </p:cNvSpPr>
          <p:nvPr/>
        </p:nvSpPr>
        <p:spPr>
          <a:xfrm>
            <a:off x="460916" y="1046102"/>
            <a:ext cx="11546027" cy="693533"/>
          </a:xfrm>
          <a:prstGeom prst="rect">
            <a:avLst/>
          </a:prstGeom>
        </p:spPr>
        <p:txBody>
          <a:bodyPr>
            <a:noAutofit/>
          </a:bodyPr>
          <a:lst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Review the information below to understand how the Simplified Data Model will impact day-to-day activities. View these changes in spreadsheet format </a:t>
            </a:r>
            <a:r>
              <a:rPr lang="en-US" sz="1600" dirty="0">
                <a:hlinkClick r:id="rId3"/>
              </a:rPr>
              <a:t>here</a:t>
            </a:r>
            <a:r>
              <a:rPr lang="en-US" sz="1600" dirty="0"/>
              <a:t>.  </a:t>
            </a:r>
          </a:p>
        </p:txBody>
      </p:sp>
      <p:graphicFrame>
        <p:nvGraphicFramePr>
          <p:cNvPr id="5" name="Table 4">
            <a:extLst>
              <a:ext uri="{FF2B5EF4-FFF2-40B4-BE49-F238E27FC236}">
                <a16:creationId xmlns:a16="http://schemas.microsoft.com/office/drawing/2014/main" id="{3DDE977B-924B-19C5-45F2-B26D08C30389}"/>
              </a:ext>
            </a:extLst>
          </p:cNvPr>
          <p:cNvGraphicFramePr>
            <a:graphicFrameLocks noGrp="1"/>
          </p:cNvGraphicFramePr>
          <p:nvPr>
            <p:extLst>
              <p:ext uri="{D42A27DB-BD31-4B8C-83A1-F6EECF244321}">
                <p14:modId xmlns:p14="http://schemas.microsoft.com/office/powerpoint/2010/main" val="240289039"/>
              </p:ext>
            </p:extLst>
          </p:nvPr>
        </p:nvGraphicFramePr>
        <p:xfrm>
          <a:off x="174169" y="1590672"/>
          <a:ext cx="11832774" cy="5126736"/>
        </p:xfrm>
        <a:graphic>
          <a:graphicData uri="http://schemas.openxmlformats.org/drawingml/2006/table">
            <a:tbl>
              <a:tblPr firstRow="1" bandRow="1">
                <a:tableStyleId>{2D5ABB26-0587-4C30-8999-92F81FD0307C}</a:tableStyleId>
              </a:tblPr>
              <a:tblGrid>
                <a:gridCol w="990602">
                  <a:extLst>
                    <a:ext uri="{9D8B030D-6E8A-4147-A177-3AD203B41FA5}">
                      <a16:colId xmlns:a16="http://schemas.microsoft.com/office/drawing/2014/main" val="1882430743"/>
                    </a:ext>
                  </a:extLst>
                </a:gridCol>
                <a:gridCol w="1362529">
                  <a:extLst>
                    <a:ext uri="{9D8B030D-6E8A-4147-A177-3AD203B41FA5}">
                      <a16:colId xmlns:a16="http://schemas.microsoft.com/office/drawing/2014/main" val="4167170583"/>
                    </a:ext>
                  </a:extLst>
                </a:gridCol>
                <a:gridCol w="8489043">
                  <a:extLst>
                    <a:ext uri="{9D8B030D-6E8A-4147-A177-3AD203B41FA5}">
                      <a16:colId xmlns:a16="http://schemas.microsoft.com/office/drawing/2014/main" val="2756456249"/>
                    </a:ext>
                  </a:extLst>
                </a:gridCol>
                <a:gridCol w="990600">
                  <a:extLst>
                    <a:ext uri="{9D8B030D-6E8A-4147-A177-3AD203B41FA5}">
                      <a16:colId xmlns:a16="http://schemas.microsoft.com/office/drawing/2014/main" val="3755689422"/>
                    </a:ext>
                  </a:extLst>
                </a:gridCol>
              </a:tblGrid>
              <a:tr h="768096">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dirty="0">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3819134">
                <a:tc>
                  <a:txBody>
                    <a:bodyPr/>
                    <a:lstStyle/>
                    <a:p>
                      <a:pPr marL="0" algn="l" defTabSz="914363" rtl="0" eaLnBrk="1" fontAlgn="t" latinLnBrk="0" hangingPunct="1"/>
                      <a:r>
                        <a:rPr lang="en-US" sz="1400" b="0" i="0" u="none" strike="noStrike" kern="1200" dirty="0">
                          <a:solidFill>
                            <a:schemeClr val="tx1"/>
                          </a:solidFill>
                          <a:effectLst/>
                          <a:latin typeface="Helvetica Neue" panose="02000503000000020004"/>
                          <a:ea typeface="+mn-ea"/>
                          <a:cs typeface="+mn-cs"/>
                        </a:rPr>
                        <a:t>In ECC, users are using data from SAP Financials data model.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In S/4HANA, all financial data will be migrated into a single ledger called the Universal Journal. The Universal Journal will offer the same benefits that users enjoy today in ECC.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dirty="0">
                          <a:solidFill>
                            <a:schemeClr val="tx1"/>
                          </a:solidFill>
                          <a:effectLst/>
                          <a:latin typeface="Helvetica Neue" panose="02000503000000020004"/>
                          <a:ea typeface="+mn-ea"/>
                          <a:cs typeface="+mn-cs"/>
                        </a:rPr>
                        <a:t>The SAP Universal Journal is a central component within SAP S/4HANA designed to simplify financial reporting, improve data consistency, and provide real-time insights into an organization's financial performance. The Universal Journal will maintain many of the same benefits that users enjoy in ECC:</a:t>
                      </a:r>
                    </a:p>
                    <a:p>
                      <a:pPr marL="228600" indent="-228600" algn="l" defTabSz="914363" rtl="0" eaLnBrk="1" fontAlgn="t" latinLnBrk="0" hangingPunct="1">
                        <a:buFont typeface="+mj-lt"/>
                        <a:buAutoNum type="arabicPeriod"/>
                      </a:pPr>
                      <a:r>
                        <a:rPr lang="en-US" sz="1400" b="1" i="0" u="none" strike="noStrike" kern="1200" dirty="0">
                          <a:solidFill>
                            <a:schemeClr val="tx1"/>
                          </a:solidFill>
                          <a:effectLst/>
                          <a:latin typeface="Helvetica Neue" panose="02000503000000020004"/>
                          <a:ea typeface="+mn-ea"/>
                          <a:cs typeface="+mn-cs"/>
                        </a:rPr>
                        <a:t>Single Source of Truth </a:t>
                      </a:r>
                      <a:r>
                        <a:rPr lang="en-US" sz="1400" b="0" i="0" u="none" strike="noStrike" kern="1200" dirty="0">
                          <a:solidFill>
                            <a:schemeClr val="tx1"/>
                          </a:solidFill>
                          <a:effectLst/>
                          <a:latin typeface="Helvetica Neue" panose="02000503000000020004"/>
                          <a:ea typeface="+mn-ea"/>
                          <a:cs typeface="+mn-cs"/>
                        </a:rPr>
                        <a:t>- The Universal Journal integrates various financial and accounting elements, such as general ledger, federal ledger, accounts payable, accounts receivable, asset accounting, and more into a single, unified data structure. This consolidation eliminates the need for separate tables and aggregates financial data in one place, providing a single source of truth for all financial transactions.</a:t>
                      </a:r>
                    </a:p>
                    <a:p>
                      <a:pPr marL="228600" indent="-228600" algn="l" defTabSz="914363" rtl="0" eaLnBrk="1" fontAlgn="t" latinLnBrk="0" hangingPunct="1">
                        <a:buFont typeface="+mj-lt"/>
                        <a:buAutoNum type="arabicPeriod"/>
                      </a:pPr>
                      <a:r>
                        <a:rPr lang="en-US" sz="1400" b="1" i="0" u="none" strike="noStrike" kern="1200" dirty="0">
                          <a:solidFill>
                            <a:schemeClr val="tx1"/>
                          </a:solidFill>
                          <a:effectLst/>
                          <a:latin typeface="Helvetica Neue" panose="02000503000000020004"/>
                          <a:ea typeface="+mn-ea"/>
                          <a:cs typeface="+mn-cs"/>
                        </a:rPr>
                        <a:t>Real-Time Data </a:t>
                      </a:r>
                      <a:r>
                        <a:rPr lang="en-US" sz="1400" b="0" i="0" u="none" strike="noStrike" kern="1200" dirty="0">
                          <a:solidFill>
                            <a:schemeClr val="tx1"/>
                          </a:solidFill>
                          <a:effectLst/>
                          <a:latin typeface="Helvetica Neue" panose="02000503000000020004"/>
                          <a:ea typeface="+mn-ea"/>
                          <a:cs typeface="+mn-cs"/>
                        </a:rPr>
                        <a:t>- The Universal Journal is built on in-memory database technology, which enables real-time processing of financial data. This means that financial reports and analytics can be generated instantaneously, and users can make decisions based on the most up-to-date information.</a:t>
                      </a:r>
                    </a:p>
                    <a:p>
                      <a:pPr marL="228600" indent="-228600" algn="l" defTabSz="914363" rtl="0" eaLnBrk="1" fontAlgn="t" latinLnBrk="0" hangingPunct="1">
                        <a:buFont typeface="+mj-lt"/>
                        <a:buAutoNum type="arabicPeriod"/>
                      </a:pPr>
                      <a:r>
                        <a:rPr lang="en-US" sz="1400" b="1" i="0" u="none" strike="noStrike" kern="1200" dirty="0">
                          <a:solidFill>
                            <a:schemeClr val="tx1"/>
                          </a:solidFill>
                          <a:effectLst/>
                          <a:latin typeface="Helvetica Neue" panose="02000503000000020004"/>
                          <a:ea typeface="+mn-ea"/>
                          <a:cs typeface="+mn-cs"/>
                        </a:rPr>
                        <a:t>Flexible Reporting </a:t>
                      </a:r>
                      <a:r>
                        <a:rPr lang="en-US" sz="1400" b="0" i="0" u="none" strike="noStrike" kern="1200" dirty="0">
                          <a:solidFill>
                            <a:schemeClr val="tx1"/>
                          </a:solidFill>
                          <a:effectLst/>
                          <a:latin typeface="Helvetica Neue" panose="02000503000000020004"/>
                          <a:ea typeface="+mn-ea"/>
                          <a:cs typeface="+mn-cs"/>
                        </a:rPr>
                        <a:t>- The Universal Journal allows for flexible and dynamic financial reporting. Users can create multidimensional financial reports and analyze data based on various attributes and dimensions, such as cost centers, business units, and more.</a:t>
                      </a:r>
                    </a:p>
                    <a:p>
                      <a:pPr marL="228600" indent="-228600" algn="l" defTabSz="914363" rtl="0" eaLnBrk="1" fontAlgn="t" latinLnBrk="0" hangingPunct="1">
                        <a:buFont typeface="+mj-lt"/>
                        <a:buAutoNum type="arabicPeriod"/>
                      </a:pPr>
                      <a:r>
                        <a:rPr lang="en-US" sz="1400" b="1" i="0" u="none" strike="noStrike" kern="1200" dirty="0">
                          <a:solidFill>
                            <a:schemeClr val="tx1"/>
                          </a:solidFill>
                          <a:effectLst/>
                          <a:latin typeface="Helvetica Neue" panose="02000503000000020004"/>
                          <a:ea typeface="+mn-ea"/>
                          <a:cs typeface="+mn-cs"/>
                        </a:rPr>
                        <a:t>Simplified Data Structure </a:t>
                      </a:r>
                      <a:r>
                        <a:rPr lang="en-US" sz="1400" b="0" i="0" u="none" strike="noStrike" kern="1200" dirty="0">
                          <a:solidFill>
                            <a:schemeClr val="tx1"/>
                          </a:solidFill>
                          <a:effectLst/>
                          <a:latin typeface="Helvetica Neue" panose="02000503000000020004"/>
                          <a:ea typeface="+mn-ea"/>
                          <a:cs typeface="+mn-cs"/>
                        </a:rPr>
                        <a:t>- The Universal Journal reduces the complexity of financial data structures, making it easier for users to access, analyze, and understand financial information. Instead, all data will be stored in the Universal Journal.</a:t>
                      </a:r>
                    </a:p>
                    <a:p>
                      <a:pPr marL="228600" indent="-228600" algn="l" defTabSz="914363" rtl="0" eaLnBrk="1" fontAlgn="t" latinLnBrk="0" hangingPunct="1">
                        <a:buFont typeface="+mj-lt"/>
                        <a:buAutoNum type="arabicPeriod"/>
                      </a:pPr>
                      <a:r>
                        <a:rPr lang="en-US" sz="1400" b="1" i="0" u="none" strike="noStrike" kern="1200" dirty="0">
                          <a:solidFill>
                            <a:schemeClr val="tx1"/>
                          </a:solidFill>
                          <a:effectLst/>
                          <a:latin typeface="Helvetica Neue" panose="02000503000000020004"/>
                          <a:ea typeface="+mn-ea"/>
                          <a:cs typeface="+mn-cs"/>
                        </a:rPr>
                        <a:t>Financial Transparency </a:t>
                      </a:r>
                      <a:r>
                        <a:rPr lang="en-US" sz="1400" b="0" i="0" u="none" strike="noStrike" kern="1200" dirty="0">
                          <a:solidFill>
                            <a:schemeClr val="tx1"/>
                          </a:solidFill>
                          <a:effectLst/>
                          <a:latin typeface="Helvetica Neue" panose="02000503000000020004"/>
                          <a:ea typeface="+mn-ea"/>
                          <a:cs typeface="+mn-cs"/>
                        </a:rPr>
                        <a:t>- The Simplified Data Model will help USDA continue to achieve the greater transparency, efficiency, and accuracy in their financial processes and reporting that they first began to see with FMMI/ECC.</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dirty="0">
                          <a:solidFill>
                            <a:schemeClr val="tx1"/>
                          </a:solidFill>
                          <a:effectLst/>
                          <a:latin typeface="Helvetica Neue" panose="02000503000000020004"/>
                        </a:rPr>
                        <a:t>All FMMI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bl>
          </a:graphicData>
        </a:graphic>
      </p:graphicFrame>
    </p:spTree>
    <p:extLst>
      <p:ext uri="{BB962C8B-B14F-4D97-AF65-F5344CB8AC3E}">
        <p14:creationId xmlns:p14="http://schemas.microsoft.com/office/powerpoint/2010/main" val="69423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Simplified Data Model Details </a:t>
            </a:r>
            <a:r>
              <a:rPr lang="en-US" sz="2000" b="0"/>
              <a:t>2 of 5</a:t>
            </a:r>
            <a:endParaRPr lang="en-US" b="0" cap="none"/>
          </a:p>
        </p:txBody>
      </p:sp>
      <p:graphicFrame>
        <p:nvGraphicFramePr>
          <p:cNvPr id="5" name="Table 4">
            <a:extLst>
              <a:ext uri="{FF2B5EF4-FFF2-40B4-BE49-F238E27FC236}">
                <a16:creationId xmlns:a16="http://schemas.microsoft.com/office/drawing/2014/main" id="{3DDE977B-924B-19C5-45F2-B26D08C30389}"/>
              </a:ext>
            </a:extLst>
          </p:cNvPr>
          <p:cNvGraphicFramePr>
            <a:graphicFrameLocks noGrp="1"/>
          </p:cNvGraphicFramePr>
          <p:nvPr>
            <p:extLst>
              <p:ext uri="{D42A27DB-BD31-4B8C-83A1-F6EECF244321}">
                <p14:modId xmlns:p14="http://schemas.microsoft.com/office/powerpoint/2010/main" val="3204505520"/>
              </p:ext>
            </p:extLst>
          </p:nvPr>
        </p:nvGraphicFramePr>
        <p:xfrm>
          <a:off x="174170" y="1296760"/>
          <a:ext cx="11789230" cy="4265840"/>
        </p:xfrm>
        <a:graphic>
          <a:graphicData uri="http://schemas.openxmlformats.org/drawingml/2006/table">
            <a:tbl>
              <a:tblPr firstRow="1" bandRow="1">
                <a:tableStyleId>{2D5ABB26-0587-4C30-8999-92F81FD0307C}</a:tableStyleId>
              </a:tblPr>
              <a:tblGrid>
                <a:gridCol w="2231573">
                  <a:extLst>
                    <a:ext uri="{9D8B030D-6E8A-4147-A177-3AD203B41FA5}">
                      <a16:colId xmlns:a16="http://schemas.microsoft.com/office/drawing/2014/main" val="1882430743"/>
                    </a:ext>
                  </a:extLst>
                </a:gridCol>
                <a:gridCol w="4419600">
                  <a:extLst>
                    <a:ext uri="{9D8B030D-6E8A-4147-A177-3AD203B41FA5}">
                      <a16:colId xmlns:a16="http://schemas.microsoft.com/office/drawing/2014/main" val="4167170583"/>
                    </a:ext>
                  </a:extLst>
                </a:gridCol>
                <a:gridCol w="3722914">
                  <a:extLst>
                    <a:ext uri="{9D8B030D-6E8A-4147-A177-3AD203B41FA5}">
                      <a16:colId xmlns:a16="http://schemas.microsoft.com/office/drawing/2014/main" val="2756456249"/>
                    </a:ext>
                  </a:extLst>
                </a:gridCol>
                <a:gridCol w="1415143">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1178045">
                <a:tc>
                  <a:txBody>
                    <a:bodyPr/>
                    <a:lstStyle/>
                    <a:p>
                      <a:pPr algn="l" fontAlgn="t"/>
                      <a:r>
                        <a:rPr lang="en-US" sz="1400" b="0" i="0" u="none" strike="noStrike">
                          <a:solidFill>
                            <a:schemeClr val="tx1"/>
                          </a:solidFill>
                          <a:effectLst/>
                          <a:latin typeface="Helvetica Neue" panose="02000503000000020004"/>
                        </a:rPr>
                        <a:t>In ECC, Special Purpose Ledger (SPL) Document Number (DOCNR) exists.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“List of Documents in Accounting” will not show the SPL documents because they will not be supported in the transition to the Universal Journal. Converted transactions will not retain their ECC SPL document number.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Users will use the Universal Journal instead of SPL documents.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All FMMI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r h="1132114">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kern="1200">
                          <a:solidFill>
                            <a:schemeClr val="tx1"/>
                          </a:solidFill>
                          <a:effectLst/>
                          <a:latin typeface="Helvetica Neue" panose="02000503000000020004"/>
                          <a:ea typeface="+mn-ea"/>
                          <a:cs typeface="+mn-cs"/>
                        </a:rPr>
                        <a:t>In ECC, Secondary Cost Elements exist only within the CO module.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kern="1200">
                          <a:solidFill>
                            <a:schemeClr val="tx1"/>
                          </a:solidFill>
                          <a:effectLst/>
                          <a:latin typeface="Helvetica Neue" panose="02000503000000020004"/>
                          <a:ea typeface="+mn-ea"/>
                          <a:cs typeface="+mn-cs"/>
                        </a:rPr>
                        <a:t>In S/4HANA, Secondary Cost Elements (9* series accounts) will appear on Trial Balances.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kern="1200">
                          <a:solidFill>
                            <a:schemeClr val="tx1"/>
                          </a:solidFill>
                          <a:effectLst/>
                          <a:latin typeface="Helvetica Neue" panose="02000503000000020004"/>
                          <a:ea typeface="+mn-ea"/>
                          <a:cs typeface="+mn-cs"/>
                        </a:rPr>
                        <a:t>Due to implementation of the new Universal Journal, Secondary Cost Elements have been established within the General Ledger. As such, activity to these accounts will appear on trial balance reports.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Helvetica Neue" panose="02000503000000020004"/>
                        </a:rPr>
                        <a:t>All FMMI users, specifically Trial Balance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7189383"/>
                  </a:ext>
                </a:extLst>
              </a:tr>
              <a:tr h="1160417">
                <a:tc>
                  <a:txBody>
                    <a:bodyPr/>
                    <a:lstStyle/>
                    <a:p>
                      <a:pPr algn="l" fontAlgn="t"/>
                      <a:r>
                        <a:rPr lang="en-US" sz="1400" b="0" i="0" u="none" strike="noStrike">
                          <a:solidFill>
                            <a:schemeClr val="tx1"/>
                          </a:solidFill>
                          <a:effectLst/>
                          <a:latin typeface="Helvetica Neue" panose="02000503000000020004"/>
                        </a:rPr>
                        <a:t>In ECC, users may have custom reports that combine data from Financial Accounting and Controlling.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be able to access reports with combined data from Financial Accounting and Controlling in Fiori.</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Financial Accounting and Controlling Reports from ECC will continue to show as they have historically. Reports with combined data from both Financial Accounting and Controlling will be available in Fiori.</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Custom 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5522109"/>
                  </a:ext>
                </a:extLst>
              </a:tr>
            </a:tbl>
          </a:graphicData>
        </a:graphic>
      </p:graphicFrame>
    </p:spTree>
    <p:extLst>
      <p:ext uri="{BB962C8B-B14F-4D97-AF65-F5344CB8AC3E}">
        <p14:creationId xmlns:p14="http://schemas.microsoft.com/office/powerpoint/2010/main" val="44188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Simplified Data Model Details </a:t>
            </a:r>
            <a:r>
              <a:rPr lang="en-US" sz="2000" b="0"/>
              <a:t>3 of 5</a:t>
            </a:r>
            <a:endParaRPr lang="en-US" b="0" cap="none"/>
          </a:p>
        </p:txBody>
      </p:sp>
      <p:graphicFrame>
        <p:nvGraphicFramePr>
          <p:cNvPr id="5" name="Table 4">
            <a:extLst>
              <a:ext uri="{FF2B5EF4-FFF2-40B4-BE49-F238E27FC236}">
                <a16:creationId xmlns:a16="http://schemas.microsoft.com/office/drawing/2014/main" id="{3DDE977B-924B-19C5-45F2-B26D08C30389}"/>
              </a:ext>
            </a:extLst>
          </p:cNvPr>
          <p:cNvGraphicFramePr>
            <a:graphicFrameLocks noGrp="1"/>
          </p:cNvGraphicFramePr>
          <p:nvPr>
            <p:extLst>
              <p:ext uri="{D42A27DB-BD31-4B8C-83A1-F6EECF244321}">
                <p14:modId xmlns:p14="http://schemas.microsoft.com/office/powerpoint/2010/main" val="2676443887"/>
              </p:ext>
            </p:extLst>
          </p:nvPr>
        </p:nvGraphicFramePr>
        <p:xfrm>
          <a:off x="174170" y="1296760"/>
          <a:ext cx="11778344" cy="3527789"/>
        </p:xfrm>
        <a:graphic>
          <a:graphicData uri="http://schemas.openxmlformats.org/drawingml/2006/table">
            <a:tbl>
              <a:tblPr firstRow="1" bandRow="1">
                <a:tableStyleId>{2D5ABB26-0587-4C30-8999-92F81FD0307C}</a:tableStyleId>
              </a:tblPr>
              <a:tblGrid>
                <a:gridCol w="2810330">
                  <a:extLst>
                    <a:ext uri="{9D8B030D-6E8A-4147-A177-3AD203B41FA5}">
                      <a16:colId xmlns:a16="http://schemas.microsoft.com/office/drawing/2014/main" val="1882430743"/>
                    </a:ext>
                  </a:extLst>
                </a:gridCol>
                <a:gridCol w="3670300">
                  <a:extLst>
                    <a:ext uri="{9D8B030D-6E8A-4147-A177-3AD203B41FA5}">
                      <a16:colId xmlns:a16="http://schemas.microsoft.com/office/drawing/2014/main" val="4167170583"/>
                    </a:ext>
                  </a:extLst>
                </a:gridCol>
                <a:gridCol w="3540968">
                  <a:extLst>
                    <a:ext uri="{9D8B030D-6E8A-4147-A177-3AD203B41FA5}">
                      <a16:colId xmlns:a16="http://schemas.microsoft.com/office/drawing/2014/main" val="2756456249"/>
                    </a:ext>
                  </a:extLst>
                </a:gridCol>
                <a:gridCol w="1756746">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960331">
                <a:tc>
                  <a:txBody>
                    <a:bodyPr/>
                    <a:lstStyle/>
                    <a:p>
                      <a:pPr algn="l" fontAlgn="t"/>
                      <a:r>
                        <a:rPr lang="en-US" sz="1400" b="0" i="0" u="none" strike="noStrike">
                          <a:solidFill>
                            <a:schemeClr val="tx1"/>
                          </a:solidFill>
                          <a:effectLst/>
                          <a:latin typeface="Helvetica Neue" panose="02000503000000020004"/>
                        </a:rPr>
                        <a:t>In ECC, users can view US federal attributes through the Special Ledger View.</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users will be able to view US federal attributes using the General Ledger View.</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The Special Purpose Ledger will no longer be available. Users will now view US federal attributes by selecting General Ledger View.</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Financial Data Posters, Financial Data Viewers, and Financial Reporters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r h="1774371">
                <a:tc>
                  <a:txBody>
                    <a:bodyPr/>
                    <a:lstStyle/>
                    <a:p>
                      <a:pPr algn="l" fontAlgn="t"/>
                      <a:r>
                        <a:rPr lang="en-US" sz="1400" b="0" i="0" u="none" strike="noStrike">
                          <a:solidFill>
                            <a:schemeClr val="tx1"/>
                          </a:solidFill>
                          <a:effectLst/>
                          <a:latin typeface="Helvetica Neue" panose="02000503000000020004"/>
                        </a:rPr>
                        <a:t>In ECC, cost element master data is maintained using the following transactions via Portal: </a:t>
                      </a:r>
                      <a:r>
                        <a:rPr lang="en-US" sz="1400" b="0" i="1" u="none" strike="noStrike">
                          <a:solidFill>
                            <a:schemeClr val="tx1"/>
                          </a:solidFill>
                          <a:effectLst/>
                          <a:latin typeface="Helvetica Neue" panose="02000503000000020004"/>
                        </a:rPr>
                        <a:t>Create Primary Cost Element</a:t>
                      </a:r>
                      <a:r>
                        <a:rPr lang="en-US" sz="1400" b="0" i="0" u="none" strike="noStrike">
                          <a:solidFill>
                            <a:schemeClr val="tx1"/>
                          </a:solidFill>
                          <a:effectLst/>
                          <a:latin typeface="Helvetica Neue" panose="02000503000000020004"/>
                        </a:rPr>
                        <a:t>,</a:t>
                      </a:r>
                      <a:r>
                        <a:rPr lang="en-US" sz="1400" b="0" i="1" u="none" strike="noStrike">
                          <a:solidFill>
                            <a:schemeClr val="tx1"/>
                          </a:solidFill>
                          <a:effectLst/>
                          <a:latin typeface="Helvetica Neue" panose="02000503000000020004"/>
                        </a:rPr>
                        <a:t> Change Primary Cost Element</a:t>
                      </a:r>
                      <a:r>
                        <a:rPr lang="en-US" sz="1400" b="0" i="0" u="none" strike="noStrike">
                          <a:solidFill>
                            <a:schemeClr val="tx1"/>
                          </a:solidFill>
                          <a:effectLst/>
                          <a:latin typeface="Helvetica Neue" panose="02000503000000020004"/>
                        </a:rPr>
                        <a:t>,</a:t>
                      </a:r>
                      <a:r>
                        <a:rPr lang="en-US" sz="1400" b="0" i="1" u="none" strike="noStrike">
                          <a:solidFill>
                            <a:schemeClr val="tx1"/>
                          </a:solidFill>
                          <a:effectLst/>
                          <a:latin typeface="Helvetica Neue" panose="02000503000000020004"/>
                        </a:rPr>
                        <a:t> Display Primary Cost Element</a:t>
                      </a:r>
                      <a:r>
                        <a:rPr lang="en-US" sz="1400" b="0" i="0" u="none" strike="noStrike">
                          <a:solidFill>
                            <a:schemeClr val="tx1"/>
                          </a:solidFill>
                          <a:effectLst/>
                          <a:latin typeface="Helvetica Neue" panose="02000503000000020004"/>
                        </a:rPr>
                        <a:t>, and </a:t>
                      </a:r>
                      <a:r>
                        <a:rPr lang="en-US" sz="1400" b="0" i="1" u="none" strike="noStrike">
                          <a:solidFill>
                            <a:schemeClr val="tx1"/>
                          </a:solidFill>
                          <a:effectLst/>
                          <a:latin typeface="Helvetica Neue" panose="02000503000000020004"/>
                        </a:rPr>
                        <a:t>Create Secondary Cost Element</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all primary and secondary cost elements will be created as G/L accounts. Cost elements will be managed using transaction </a:t>
                      </a:r>
                      <a:r>
                        <a:rPr lang="en-US" sz="1400" b="0" i="1" u="none" strike="noStrike">
                          <a:solidFill>
                            <a:schemeClr val="tx1"/>
                          </a:solidFill>
                          <a:effectLst/>
                          <a:latin typeface="Helvetica Neue" panose="02000503000000020004"/>
                        </a:rPr>
                        <a:t>Edit G/L Account - Central View</a:t>
                      </a:r>
                      <a:r>
                        <a:rPr lang="en-US" sz="1400" b="0" i="0" u="none" strike="noStrike">
                          <a:solidFill>
                            <a:schemeClr val="tx1"/>
                          </a:solidFill>
                          <a:effectLst/>
                          <a:latin typeface="Helvetica Neue" panose="02000503000000020004"/>
                        </a:rPr>
                        <a:t> via Fiori app. G/L Master Data Maintainers will also be able to update cost element relevant fields using transaction </a:t>
                      </a:r>
                      <a:r>
                        <a:rPr lang="en-US" sz="1400" b="0" i="1" u="none" strike="noStrike">
                          <a:solidFill>
                            <a:schemeClr val="tx1"/>
                          </a:solidFill>
                          <a:effectLst/>
                          <a:latin typeface="Helvetica Neue" panose="02000503000000020004"/>
                        </a:rPr>
                        <a:t>Edit G/L Account - Central View</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Authorized users will be able to create and change cost element master data to maintain Primary Costs or Revenue accounts. Authorized users will also be able to create or change G/L accounts to maintain Secondary Cost accounts.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G/L Master Data Maintainers, Cost Management Master Data Maintainers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5522109"/>
                  </a:ext>
                </a:extLst>
              </a:tr>
            </a:tbl>
          </a:graphicData>
        </a:graphic>
      </p:graphicFrame>
    </p:spTree>
    <p:extLst>
      <p:ext uri="{BB962C8B-B14F-4D97-AF65-F5344CB8AC3E}">
        <p14:creationId xmlns:p14="http://schemas.microsoft.com/office/powerpoint/2010/main" val="31841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Simplified Data Model Details </a:t>
            </a:r>
            <a:r>
              <a:rPr lang="en-US" sz="2000" b="0"/>
              <a:t>4 of 5</a:t>
            </a:r>
            <a:endParaRPr lang="en-US" b="0" cap="none"/>
          </a:p>
        </p:txBody>
      </p:sp>
      <p:graphicFrame>
        <p:nvGraphicFramePr>
          <p:cNvPr id="5" name="Table 4">
            <a:extLst>
              <a:ext uri="{FF2B5EF4-FFF2-40B4-BE49-F238E27FC236}">
                <a16:creationId xmlns:a16="http://schemas.microsoft.com/office/drawing/2014/main" id="{3DDE977B-924B-19C5-45F2-B26D08C30389}"/>
              </a:ext>
            </a:extLst>
          </p:cNvPr>
          <p:cNvGraphicFramePr>
            <a:graphicFrameLocks noGrp="1"/>
          </p:cNvGraphicFramePr>
          <p:nvPr>
            <p:extLst>
              <p:ext uri="{D42A27DB-BD31-4B8C-83A1-F6EECF244321}">
                <p14:modId xmlns:p14="http://schemas.microsoft.com/office/powerpoint/2010/main" val="2902416392"/>
              </p:ext>
            </p:extLst>
          </p:nvPr>
        </p:nvGraphicFramePr>
        <p:xfrm>
          <a:off x="174169" y="1307645"/>
          <a:ext cx="11745687" cy="4166055"/>
        </p:xfrm>
        <a:graphic>
          <a:graphicData uri="http://schemas.openxmlformats.org/drawingml/2006/table">
            <a:tbl>
              <a:tblPr firstRow="1" bandRow="1">
                <a:tableStyleId>{2D5ABB26-0587-4C30-8999-92F81FD0307C}</a:tableStyleId>
              </a:tblPr>
              <a:tblGrid>
                <a:gridCol w="1362531">
                  <a:extLst>
                    <a:ext uri="{9D8B030D-6E8A-4147-A177-3AD203B41FA5}">
                      <a16:colId xmlns:a16="http://schemas.microsoft.com/office/drawing/2014/main" val="1882430743"/>
                    </a:ext>
                  </a:extLst>
                </a:gridCol>
                <a:gridCol w="2146300">
                  <a:extLst>
                    <a:ext uri="{9D8B030D-6E8A-4147-A177-3AD203B41FA5}">
                      <a16:colId xmlns:a16="http://schemas.microsoft.com/office/drawing/2014/main" val="4167170583"/>
                    </a:ext>
                  </a:extLst>
                </a:gridCol>
                <a:gridCol w="6477000">
                  <a:extLst>
                    <a:ext uri="{9D8B030D-6E8A-4147-A177-3AD203B41FA5}">
                      <a16:colId xmlns:a16="http://schemas.microsoft.com/office/drawing/2014/main" val="2756456249"/>
                    </a:ext>
                  </a:extLst>
                </a:gridCol>
                <a:gridCol w="1759856">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2215817">
                <a:tc>
                  <a:txBody>
                    <a:bodyPr/>
                    <a:lstStyle/>
                    <a:p>
                      <a:pPr algn="l" fontAlgn="t"/>
                      <a:r>
                        <a:rPr lang="en-US" sz="1400" b="0" i="0" u="none" strike="noStrike">
                          <a:solidFill>
                            <a:schemeClr val="tx1"/>
                          </a:solidFill>
                          <a:effectLst/>
                          <a:latin typeface="Helvetica Neue" panose="02000503000000020004"/>
                        </a:rPr>
                        <a:t>In ECC, Secondary Cost Elements are created manually and are not linked to a G/L account.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Secondary Cost Elements will be integrated into G/L master data and be managed within the G/L account master. Secondary Cost Elements will have a corresponding G/L account.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The following transactions will be redirected to transaction </a:t>
                      </a:r>
                      <a:r>
                        <a:rPr lang="en-US" sz="1400" b="0" i="1" u="none" strike="noStrike">
                          <a:solidFill>
                            <a:schemeClr val="tx1"/>
                          </a:solidFill>
                          <a:effectLst/>
                          <a:latin typeface="Helvetica Neue" panose="02000503000000020004"/>
                        </a:rPr>
                        <a:t>Create or Change G/L Master Data</a:t>
                      </a:r>
                      <a:r>
                        <a:rPr lang="en-US" sz="1400" b="0" i="0" u="none" strike="noStrike">
                          <a:solidFill>
                            <a:schemeClr val="tx1"/>
                          </a:solidFill>
                          <a:effectLst/>
                          <a:latin typeface="Helvetica Neue" panose="02000503000000020004"/>
                        </a:rPr>
                        <a:t> in S/4HANA: </a:t>
                      </a:r>
                      <a:r>
                        <a:rPr lang="en-US" sz="1400" b="0" i="1" u="none" strike="noStrike">
                          <a:solidFill>
                            <a:schemeClr val="tx1"/>
                          </a:solidFill>
                          <a:effectLst/>
                          <a:latin typeface="Helvetica Neue" panose="02000503000000020004"/>
                        </a:rPr>
                        <a:t>Create Primary Cost Element</a:t>
                      </a:r>
                      <a:r>
                        <a:rPr lang="en-US" sz="1400" b="0" i="0" u="none" strike="noStrike">
                          <a:solidFill>
                            <a:schemeClr val="tx1"/>
                          </a:solidFill>
                          <a:effectLst/>
                          <a:latin typeface="Helvetica Neue" panose="02000503000000020004"/>
                        </a:rPr>
                        <a:t>, </a:t>
                      </a:r>
                      <a:r>
                        <a:rPr lang="en-US" sz="1400" b="0" i="1" u="none" strike="noStrike">
                          <a:solidFill>
                            <a:schemeClr val="tx1"/>
                          </a:solidFill>
                          <a:effectLst/>
                          <a:latin typeface="Helvetica Neue" panose="02000503000000020004"/>
                        </a:rPr>
                        <a:t>Change Cost Element</a:t>
                      </a:r>
                      <a:r>
                        <a:rPr lang="en-US" sz="1400" b="0" i="0" u="none" strike="noStrike">
                          <a:solidFill>
                            <a:schemeClr val="tx1"/>
                          </a:solidFill>
                          <a:effectLst/>
                          <a:latin typeface="Helvetica Neue" panose="02000503000000020004"/>
                        </a:rPr>
                        <a:t>, </a:t>
                      </a:r>
                      <a:r>
                        <a:rPr lang="en-US" sz="1400" b="0" i="1" u="none" strike="noStrike">
                          <a:solidFill>
                            <a:schemeClr val="tx1"/>
                          </a:solidFill>
                          <a:effectLst/>
                          <a:latin typeface="Helvetica Neue" panose="02000503000000020004"/>
                        </a:rPr>
                        <a:t>Display Cost Element</a:t>
                      </a:r>
                      <a:r>
                        <a:rPr lang="en-US" sz="1400" b="0" i="0" u="none" strike="noStrike">
                          <a:solidFill>
                            <a:schemeClr val="tx1"/>
                          </a:solidFill>
                          <a:effectLst/>
                          <a:latin typeface="Helvetica Neue" panose="02000503000000020004"/>
                        </a:rPr>
                        <a:t>, and </a:t>
                      </a:r>
                      <a:r>
                        <a:rPr lang="en-US" sz="1400" b="0" i="1" u="none" strike="noStrike">
                          <a:solidFill>
                            <a:schemeClr val="tx1"/>
                          </a:solidFill>
                          <a:effectLst/>
                          <a:latin typeface="Helvetica Neue" panose="02000503000000020004"/>
                        </a:rPr>
                        <a:t>Create Secondary Cost Element</a:t>
                      </a:r>
                      <a:r>
                        <a:rPr lang="en-US" sz="1400" b="0" i="0" u="none" strike="noStrike">
                          <a:solidFill>
                            <a:schemeClr val="tx1"/>
                          </a:solidFill>
                          <a:effectLst/>
                          <a:latin typeface="Helvetica Neue" panose="02000503000000020004"/>
                        </a:rPr>
                        <a:t>.</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In G/L Master, G/L Account Type field for Secondary Costs or Revenues update the CSK* and SK* tables.</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There will be a Cost Element Category field in the Control Data Tab of the GL Master. This field will specify cost element type and determine how the cost element is used in transactions and reporting.</a:t>
                      </a:r>
                    </a:p>
                    <a:p>
                      <a:pPr marL="285750" indent="-285750" algn="l" fontAlgn="t">
                        <a:buFont typeface="Wingdings" panose="05000000000000000000" pitchFamily="2" charset="2"/>
                        <a:buChar char="§"/>
                      </a:pPr>
                      <a:r>
                        <a:rPr lang="en-US" sz="1400" b="0" i="0" u="none" strike="noStrike">
                          <a:solidFill>
                            <a:schemeClr val="tx1"/>
                          </a:solidFill>
                          <a:effectLst/>
                          <a:latin typeface="Helvetica Neue" panose="02000503000000020004"/>
                        </a:rPr>
                        <a:t>Secondary Cost Elements will now be included in the profit and loss structure of Financial Statement Version (FSV) in FI for reporting.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G/L Master Data Maintainers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r h="1171877">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In ECC, debits and credits shown as "D" and "C."</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In S/4HANA, debits and credits will be shown as "+" and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Debit and credit indicators will be updated from "D" and "C" to "+" and "-" to comply with the latest accounting guidelines.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G/L Processors, Invoice Processors, FI Document Viewers, FI Document Enterers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147258"/>
                  </a:ext>
                </a:extLst>
              </a:tr>
            </a:tbl>
          </a:graphicData>
        </a:graphic>
      </p:graphicFrame>
    </p:spTree>
    <p:extLst>
      <p:ext uri="{BB962C8B-B14F-4D97-AF65-F5344CB8AC3E}">
        <p14:creationId xmlns:p14="http://schemas.microsoft.com/office/powerpoint/2010/main" val="194297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Simplified Data Model Details </a:t>
            </a:r>
            <a:r>
              <a:rPr lang="en-US" sz="2000" b="0"/>
              <a:t>5 of 5</a:t>
            </a:r>
            <a:endParaRPr lang="en-US" b="0" cap="none"/>
          </a:p>
        </p:txBody>
      </p:sp>
      <p:graphicFrame>
        <p:nvGraphicFramePr>
          <p:cNvPr id="5" name="Table 4">
            <a:extLst>
              <a:ext uri="{FF2B5EF4-FFF2-40B4-BE49-F238E27FC236}">
                <a16:creationId xmlns:a16="http://schemas.microsoft.com/office/drawing/2014/main" id="{3DDE977B-924B-19C5-45F2-B26D08C30389}"/>
              </a:ext>
            </a:extLst>
          </p:cNvPr>
          <p:cNvGraphicFramePr>
            <a:graphicFrameLocks noGrp="1"/>
          </p:cNvGraphicFramePr>
          <p:nvPr>
            <p:extLst>
              <p:ext uri="{D42A27DB-BD31-4B8C-83A1-F6EECF244321}">
                <p14:modId xmlns:p14="http://schemas.microsoft.com/office/powerpoint/2010/main" val="1663959839"/>
              </p:ext>
            </p:extLst>
          </p:nvPr>
        </p:nvGraphicFramePr>
        <p:xfrm>
          <a:off x="174170" y="1296760"/>
          <a:ext cx="11778344" cy="1927378"/>
        </p:xfrm>
        <a:graphic>
          <a:graphicData uri="http://schemas.openxmlformats.org/drawingml/2006/table">
            <a:tbl>
              <a:tblPr firstRow="1" bandRow="1">
                <a:tableStyleId>{2D5ABB26-0587-4C30-8999-92F81FD0307C}</a:tableStyleId>
              </a:tblPr>
              <a:tblGrid>
                <a:gridCol w="2611560">
                  <a:extLst>
                    <a:ext uri="{9D8B030D-6E8A-4147-A177-3AD203B41FA5}">
                      <a16:colId xmlns:a16="http://schemas.microsoft.com/office/drawing/2014/main" val="1882430743"/>
                    </a:ext>
                  </a:extLst>
                </a:gridCol>
                <a:gridCol w="2498651">
                  <a:extLst>
                    <a:ext uri="{9D8B030D-6E8A-4147-A177-3AD203B41FA5}">
                      <a16:colId xmlns:a16="http://schemas.microsoft.com/office/drawing/2014/main" val="4167170583"/>
                    </a:ext>
                  </a:extLst>
                </a:gridCol>
                <a:gridCol w="3924933">
                  <a:extLst>
                    <a:ext uri="{9D8B030D-6E8A-4147-A177-3AD203B41FA5}">
                      <a16:colId xmlns:a16="http://schemas.microsoft.com/office/drawing/2014/main" val="2756456249"/>
                    </a:ext>
                  </a:extLst>
                </a:gridCol>
                <a:gridCol w="2743200">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1017544">
                <a:tc>
                  <a:txBody>
                    <a:bodyPr/>
                    <a:lstStyle/>
                    <a:p>
                      <a:pPr algn="l" fontAlgn="t"/>
                      <a:r>
                        <a:rPr lang="en-US" sz="1400" b="0" i="0" u="none" strike="noStrike">
                          <a:solidFill>
                            <a:schemeClr val="tx1"/>
                          </a:solidFill>
                          <a:effectLst/>
                          <a:latin typeface="Helvetica Neue" panose="02000503000000020004"/>
                        </a:rPr>
                        <a:t>In ECC, users have the option to view WBS hierarchies graphically.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the graphic view of WBS elements will no longer be available.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Users will no longer have the option to view hierarchies on WBS elements or project codes graphically. Users will continue to be able to see hierarchies as a list, and all information will still be available.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Master data viewers, especially those who maintain projects and WBS elements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616029"/>
                  </a:ext>
                </a:extLst>
              </a:tr>
            </a:tbl>
          </a:graphicData>
        </a:graphic>
      </p:graphicFrame>
    </p:spTree>
    <p:extLst>
      <p:ext uri="{BB962C8B-B14F-4D97-AF65-F5344CB8AC3E}">
        <p14:creationId xmlns:p14="http://schemas.microsoft.com/office/powerpoint/2010/main" val="346632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1073294" y="2713127"/>
            <a:ext cx="10045412" cy="776288"/>
          </a:xfrm>
        </p:spPr>
        <p:txBody>
          <a:bodyPr anchor="ctr">
            <a:normAutofit/>
          </a:bodyPr>
          <a:lstStyle/>
          <a:p>
            <a:pPr algn="ctr"/>
            <a:r>
              <a:rPr lang="en-US" sz="4000" u="none"/>
              <a:t>FIET</a:t>
            </a:r>
            <a:r>
              <a:rPr lang="en-US"/>
              <a:t> Overview</a:t>
            </a:r>
            <a:endParaRPr lang="en-US" sz="4000" u="none"/>
          </a:p>
        </p:txBody>
      </p:sp>
      <p:cxnSp>
        <p:nvCxnSpPr>
          <p:cNvPr id="4" name="Straight Connector 3">
            <a:extLst>
              <a:ext uri="{FF2B5EF4-FFF2-40B4-BE49-F238E27FC236}">
                <a16:creationId xmlns:a16="http://schemas.microsoft.com/office/drawing/2014/main" id="{7FDBBD99-8212-A058-6BCD-D39055616B0D}"/>
              </a:ext>
              <a:ext uri="{C183D7F6-B498-43B3-948B-1728B52AA6E4}">
                <adec:decorative xmlns:adec="http://schemas.microsoft.com/office/drawing/2017/decorative" val="1"/>
              </a:ext>
            </a:extLst>
          </p:cNvPr>
          <p:cNvCxnSpPr>
            <a:cxnSpLocks/>
          </p:cNvCxnSpPr>
          <p:nvPr/>
        </p:nvCxnSpPr>
        <p:spPr>
          <a:xfrm>
            <a:off x="3947160" y="3384104"/>
            <a:ext cx="429768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1C267D-97F7-198E-69AF-F62A6A0F6925}"/>
              </a:ext>
            </a:extLst>
          </p:cNvPr>
          <p:cNvSpPr txBox="1"/>
          <p:nvPr/>
        </p:nvSpPr>
        <p:spPr>
          <a:xfrm>
            <a:off x="3262277" y="3475990"/>
            <a:ext cx="5667446" cy="400110"/>
          </a:xfrm>
          <a:prstGeom prst="rect">
            <a:avLst/>
          </a:prstGeom>
          <a:noFill/>
        </p:spPr>
        <p:txBody>
          <a:bodyPr wrap="square" rtlCol="0">
            <a:spAutoFit/>
          </a:bodyPr>
          <a:lstStyle/>
          <a:p>
            <a:pPr algn="ctr"/>
            <a:r>
              <a:rPr lang="en-US" sz="2000" i="1">
                <a:latin typeface="Helvetica Neue" panose="02000503000000020004"/>
              </a:rPr>
              <a:t>The Overall FMMI Transformation</a:t>
            </a:r>
          </a:p>
        </p:txBody>
      </p:sp>
    </p:spTree>
    <p:extLst>
      <p:ext uri="{BB962C8B-B14F-4D97-AF65-F5344CB8AC3E}">
        <p14:creationId xmlns:p14="http://schemas.microsoft.com/office/powerpoint/2010/main" val="3409232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0966-FF3C-AA27-83FA-6CB6E410BFB1}"/>
              </a:ext>
            </a:extLst>
          </p:cNvPr>
          <p:cNvSpPr>
            <a:spLocks noGrp="1"/>
          </p:cNvSpPr>
          <p:nvPr>
            <p:ph type="ctrTitle"/>
          </p:nvPr>
        </p:nvSpPr>
        <p:spPr>
          <a:xfrm>
            <a:off x="690708" y="2733675"/>
            <a:ext cx="10810585" cy="776288"/>
          </a:xfrm>
        </p:spPr>
        <p:txBody>
          <a:bodyPr/>
          <a:lstStyle/>
          <a:p>
            <a:pPr algn="ctr"/>
            <a:r>
              <a:rPr lang="en-US"/>
              <a:t>Business Partner Records</a:t>
            </a:r>
          </a:p>
        </p:txBody>
      </p:sp>
      <p:cxnSp>
        <p:nvCxnSpPr>
          <p:cNvPr id="4" name="Straight Connector 3">
            <a:extLst>
              <a:ext uri="{FF2B5EF4-FFF2-40B4-BE49-F238E27FC236}">
                <a16:creationId xmlns:a16="http://schemas.microsoft.com/office/drawing/2014/main" id="{C5E64E93-30AB-83B9-98DA-24DD063FFEFD}"/>
              </a:ext>
              <a:ext uri="{C183D7F6-B498-43B3-948B-1728B52AA6E4}">
                <adec:decorative xmlns:adec="http://schemas.microsoft.com/office/drawing/2017/decorative" val="1"/>
              </a:ext>
            </a:extLst>
          </p:cNvPr>
          <p:cNvCxnSpPr>
            <a:cxnSpLocks/>
          </p:cNvCxnSpPr>
          <p:nvPr/>
        </p:nvCxnSpPr>
        <p:spPr>
          <a:xfrm>
            <a:off x="1935480" y="3405876"/>
            <a:ext cx="83210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1AC7383-1994-9336-CEB3-9777E0A655ED}"/>
              </a:ext>
            </a:extLst>
          </p:cNvPr>
          <p:cNvSpPr txBox="1"/>
          <p:nvPr/>
        </p:nvSpPr>
        <p:spPr>
          <a:xfrm>
            <a:off x="2869148" y="3472543"/>
            <a:ext cx="6453705" cy="400110"/>
          </a:xfrm>
          <a:prstGeom prst="rect">
            <a:avLst/>
          </a:prstGeom>
          <a:noFill/>
        </p:spPr>
        <p:txBody>
          <a:bodyPr wrap="square" rtlCol="0">
            <a:spAutoFit/>
          </a:bodyPr>
          <a:lstStyle/>
          <a:p>
            <a:pPr algn="ctr"/>
            <a:r>
              <a:rPr lang="en-US" sz="2000" i="1">
                <a:latin typeface="Helvetica Neue" panose="02000503000000020004"/>
              </a:rPr>
              <a:t>An Umbrella Over Customer &amp; Vendor Records</a:t>
            </a:r>
          </a:p>
        </p:txBody>
      </p:sp>
      <p:grpSp>
        <p:nvGrpSpPr>
          <p:cNvPr id="5" name="Group 4" descr="Degree of change gauge showing a moderate degree of change">
            <a:extLst>
              <a:ext uri="{FF2B5EF4-FFF2-40B4-BE49-F238E27FC236}">
                <a16:creationId xmlns:a16="http://schemas.microsoft.com/office/drawing/2014/main" id="{83F57379-A73A-A9CB-B0F4-15E12269F8F1}"/>
              </a:ext>
            </a:extLst>
          </p:cNvPr>
          <p:cNvGrpSpPr>
            <a:grpSpLocks noChangeAspect="1"/>
          </p:cNvGrpSpPr>
          <p:nvPr/>
        </p:nvGrpSpPr>
        <p:grpSpPr>
          <a:xfrm>
            <a:off x="4833507" y="4359396"/>
            <a:ext cx="2524986" cy="1395949"/>
            <a:chOff x="1680110" y="2401803"/>
            <a:chExt cx="2016636" cy="1114905"/>
          </a:xfrm>
        </p:grpSpPr>
        <p:sp>
          <p:nvSpPr>
            <p:cNvPr id="6" name="Freeform: Shape 5">
              <a:extLst>
                <a:ext uri="{FF2B5EF4-FFF2-40B4-BE49-F238E27FC236}">
                  <a16:creationId xmlns:a16="http://schemas.microsoft.com/office/drawing/2014/main" id="{19F00746-4698-AF90-E803-5DEB87CB8608}"/>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7" name="Freeform: Shape 6">
              <a:extLst>
                <a:ext uri="{FF2B5EF4-FFF2-40B4-BE49-F238E27FC236}">
                  <a16:creationId xmlns:a16="http://schemas.microsoft.com/office/drawing/2014/main" id="{53D58F46-BCFE-56C6-7379-ABADEA99B7F2}"/>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8" name="Freeform: Shape 7">
              <a:extLst>
                <a:ext uri="{FF2B5EF4-FFF2-40B4-BE49-F238E27FC236}">
                  <a16:creationId xmlns:a16="http://schemas.microsoft.com/office/drawing/2014/main" id="{3321D4E3-DE5B-E27A-A05E-60A6435CF14E}"/>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9" name="Freeform: Shape 8">
              <a:extLst>
                <a:ext uri="{FF2B5EF4-FFF2-40B4-BE49-F238E27FC236}">
                  <a16:creationId xmlns:a16="http://schemas.microsoft.com/office/drawing/2014/main" id="{66C4324F-E00D-C740-2A55-2110873099FB}"/>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0" name="Freeform: Shape 9">
              <a:extLst>
                <a:ext uri="{FF2B5EF4-FFF2-40B4-BE49-F238E27FC236}">
                  <a16:creationId xmlns:a16="http://schemas.microsoft.com/office/drawing/2014/main" id="{832A48A0-A58D-3E1F-EA39-179B268B8731}"/>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latin typeface="Google Sans"/>
                <a:ea typeface="+mn-ea"/>
                <a:cs typeface="+mn-cs"/>
              </a:endParaRPr>
            </a:p>
          </p:txBody>
        </p:sp>
        <p:sp>
          <p:nvSpPr>
            <p:cNvPr id="11" name="Freeform: Shape 10">
              <a:extLst>
                <a:ext uri="{FF2B5EF4-FFF2-40B4-BE49-F238E27FC236}">
                  <a16:creationId xmlns:a16="http://schemas.microsoft.com/office/drawing/2014/main" id="{AADAE7DB-9EC6-F460-24FE-4F7B3ED0BABA}"/>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2" name="Isosceles Triangle 11">
              <a:extLst>
                <a:ext uri="{FF2B5EF4-FFF2-40B4-BE49-F238E27FC236}">
                  <a16:creationId xmlns:a16="http://schemas.microsoft.com/office/drawing/2014/main" id="{44626A2A-A107-96BA-C819-B73B2814F1CD}"/>
                </a:ext>
              </a:extLst>
            </p:cNvPr>
            <p:cNvSpPr/>
            <p:nvPr/>
          </p:nvSpPr>
          <p:spPr>
            <a:xfrm flipH="1">
              <a:off x="2603571" y="2730817"/>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nvGrpSpPr>
            <p:cNvPr id="13" name="Group 12">
              <a:extLst>
                <a:ext uri="{FF2B5EF4-FFF2-40B4-BE49-F238E27FC236}">
                  <a16:creationId xmlns:a16="http://schemas.microsoft.com/office/drawing/2014/main" id="{6DF06455-BBF6-A845-D95A-EB92F2BD0DC8}"/>
                </a:ext>
              </a:extLst>
            </p:cNvPr>
            <p:cNvGrpSpPr/>
            <p:nvPr/>
          </p:nvGrpSpPr>
          <p:grpSpPr>
            <a:xfrm>
              <a:off x="2589674" y="3011221"/>
              <a:ext cx="107847" cy="107847"/>
              <a:chOff x="6036469" y="4605718"/>
              <a:chExt cx="303610" cy="303610"/>
            </a:xfrm>
          </p:grpSpPr>
          <p:sp>
            <p:nvSpPr>
              <p:cNvPr id="18" name="Oval 17">
                <a:extLst>
                  <a:ext uri="{FF2B5EF4-FFF2-40B4-BE49-F238E27FC236}">
                    <a16:creationId xmlns:a16="http://schemas.microsoft.com/office/drawing/2014/main" id="{CED28C5C-BF6D-E7C9-081C-C1039A575448}"/>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9" name="Oval 18">
                <a:extLst>
                  <a:ext uri="{FF2B5EF4-FFF2-40B4-BE49-F238E27FC236}">
                    <a16:creationId xmlns:a16="http://schemas.microsoft.com/office/drawing/2014/main" id="{5E11CD75-E422-E2AD-FD37-7F97260EA121}"/>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sp>
          <p:nvSpPr>
            <p:cNvPr id="14" name="Rectangle 13">
              <a:extLst>
                <a:ext uri="{FF2B5EF4-FFF2-40B4-BE49-F238E27FC236}">
                  <a16:creationId xmlns:a16="http://schemas.microsoft.com/office/drawing/2014/main" id="{159761FF-A56A-E9DF-9A50-6ED4715C0C7E}"/>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LOW</a:t>
              </a:r>
            </a:p>
          </p:txBody>
        </p:sp>
        <p:sp>
          <p:nvSpPr>
            <p:cNvPr id="15" name="Rectangle 14">
              <a:extLst>
                <a:ext uri="{FF2B5EF4-FFF2-40B4-BE49-F238E27FC236}">
                  <a16:creationId xmlns:a16="http://schemas.microsoft.com/office/drawing/2014/main" id="{9CD77B4F-A925-62AC-0E3C-529769D8014E}"/>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HIGH</a:t>
              </a:r>
            </a:p>
          </p:txBody>
        </p:sp>
        <p:sp>
          <p:nvSpPr>
            <p:cNvPr id="16" name="Rectangle 15">
              <a:extLst>
                <a:ext uri="{FF2B5EF4-FFF2-40B4-BE49-F238E27FC236}">
                  <a16:creationId xmlns:a16="http://schemas.microsoft.com/office/drawing/2014/main" id="{BDD4B829-CE2C-B1E1-2504-B40A076A249C}"/>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BB903"/>
                  </a:solidFill>
                  <a:effectLst/>
                  <a:uLnTx/>
                  <a:uFillTx/>
                  <a:latin typeface="Helvetica Neue" panose="02000503000000020004"/>
                </a:rPr>
                <a:t>MODERATE</a:t>
              </a:r>
            </a:p>
          </p:txBody>
        </p:sp>
        <p:sp>
          <p:nvSpPr>
            <p:cNvPr id="17" name="Rectangle 16">
              <a:extLst>
                <a:ext uri="{FF2B5EF4-FFF2-40B4-BE49-F238E27FC236}">
                  <a16:creationId xmlns:a16="http://schemas.microsoft.com/office/drawing/2014/main" id="{5C02E57C-0D69-99BC-5783-115E4EEE7A78}"/>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Helvetica Neue" panose="02000503000000020004"/>
                </a:rPr>
                <a:t>Degree of Change</a:t>
              </a:r>
            </a:p>
          </p:txBody>
        </p:sp>
      </p:grpSp>
    </p:spTree>
    <p:extLst>
      <p:ext uri="{BB962C8B-B14F-4D97-AF65-F5344CB8AC3E}">
        <p14:creationId xmlns:p14="http://schemas.microsoft.com/office/powerpoint/2010/main" val="3090607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fontScale="90000"/>
          </a:bodyPr>
          <a:lstStyle/>
          <a:p>
            <a:r>
              <a:rPr lang="en-US"/>
              <a:t>What is A Business Partner Record?</a:t>
            </a:r>
          </a:p>
        </p:txBody>
      </p:sp>
      <p:sp>
        <p:nvSpPr>
          <p:cNvPr id="3" name="Text Placeholder 2">
            <a:extLst>
              <a:ext uri="{FF2B5EF4-FFF2-40B4-BE49-F238E27FC236}">
                <a16:creationId xmlns:a16="http://schemas.microsoft.com/office/drawing/2014/main" id="{A02E87E9-6178-5E01-FA09-094C01636771}"/>
              </a:ext>
            </a:extLst>
          </p:cNvPr>
          <p:cNvSpPr txBox="1">
            <a:spLocks/>
          </p:cNvSpPr>
          <p:nvPr/>
        </p:nvSpPr>
        <p:spPr>
          <a:xfrm>
            <a:off x="336820" y="1273996"/>
            <a:ext cx="9592064" cy="1060708"/>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The launch of FIET will introduce Business Partner (BP) records to FMMI. Business Partner records will serve as an umbrella that captures data for all customers and vendors.</a:t>
            </a:r>
            <a:endParaRPr lang="en-US" sz="2000"/>
          </a:p>
        </p:txBody>
      </p:sp>
      <p:sp>
        <p:nvSpPr>
          <p:cNvPr id="4" name="Text Placeholder 2">
            <a:extLst>
              <a:ext uri="{FF2B5EF4-FFF2-40B4-BE49-F238E27FC236}">
                <a16:creationId xmlns:a16="http://schemas.microsoft.com/office/drawing/2014/main" id="{B10E0B83-C8F8-AF1F-A8BB-2160E601B3C0}"/>
              </a:ext>
            </a:extLst>
          </p:cNvPr>
          <p:cNvSpPr txBox="1">
            <a:spLocks/>
          </p:cNvSpPr>
          <p:nvPr/>
        </p:nvSpPr>
        <p:spPr>
          <a:xfrm>
            <a:off x="336820" y="2415627"/>
            <a:ext cx="6083014" cy="1717328"/>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a:cs typeface="Arial"/>
              </a:rPr>
              <a:t>Users will now view Business Partner records for information on customers and vendors and may experience minor changes to what they are familiar with today.</a:t>
            </a:r>
          </a:p>
        </p:txBody>
      </p:sp>
      <p:grpSp>
        <p:nvGrpSpPr>
          <p:cNvPr id="38" name="Group 37" descr="Business Partner records umbrella graphic with customer records and vendor records under the umbrella">
            <a:extLst>
              <a:ext uri="{FF2B5EF4-FFF2-40B4-BE49-F238E27FC236}">
                <a16:creationId xmlns:a16="http://schemas.microsoft.com/office/drawing/2014/main" id="{09D48FBD-75F3-920F-7633-7D41AF231562}"/>
              </a:ext>
            </a:extLst>
          </p:cNvPr>
          <p:cNvGrpSpPr/>
          <p:nvPr/>
        </p:nvGrpSpPr>
        <p:grpSpPr>
          <a:xfrm>
            <a:off x="6637215" y="2448347"/>
            <a:ext cx="5075815" cy="4425699"/>
            <a:chOff x="6637215" y="2448347"/>
            <a:chExt cx="5075815" cy="4425699"/>
          </a:xfrm>
        </p:grpSpPr>
        <p:sp>
          <p:nvSpPr>
            <p:cNvPr id="12" name="Oval 11">
              <a:extLst>
                <a:ext uri="{FF2B5EF4-FFF2-40B4-BE49-F238E27FC236}">
                  <a16:creationId xmlns:a16="http://schemas.microsoft.com/office/drawing/2014/main" id="{9702618E-4449-009A-B9A8-F17F48D9C4B7}"/>
                </a:ext>
              </a:extLst>
            </p:cNvPr>
            <p:cNvSpPr/>
            <p:nvPr/>
          </p:nvSpPr>
          <p:spPr>
            <a:xfrm>
              <a:off x="9016279" y="2448347"/>
              <a:ext cx="248549" cy="331398"/>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2A62F400-01C3-A2EC-4F38-3B9A49DF208D}"/>
                </a:ext>
              </a:extLst>
            </p:cNvPr>
            <p:cNvSpPr/>
            <p:nvPr/>
          </p:nvSpPr>
          <p:spPr>
            <a:xfrm rot="10800000">
              <a:off x="8285084" y="4022724"/>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96C8F16-EFA6-C93D-6073-047F6FD70AAA}"/>
                </a:ext>
              </a:extLst>
            </p:cNvPr>
            <p:cNvCxnSpPr>
              <a:cxnSpLocks/>
            </p:cNvCxnSpPr>
            <p:nvPr/>
          </p:nvCxnSpPr>
          <p:spPr>
            <a:xfrm>
              <a:off x="9180445" y="3974312"/>
              <a:ext cx="0" cy="2899734"/>
            </a:xfrm>
            <a:prstGeom prst="line">
              <a:avLst/>
            </a:prstGeom>
            <a:ln w="1270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AFAB9E7C-5777-D6E5-ADAA-0C8616DC6C77}"/>
                </a:ext>
              </a:extLst>
            </p:cNvPr>
            <p:cNvSpPr/>
            <p:nvPr/>
          </p:nvSpPr>
          <p:spPr>
            <a:xfrm rot="10800000">
              <a:off x="9283737" y="4031079"/>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CE81D9CA-170A-0107-4ACA-51110A213A7A}"/>
                </a:ext>
              </a:extLst>
            </p:cNvPr>
            <p:cNvSpPr/>
            <p:nvPr/>
          </p:nvSpPr>
          <p:spPr>
            <a:xfrm rot="10800000">
              <a:off x="10307982" y="4002357"/>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E831D80-5D5E-13F2-45D7-B3A76181BDF2}"/>
                </a:ext>
              </a:extLst>
            </p:cNvPr>
            <p:cNvSpPr/>
            <p:nvPr/>
          </p:nvSpPr>
          <p:spPr>
            <a:xfrm rot="10800000">
              <a:off x="7269770" y="4011217"/>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99098A30-AC35-8BE5-D364-80796376C541}"/>
                </a:ext>
              </a:extLst>
            </p:cNvPr>
            <p:cNvSpPr/>
            <p:nvPr/>
          </p:nvSpPr>
          <p:spPr>
            <a:xfrm rot="5400000">
              <a:off x="8183208" y="962829"/>
              <a:ext cx="1983828" cy="5075813"/>
            </a:xfrm>
            <a:prstGeom prst="moon">
              <a:avLst>
                <a:gd name="adj" fmla="val 8370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97038315-06F9-0084-8E57-B3FE7D84B331}"/>
                </a:ext>
              </a:extLst>
            </p:cNvPr>
            <p:cNvSpPr/>
            <p:nvPr/>
          </p:nvSpPr>
          <p:spPr>
            <a:xfrm rot="5400000">
              <a:off x="6963927"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94752C93-9E13-A5E0-519E-89B99E352300}"/>
                </a:ext>
              </a:extLst>
            </p:cNvPr>
            <p:cNvSpPr/>
            <p:nvPr/>
          </p:nvSpPr>
          <p:spPr>
            <a:xfrm rot="5400000">
              <a:off x="7979090"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911716DB-E28D-6B36-74B3-C6960F4B45B6}"/>
                </a:ext>
              </a:extLst>
            </p:cNvPr>
            <p:cNvSpPr/>
            <p:nvPr/>
          </p:nvSpPr>
          <p:spPr>
            <a:xfrm rot="5400000">
              <a:off x="8994252"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32FF7934-BD06-F422-608F-2561B9F5520A}"/>
                </a:ext>
              </a:extLst>
            </p:cNvPr>
            <p:cNvSpPr/>
            <p:nvPr/>
          </p:nvSpPr>
          <p:spPr>
            <a:xfrm rot="5400000">
              <a:off x="10009415"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2D41C4BA-3165-C28B-1EE0-804949F764B4}"/>
                </a:ext>
              </a:extLst>
            </p:cNvPr>
            <p:cNvSpPr/>
            <p:nvPr/>
          </p:nvSpPr>
          <p:spPr>
            <a:xfrm rot="5400000">
              <a:off x="11024578"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426C52-1D70-5F19-8B37-955246F9E153}"/>
                </a:ext>
              </a:extLst>
            </p:cNvPr>
            <p:cNvSpPr txBox="1"/>
            <p:nvPr/>
          </p:nvSpPr>
          <p:spPr>
            <a:xfrm>
              <a:off x="7889305" y="3003854"/>
              <a:ext cx="2502494" cy="707886"/>
            </a:xfrm>
            <a:prstGeom prst="rect">
              <a:avLst/>
            </a:prstGeom>
            <a:noFill/>
          </p:spPr>
          <p:txBody>
            <a:bodyPr wrap="square">
              <a:spAutoFit/>
            </a:bodyPr>
            <a:lstStyle/>
            <a:p>
              <a:pPr lvl="0" algn="ctr">
                <a:defRPr/>
              </a:pPr>
              <a:r>
                <a:rPr lang="en-US" sz="2000" b="1" cap="none">
                  <a:latin typeface="Helvetica Neue" panose="02000503000000020004"/>
                  <a:cs typeface="Arial" panose="020B0604020202020204" pitchFamily="34" charset="0"/>
                </a:rPr>
                <a:t>Business Partner Records</a:t>
              </a:r>
              <a:endParaRPr kumimoji="0" lang="en-US" sz="2000" b="1" i="0" u="none" strike="noStrike" kern="1200" cap="none" spc="0" normalizeH="0" baseline="0" noProof="0">
                <a:ln>
                  <a:noFill/>
                </a:ln>
                <a:effectLst/>
                <a:uLnTx/>
                <a:uFillTx/>
                <a:latin typeface="Helvetica Neue" panose="02000503000000020004"/>
                <a:cs typeface="Arial" panose="020B0604020202020204" pitchFamily="34" charset="0"/>
              </a:endParaRPr>
            </a:p>
          </p:txBody>
        </p:sp>
        <p:sp>
          <p:nvSpPr>
            <p:cNvPr id="35" name="TextBox 34">
              <a:extLst>
                <a:ext uri="{FF2B5EF4-FFF2-40B4-BE49-F238E27FC236}">
                  <a16:creationId xmlns:a16="http://schemas.microsoft.com/office/drawing/2014/main" id="{4C8B54F2-4220-BFB6-9AB4-8E9DD7360A6F}"/>
                </a:ext>
              </a:extLst>
            </p:cNvPr>
            <p:cNvSpPr txBox="1"/>
            <p:nvPr/>
          </p:nvSpPr>
          <p:spPr>
            <a:xfrm>
              <a:off x="6927743" y="5116393"/>
              <a:ext cx="2250331" cy="707886"/>
            </a:xfrm>
            <a:prstGeom prst="rect">
              <a:avLst/>
            </a:prstGeom>
            <a:noFill/>
          </p:spPr>
          <p:txBody>
            <a:bodyPr wrap="square">
              <a:spAutoFit/>
            </a:bodyPr>
            <a:lstStyle/>
            <a:p>
              <a:pPr lvl="0" algn="ctr">
                <a:defRPr/>
              </a:pPr>
              <a:r>
                <a:rPr lang="en-US" sz="2000" b="1" cap="none">
                  <a:solidFill>
                    <a:schemeClr val="accent1"/>
                  </a:solidFill>
                  <a:latin typeface="Helvetica Neue" panose="02000503000000020004"/>
                  <a:cs typeface="Arial" panose="020B0604020202020204" pitchFamily="34" charset="0"/>
                </a:rPr>
                <a:t>Customer Records</a:t>
              </a:r>
              <a:endParaRPr kumimoji="0" lang="en-US" sz="2000" b="1" i="0" u="none" strike="noStrike" kern="1200" cap="none" spc="0" normalizeH="0" baseline="0" noProof="0">
                <a:ln>
                  <a:noFill/>
                </a:ln>
                <a:solidFill>
                  <a:schemeClr val="accent1"/>
                </a:solidFill>
                <a:effectLst/>
                <a:uLnTx/>
                <a:uFillTx/>
                <a:latin typeface="Helvetica Neue" panose="02000503000000020004"/>
                <a:cs typeface="Arial" panose="020B0604020202020204" pitchFamily="34" charset="0"/>
              </a:endParaRPr>
            </a:p>
          </p:txBody>
        </p:sp>
        <p:sp>
          <p:nvSpPr>
            <p:cNvPr id="36" name="TextBox 35">
              <a:extLst>
                <a:ext uri="{FF2B5EF4-FFF2-40B4-BE49-F238E27FC236}">
                  <a16:creationId xmlns:a16="http://schemas.microsoft.com/office/drawing/2014/main" id="{4A63342C-9C61-A675-8710-5CB54D6D9B6F}"/>
                </a:ext>
              </a:extLst>
            </p:cNvPr>
            <p:cNvSpPr txBox="1"/>
            <p:nvPr/>
          </p:nvSpPr>
          <p:spPr>
            <a:xfrm>
              <a:off x="9175122" y="5070236"/>
              <a:ext cx="1881236" cy="707886"/>
            </a:xfrm>
            <a:prstGeom prst="rect">
              <a:avLst/>
            </a:prstGeom>
            <a:noFill/>
          </p:spPr>
          <p:txBody>
            <a:bodyPr wrap="square">
              <a:spAutoFit/>
            </a:bodyPr>
            <a:lstStyle/>
            <a:p>
              <a:pPr lvl="0" algn="ctr">
                <a:defRPr/>
              </a:pPr>
              <a:r>
                <a:rPr lang="en-US" sz="2000" b="1" cap="none">
                  <a:solidFill>
                    <a:schemeClr val="tx1">
                      <a:lumMod val="75000"/>
                      <a:lumOff val="25000"/>
                    </a:schemeClr>
                  </a:solidFill>
                  <a:latin typeface="Helvetica Neue" panose="02000503000000020004"/>
                  <a:cs typeface="Arial" panose="020B0604020202020204" pitchFamily="34" charset="0"/>
                </a:rPr>
                <a:t>Vendor Records</a:t>
              </a:r>
              <a:endParaRPr kumimoji="0" lang="en-US" sz="2000" b="1" i="0" u="none" strike="noStrike" kern="1200" cap="none" spc="0" normalizeH="0" baseline="0" noProof="0">
                <a:ln>
                  <a:noFill/>
                </a:ln>
                <a:solidFill>
                  <a:schemeClr val="tx1">
                    <a:lumMod val="75000"/>
                    <a:lumOff val="25000"/>
                  </a:schemeClr>
                </a:solidFill>
                <a:effectLst/>
                <a:uLnTx/>
                <a:uFillTx/>
                <a:latin typeface="Helvetica Neue" panose="02000503000000020004"/>
                <a:cs typeface="Arial" panose="020B0604020202020204" pitchFamily="34" charset="0"/>
              </a:endParaRPr>
            </a:p>
          </p:txBody>
        </p:sp>
      </p:grpSp>
      <p:grpSp>
        <p:nvGrpSpPr>
          <p:cNvPr id="5" name="Group 4">
            <a:extLst>
              <a:ext uri="{FF2B5EF4-FFF2-40B4-BE49-F238E27FC236}">
                <a16:creationId xmlns:a16="http://schemas.microsoft.com/office/drawing/2014/main" id="{EF52AF60-698D-0676-BD29-F2B6E6BD1AB6}"/>
              </a:ext>
              <a:ext uri="{C183D7F6-B498-43B3-948B-1728B52AA6E4}">
                <adec:decorative xmlns:adec="http://schemas.microsoft.com/office/drawing/2017/decorative" val="1"/>
              </a:ext>
            </a:extLst>
          </p:cNvPr>
          <p:cNvGrpSpPr/>
          <p:nvPr/>
        </p:nvGrpSpPr>
        <p:grpSpPr>
          <a:xfrm>
            <a:off x="9928884" y="1222385"/>
            <a:ext cx="2047139" cy="457200"/>
            <a:chOff x="9928884" y="1222385"/>
            <a:chExt cx="2047139" cy="457200"/>
          </a:xfrm>
        </p:grpSpPr>
        <p:sp>
          <p:nvSpPr>
            <p:cNvPr id="6" name="Oval 5">
              <a:extLst>
                <a:ext uri="{FF2B5EF4-FFF2-40B4-BE49-F238E27FC236}">
                  <a16:creationId xmlns:a16="http://schemas.microsoft.com/office/drawing/2014/main" id="{E6D67C07-F52B-BBD4-7A28-52F0B25A586F}"/>
                </a:ext>
              </a:extLst>
            </p:cNvPr>
            <p:cNvSpPr/>
            <p:nvPr/>
          </p:nvSpPr>
          <p:spPr>
            <a:xfrm>
              <a:off x="992888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7" name="Oval 6">
              <a:extLst>
                <a:ext uri="{FF2B5EF4-FFF2-40B4-BE49-F238E27FC236}">
                  <a16:creationId xmlns:a16="http://schemas.microsoft.com/office/drawing/2014/main" id="{71C997B0-D952-7AF8-BDA0-65B110E38BFE}"/>
                </a:ext>
              </a:extLst>
            </p:cNvPr>
            <p:cNvSpPr/>
            <p:nvPr/>
          </p:nvSpPr>
          <p:spPr>
            <a:xfrm>
              <a:off x="10458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10" name="Oval 9">
              <a:extLst>
                <a:ext uri="{FF2B5EF4-FFF2-40B4-BE49-F238E27FC236}">
                  <a16:creationId xmlns:a16="http://schemas.microsoft.com/office/drawing/2014/main" id="{7930C8EA-F239-4FF5-111F-4636113CBBB2}"/>
                </a:ext>
              </a:extLst>
            </p:cNvPr>
            <p:cNvSpPr/>
            <p:nvPr/>
          </p:nvSpPr>
          <p:spPr>
            <a:xfrm>
              <a:off x="1098884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sp>
          <p:nvSpPr>
            <p:cNvPr id="11" name="Oval 10">
              <a:extLst>
                <a:ext uri="{FF2B5EF4-FFF2-40B4-BE49-F238E27FC236}">
                  <a16:creationId xmlns:a16="http://schemas.microsoft.com/office/drawing/2014/main" id="{05058DD0-1CC5-7E31-2B74-F03F679FC9A8}"/>
                </a:ext>
              </a:extLst>
            </p:cNvPr>
            <p:cNvSpPr/>
            <p:nvPr/>
          </p:nvSpPr>
          <p:spPr>
            <a:xfrm>
              <a:off x="11518823"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4</a:t>
              </a:r>
            </a:p>
          </p:txBody>
        </p:sp>
      </p:grpSp>
    </p:spTree>
    <p:extLst>
      <p:ext uri="{BB962C8B-B14F-4D97-AF65-F5344CB8AC3E}">
        <p14:creationId xmlns:p14="http://schemas.microsoft.com/office/powerpoint/2010/main" val="301181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BP Record Details </a:t>
            </a:r>
            <a:r>
              <a:rPr lang="en-US" sz="2000" b="0"/>
              <a:t>1 of 2</a:t>
            </a:r>
            <a:endParaRPr lang="en-US" b="0" cap="none"/>
          </a:p>
        </p:txBody>
      </p:sp>
      <p:sp>
        <p:nvSpPr>
          <p:cNvPr id="3" name="Text Placeholder 2">
            <a:extLst>
              <a:ext uri="{FF2B5EF4-FFF2-40B4-BE49-F238E27FC236}">
                <a16:creationId xmlns:a16="http://schemas.microsoft.com/office/drawing/2014/main" id="{75640881-2FD6-0F75-3395-61BCC0C93B40}"/>
              </a:ext>
            </a:extLst>
          </p:cNvPr>
          <p:cNvSpPr txBox="1">
            <a:spLocks/>
          </p:cNvSpPr>
          <p:nvPr/>
        </p:nvSpPr>
        <p:spPr>
          <a:xfrm>
            <a:off x="433702" y="1060486"/>
            <a:ext cx="11270166" cy="606388"/>
          </a:xfrm>
          <a:prstGeom prst="rect">
            <a:avLst/>
          </a:prstGeom>
        </p:spPr>
        <p:txBody>
          <a:bodyPr>
            <a:noAutofit/>
          </a:bodyPr>
          <a:lst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Review the information below to understand how Business Partner Records will impact day-to-day activities. View these changes in spreadsheet format </a:t>
            </a:r>
            <a:r>
              <a:rPr lang="en-US" sz="1800" dirty="0">
                <a:hlinkClick r:id="rId3"/>
              </a:rPr>
              <a:t>here</a:t>
            </a:r>
            <a:r>
              <a:rPr lang="en-US" sz="1800" dirty="0"/>
              <a:t>.</a:t>
            </a:r>
          </a:p>
        </p:txBody>
      </p:sp>
      <p:graphicFrame>
        <p:nvGraphicFramePr>
          <p:cNvPr id="4" name="Table 3">
            <a:extLst>
              <a:ext uri="{FF2B5EF4-FFF2-40B4-BE49-F238E27FC236}">
                <a16:creationId xmlns:a16="http://schemas.microsoft.com/office/drawing/2014/main" id="{2BA1F54E-59D3-1736-7AC4-2BD3B978D2CA}"/>
              </a:ext>
            </a:extLst>
          </p:cNvPr>
          <p:cNvGraphicFramePr>
            <a:graphicFrameLocks noGrp="1"/>
          </p:cNvGraphicFramePr>
          <p:nvPr>
            <p:extLst>
              <p:ext uri="{D42A27DB-BD31-4B8C-83A1-F6EECF244321}">
                <p14:modId xmlns:p14="http://schemas.microsoft.com/office/powerpoint/2010/main" val="2197393776"/>
              </p:ext>
            </p:extLst>
          </p:nvPr>
        </p:nvGraphicFramePr>
        <p:xfrm>
          <a:off x="174170" y="1666874"/>
          <a:ext cx="11789230" cy="4914418"/>
        </p:xfrm>
        <a:graphic>
          <a:graphicData uri="http://schemas.openxmlformats.org/drawingml/2006/table">
            <a:tbl>
              <a:tblPr firstRow="1" bandRow="1">
                <a:tableStyleId>{2D5ABB26-0587-4C30-8999-92F81FD0307C}</a:tableStyleId>
              </a:tblPr>
              <a:tblGrid>
                <a:gridCol w="1328059">
                  <a:extLst>
                    <a:ext uri="{9D8B030D-6E8A-4147-A177-3AD203B41FA5}">
                      <a16:colId xmlns:a16="http://schemas.microsoft.com/office/drawing/2014/main" val="1882430743"/>
                    </a:ext>
                  </a:extLst>
                </a:gridCol>
                <a:gridCol w="1328057">
                  <a:extLst>
                    <a:ext uri="{9D8B030D-6E8A-4147-A177-3AD203B41FA5}">
                      <a16:colId xmlns:a16="http://schemas.microsoft.com/office/drawing/2014/main" val="4167170583"/>
                    </a:ext>
                  </a:extLst>
                </a:gridCol>
                <a:gridCol w="7576457">
                  <a:extLst>
                    <a:ext uri="{9D8B030D-6E8A-4147-A177-3AD203B41FA5}">
                      <a16:colId xmlns:a16="http://schemas.microsoft.com/office/drawing/2014/main" val="2756456249"/>
                    </a:ext>
                  </a:extLst>
                </a:gridCol>
                <a:gridCol w="1556657">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3943017">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In ECC, customer data and vendor data are maintained on customer and vendor records.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63" rtl="0" eaLnBrk="1" fontAlgn="t" latinLnBrk="0" hangingPunct="1"/>
                      <a:r>
                        <a:rPr lang="en-US" sz="1400" b="0" i="0" u="none" strike="noStrike" kern="1200">
                          <a:solidFill>
                            <a:schemeClr val="tx1"/>
                          </a:solidFill>
                          <a:effectLst/>
                          <a:latin typeface="Helvetica Neue" panose="02000503000000020004"/>
                          <a:ea typeface="+mn-ea"/>
                          <a:cs typeface="+mn-cs"/>
                        </a:rPr>
                        <a:t>In S/4HANA, each customer record and vendor record will have a Business Partner record that sits on top of it.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S/4HANA introduces Business Partner Records. A single Business Partner Record will sit on top of each customer record and each vendor record. With the introduction of the Business Partner Record, changes to customer or vendor data will need to be made at the Business Partner level. Key things to know related to this change include:</a:t>
                      </a:r>
                    </a:p>
                    <a:p>
                      <a:pPr marL="228600" marR="0" lvl="0" indent="-228600" algn="l" defTabSz="914363" rtl="0" eaLnBrk="1" fontAlgn="t" latinLnBrk="0" hangingPunct="1">
                        <a:lnSpc>
                          <a:spcPct val="100000"/>
                        </a:lnSpc>
                        <a:spcBef>
                          <a:spcPts val="0"/>
                        </a:spcBef>
                        <a:spcAft>
                          <a:spcPts val="0"/>
                        </a:spcAft>
                        <a:buClrTx/>
                        <a:buSzTx/>
                        <a:buFont typeface="+mj-lt"/>
                        <a:buAutoNum type="arabicPeriod"/>
                        <a:tabLst/>
                        <a:defRPr/>
                      </a:pPr>
                      <a:r>
                        <a:rPr lang="en-US" sz="1400" b="1" i="0" u="none" strike="noStrike">
                          <a:solidFill>
                            <a:schemeClr val="tx1"/>
                          </a:solidFill>
                          <a:effectLst/>
                          <a:latin typeface="Helvetica Neue" panose="02000503000000020004"/>
                        </a:rPr>
                        <a:t>Business Partner</a:t>
                      </a:r>
                      <a:r>
                        <a:rPr lang="en-US" sz="1400" b="0" i="0" u="none" strike="noStrike">
                          <a:solidFill>
                            <a:schemeClr val="tx1"/>
                          </a:solidFill>
                          <a:effectLst/>
                          <a:latin typeface="Helvetica Neue" panose="02000503000000020004"/>
                        </a:rPr>
                        <a:t> – A Business Partner (BP) can be a customer or a vendor. For customers, the BP number and customer number will be different; the BP number will be within the vendor number range. For vendors, the BP number and vendor number will be the same.</a:t>
                      </a:r>
                    </a:p>
                    <a:p>
                      <a:pPr marL="228600" indent="-228600" algn="l" fontAlgn="t">
                        <a:buFont typeface="+mj-lt"/>
                        <a:buAutoNum type="arabicPeriod"/>
                      </a:pPr>
                      <a:r>
                        <a:rPr lang="en-US" sz="1400" b="1" i="0" u="none" strike="noStrike">
                          <a:solidFill>
                            <a:schemeClr val="tx1"/>
                          </a:solidFill>
                          <a:effectLst/>
                          <a:latin typeface="Helvetica Neue" panose="02000503000000020004"/>
                        </a:rPr>
                        <a:t>PVND Process Change </a:t>
                      </a:r>
                      <a:r>
                        <a:rPr lang="en-US" sz="1400" b="0" i="0" u="none" strike="noStrike">
                          <a:solidFill>
                            <a:schemeClr val="tx1"/>
                          </a:solidFill>
                          <a:effectLst/>
                          <a:latin typeface="Helvetica Neue" panose="02000503000000020004"/>
                        </a:rPr>
                        <a:t>– The Customer &amp; Vendor Master Data Team will maintain the PVND process so that data flows down from the BP level to customers and vendors.</a:t>
                      </a:r>
                    </a:p>
                    <a:p>
                      <a:pPr marL="228600" indent="-228600" algn="l" fontAlgn="t">
                        <a:buFont typeface="+mj-lt"/>
                        <a:buAutoNum type="arabicPeriod"/>
                      </a:pPr>
                      <a:r>
                        <a:rPr lang="en-US" sz="1400" b="1" i="0" u="none" strike="noStrike">
                          <a:solidFill>
                            <a:schemeClr val="tx1"/>
                          </a:solidFill>
                          <a:effectLst/>
                          <a:latin typeface="Helvetica Neue" panose="02000503000000020004"/>
                        </a:rPr>
                        <a:t>Business</a:t>
                      </a:r>
                      <a:r>
                        <a:rPr lang="en-US" sz="1400" b="0" i="0" u="none" strike="noStrike">
                          <a:solidFill>
                            <a:schemeClr val="tx1"/>
                          </a:solidFill>
                          <a:effectLst/>
                          <a:latin typeface="Helvetica Neue" panose="02000503000000020004"/>
                        </a:rPr>
                        <a:t> </a:t>
                      </a:r>
                      <a:r>
                        <a:rPr lang="en-US" sz="1400" b="1" i="0" u="none" strike="noStrike">
                          <a:solidFill>
                            <a:schemeClr val="tx1"/>
                          </a:solidFill>
                          <a:effectLst/>
                          <a:latin typeface="Helvetica Neue" panose="02000503000000020004"/>
                        </a:rPr>
                        <a:t>Relationships</a:t>
                      </a:r>
                      <a:r>
                        <a:rPr lang="en-US" sz="1400" b="0" i="0" u="none" strike="noStrike">
                          <a:solidFill>
                            <a:schemeClr val="tx1"/>
                          </a:solidFill>
                          <a:effectLst/>
                          <a:latin typeface="Helvetica Neue" panose="02000503000000020004"/>
                        </a:rPr>
                        <a:t> – BPs provide a more coherent view of business relationships, as a single entity can play both customer and vendor roles.</a:t>
                      </a:r>
                    </a:p>
                    <a:p>
                      <a:pPr marL="228600" indent="-228600" algn="l" fontAlgn="t">
                        <a:buFont typeface="+mj-lt"/>
                        <a:buAutoNum type="arabicPeriod"/>
                      </a:pPr>
                      <a:r>
                        <a:rPr lang="en-US" sz="1400" b="1" i="0" u="none" strike="noStrike">
                          <a:solidFill>
                            <a:schemeClr val="tx1"/>
                          </a:solidFill>
                          <a:effectLst/>
                          <a:latin typeface="Helvetica Neue" panose="02000503000000020004"/>
                        </a:rPr>
                        <a:t>No CRM Impact</a:t>
                      </a:r>
                      <a:r>
                        <a:rPr lang="en-US" sz="1400" b="0" i="0" u="none" strike="noStrike">
                          <a:solidFill>
                            <a:schemeClr val="tx1"/>
                          </a:solidFill>
                          <a:effectLst/>
                          <a:latin typeface="Helvetica Neue" panose="02000503000000020004"/>
                        </a:rPr>
                        <a:t> – There will be no change to BPs in CRM. BPs will be created and updated in S/4HANA, similar to the current process in ECC.</a:t>
                      </a:r>
                    </a:p>
                    <a:p>
                      <a:pPr marL="228600" indent="-228600" algn="l" fontAlgn="t">
                        <a:buFont typeface="+mj-lt"/>
                        <a:buAutoNum type="arabicPeriod"/>
                      </a:pPr>
                      <a:r>
                        <a:rPr lang="en-US" sz="1400" b="1" i="0" u="none" strike="noStrike">
                          <a:solidFill>
                            <a:schemeClr val="tx1"/>
                          </a:solidFill>
                          <a:effectLst/>
                          <a:latin typeface="Helvetica Neue" panose="02000503000000020004"/>
                        </a:rPr>
                        <a:t>Interfaces</a:t>
                      </a:r>
                      <a:r>
                        <a:rPr lang="en-US" sz="1400" b="0" i="0" u="none" strike="noStrike">
                          <a:solidFill>
                            <a:schemeClr val="tx1"/>
                          </a:solidFill>
                          <a:effectLst/>
                          <a:latin typeface="Helvetica Neue" panose="02000503000000020004"/>
                        </a:rPr>
                        <a:t> – The interfaces inbound to FMMI that create/change customer and vendor data will now create/change BP data instead. The BP data syncs to the customers and vendors. Interfaces that send customer and vendor data to agency systems will be unchanged.</a:t>
                      </a:r>
                    </a:p>
                    <a:p>
                      <a:pPr marL="228600" indent="-228600" algn="l" fontAlgn="t">
                        <a:buFont typeface="+mj-lt"/>
                        <a:buAutoNum type="arabicPeriod"/>
                      </a:pPr>
                      <a:r>
                        <a:rPr lang="en-US" sz="1400" b="1" i="0" u="none" strike="noStrike">
                          <a:solidFill>
                            <a:schemeClr val="tx1"/>
                          </a:solidFill>
                          <a:effectLst/>
                          <a:latin typeface="Helvetica Neue" panose="02000503000000020004"/>
                        </a:rPr>
                        <a:t>Search</a:t>
                      </a:r>
                      <a:r>
                        <a:rPr lang="en-US" sz="1400" b="0" i="0" u="none" strike="noStrike">
                          <a:solidFill>
                            <a:schemeClr val="tx1"/>
                          </a:solidFill>
                          <a:effectLst/>
                          <a:latin typeface="Helvetica Neue" panose="02000503000000020004"/>
                        </a:rPr>
                        <a:t> – Users will still be able to search for customers and vendors using transaction </a:t>
                      </a:r>
                      <a:r>
                        <a:rPr lang="en-US" sz="1400" b="0" i="1" u="none" strike="noStrike">
                          <a:solidFill>
                            <a:schemeClr val="tx1"/>
                          </a:solidFill>
                          <a:effectLst/>
                          <a:latin typeface="Helvetica Neue" panose="02000503000000020004"/>
                        </a:rPr>
                        <a:t>Business Partner</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Interface Teams, Customer and Vendor Requesters, Travel Reimbursements and Relocation Teams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bl>
          </a:graphicData>
        </a:graphic>
      </p:graphicFrame>
    </p:spTree>
    <p:extLst>
      <p:ext uri="{BB962C8B-B14F-4D97-AF65-F5344CB8AC3E}">
        <p14:creationId xmlns:p14="http://schemas.microsoft.com/office/powerpoint/2010/main" val="2937103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BP Record Details </a:t>
            </a:r>
            <a:r>
              <a:rPr lang="en-US" sz="2000" b="0"/>
              <a:t>2 of 2</a:t>
            </a:r>
            <a:endParaRPr lang="en-US" b="0" cap="none"/>
          </a:p>
        </p:txBody>
      </p:sp>
      <p:graphicFrame>
        <p:nvGraphicFramePr>
          <p:cNvPr id="4" name="Table 3">
            <a:extLst>
              <a:ext uri="{FF2B5EF4-FFF2-40B4-BE49-F238E27FC236}">
                <a16:creationId xmlns:a16="http://schemas.microsoft.com/office/drawing/2014/main" id="{2BA1F54E-59D3-1736-7AC4-2BD3B978D2CA}"/>
              </a:ext>
            </a:extLst>
          </p:cNvPr>
          <p:cNvGraphicFramePr>
            <a:graphicFrameLocks noGrp="1"/>
          </p:cNvGraphicFramePr>
          <p:nvPr>
            <p:extLst>
              <p:ext uri="{D42A27DB-BD31-4B8C-83A1-F6EECF244321}">
                <p14:modId xmlns:p14="http://schemas.microsoft.com/office/powerpoint/2010/main" val="2563198167"/>
              </p:ext>
            </p:extLst>
          </p:nvPr>
        </p:nvGraphicFramePr>
        <p:xfrm>
          <a:off x="174170" y="1242331"/>
          <a:ext cx="11789230" cy="3961040"/>
        </p:xfrm>
        <a:graphic>
          <a:graphicData uri="http://schemas.openxmlformats.org/drawingml/2006/table">
            <a:tbl>
              <a:tblPr firstRow="1" bandRow="1">
                <a:tableStyleId>{2D5ABB26-0587-4C30-8999-92F81FD0307C}</a:tableStyleId>
              </a:tblPr>
              <a:tblGrid>
                <a:gridCol w="3292311">
                  <a:extLst>
                    <a:ext uri="{9D8B030D-6E8A-4147-A177-3AD203B41FA5}">
                      <a16:colId xmlns:a16="http://schemas.microsoft.com/office/drawing/2014/main" val="1882430743"/>
                    </a:ext>
                  </a:extLst>
                </a:gridCol>
                <a:gridCol w="3176568">
                  <a:extLst>
                    <a:ext uri="{9D8B030D-6E8A-4147-A177-3AD203B41FA5}">
                      <a16:colId xmlns:a16="http://schemas.microsoft.com/office/drawing/2014/main" val="4167170583"/>
                    </a:ext>
                  </a:extLst>
                </a:gridCol>
                <a:gridCol w="3799344">
                  <a:extLst>
                    <a:ext uri="{9D8B030D-6E8A-4147-A177-3AD203B41FA5}">
                      <a16:colId xmlns:a16="http://schemas.microsoft.com/office/drawing/2014/main" val="2756456249"/>
                    </a:ext>
                  </a:extLst>
                </a:gridCol>
                <a:gridCol w="1521007">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1798531">
                <a:tc>
                  <a:txBody>
                    <a:bodyPr/>
                    <a:lstStyle/>
                    <a:p>
                      <a:pPr algn="l" fontAlgn="t"/>
                      <a:r>
                        <a:rPr lang="en-US" sz="1400" b="0" i="0" u="none" strike="noStrike">
                          <a:solidFill>
                            <a:schemeClr val="tx1"/>
                          </a:solidFill>
                          <a:effectLst/>
                          <a:latin typeface="Helvetica Neue" panose="02000503000000020004"/>
                        </a:rPr>
                        <a:t>In ECC, all users encounter personal identifiable information (PII) masking on key fields, such as tax and banking information. Masking is either active or non-active based on user authorization and enforced on customer and vendor master records. Unauthorized users see stars masking PII fields.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all users will still encounter PII masking on key fields, such as tax and banking information. Masking will be either active or non-active based on user authorization and enforced on Business Partner master records. Unauthorized users will see stars masking PII fields.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Users will continue to encounter PII masking on key fields of Business Partner master records, just the same as they currently experience PII masking in customer and vendor records today.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All FMMI users, especially those authorized to view PII</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503330"/>
                  </a:ext>
                </a:extLst>
              </a:tr>
              <a:tr h="1393371">
                <a:tc>
                  <a:txBody>
                    <a:bodyPr/>
                    <a:lstStyle/>
                    <a:p>
                      <a:pPr algn="l" fontAlgn="t"/>
                      <a:r>
                        <a:rPr lang="en-US" sz="1400" b="0" i="0" u="none" strike="noStrike" kern="1200">
                          <a:solidFill>
                            <a:schemeClr val="tx1"/>
                          </a:solidFill>
                          <a:effectLst/>
                          <a:latin typeface="Helvetica Neue" panose="02000503000000020004"/>
                          <a:ea typeface="+mn-ea"/>
                          <a:cs typeface="+mn-cs"/>
                        </a:rPr>
                        <a:t>In ECC, users create a request to create/change customer or vendor data such as name, address, and more using the following transactions: </a:t>
                      </a:r>
                      <a:r>
                        <a:rPr lang="en-US" sz="1400" b="0" i="1" u="none" strike="noStrike">
                          <a:solidFill>
                            <a:schemeClr val="tx1"/>
                          </a:solidFill>
                          <a:effectLst/>
                          <a:latin typeface="Helvetica Neue" panose="02000503000000020004"/>
                        </a:rPr>
                        <a:t>View Customer Master Data</a:t>
                      </a:r>
                      <a:r>
                        <a:rPr lang="en-US" sz="1400" b="0" i="0" u="none" strike="noStrike">
                          <a:solidFill>
                            <a:schemeClr val="tx1"/>
                          </a:solidFill>
                          <a:effectLst/>
                          <a:latin typeface="Helvetica Neue" panose="02000503000000020004"/>
                        </a:rPr>
                        <a:t> and </a:t>
                      </a:r>
                      <a:r>
                        <a:rPr lang="en-US" sz="1400" b="0" i="1" u="none" strike="noStrike">
                          <a:solidFill>
                            <a:schemeClr val="tx1"/>
                          </a:solidFill>
                          <a:effectLst/>
                          <a:latin typeface="Helvetica Neue" panose="02000503000000020004"/>
                        </a:rPr>
                        <a:t>Display Vendor Master.</a:t>
                      </a:r>
                      <a:endParaRPr lang="en-US" sz="1400" b="0" i="1" u="none" strike="noStrike" kern="1200">
                        <a:solidFill>
                          <a:schemeClr val="tx1"/>
                        </a:solidFill>
                        <a:effectLst/>
                        <a:highlight>
                          <a:srgbClr val="FFFF00"/>
                        </a:highlight>
                        <a:latin typeface="Helvetica Neue" panose="02000503000000020004"/>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kern="1200">
                          <a:solidFill>
                            <a:schemeClr val="tx1"/>
                          </a:solidFill>
                          <a:effectLst/>
                          <a:latin typeface="Helvetica Neue" panose="02000503000000020004"/>
                          <a:ea typeface="+mn-ea"/>
                          <a:cs typeface="+mn-cs"/>
                        </a:rPr>
                        <a:t>In S/4HANA, users will create a PVND request to create/change customer or vendor data through transaction </a:t>
                      </a:r>
                      <a:r>
                        <a:rPr lang="en-US" sz="1400" b="0" i="1" u="none" strike="noStrike" kern="1200">
                          <a:solidFill>
                            <a:schemeClr val="tx1"/>
                          </a:solidFill>
                          <a:effectLst/>
                          <a:latin typeface="Helvetica Neue" panose="02000503000000020004"/>
                          <a:ea typeface="+mn-ea"/>
                          <a:cs typeface="+mn-cs"/>
                        </a:rPr>
                        <a:t>Business Partner</a:t>
                      </a:r>
                      <a:r>
                        <a:rPr lang="en-US" sz="1400" b="0" i="0" u="none" strike="noStrike" kern="1200">
                          <a:solidFill>
                            <a:schemeClr val="tx1"/>
                          </a:solidFill>
                          <a:effectLst/>
                          <a:latin typeface="Helvetica Neue" panose="02000503000000020004"/>
                          <a:ea typeface="+mn-ea"/>
                          <a:cs typeface="+mn-cs"/>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kern="1200">
                          <a:solidFill>
                            <a:schemeClr val="tx1"/>
                          </a:solidFill>
                          <a:effectLst/>
                          <a:latin typeface="Helvetica Neue" panose="02000503000000020004"/>
                          <a:ea typeface="+mn-ea"/>
                          <a:cs typeface="+mn-cs"/>
                        </a:rPr>
                        <a:t>Users will continue to request changes to customer and vendor data through PVND. The system will then execute those changes through the BP. The process will remain largely the same as it is today, but with layout and stylistic improvements.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kern="1200">
                          <a:solidFill>
                            <a:schemeClr val="tx1"/>
                          </a:solidFill>
                          <a:effectLst/>
                          <a:latin typeface="Helvetica Neue" panose="02000503000000020004"/>
                          <a:ea typeface="+mn-ea"/>
                          <a:cs typeface="+mn-cs"/>
                        </a:rPr>
                        <a:t>Customer Vendor Master Data Creation and Modification Requesters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2363578"/>
                  </a:ext>
                </a:extLst>
              </a:tr>
            </a:tbl>
          </a:graphicData>
        </a:graphic>
      </p:graphicFrame>
    </p:spTree>
    <p:extLst>
      <p:ext uri="{BB962C8B-B14F-4D97-AF65-F5344CB8AC3E}">
        <p14:creationId xmlns:p14="http://schemas.microsoft.com/office/powerpoint/2010/main" val="2034785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0966-FF3C-AA27-83FA-6CB6E410BFB1}"/>
              </a:ext>
            </a:extLst>
          </p:cNvPr>
          <p:cNvSpPr>
            <a:spLocks noGrp="1"/>
          </p:cNvSpPr>
          <p:nvPr>
            <p:ph type="ctrTitle"/>
          </p:nvPr>
        </p:nvSpPr>
        <p:spPr>
          <a:xfrm>
            <a:off x="690708" y="2733675"/>
            <a:ext cx="10810585" cy="776288"/>
          </a:xfrm>
        </p:spPr>
        <p:txBody>
          <a:bodyPr/>
          <a:lstStyle/>
          <a:p>
            <a:pPr algn="ctr"/>
            <a:r>
              <a:rPr lang="en-US"/>
              <a:t>Reporting</a:t>
            </a:r>
          </a:p>
        </p:txBody>
      </p:sp>
      <p:cxnSp>
        <p:nvCxnSpPr>
          <p:cNvPr id="4" name="Straight Connector 3">
            <a:extLst>
              <a:ext uri="{FF2B5EF4-FFF2-40B4-BE49-F238E27FC236}">
                <a16:creationId xmlns:a16="http://schemas.microsoft.com/office/drawing/2014/main" id="{C5E64E93-30AB-83B9-98DA-24DD063FFEFD}"/>
              </a:ext>
              <a:ext uri="{C183D7F6-B498-43B3-948B-1728B52AA6E4}">
                <adec:decorative xmlns:adec="http://schemas.microsoft.com/office/drawing/2017/decorative" val="1"/>
              </a:ext>
            </a:extLst>
          </p:cNvPr>
          <p:cNvCxnSpPr>
            <a:cxnSpLocks/>
          </p:cNvCxnSpPr>
          <p:nvPr/>
        </p:nvCxnSpPr>
        <p:spPr>
          <a:xfrm>
            <a:off x="4450080" y="3384104"/>
            <a:ext cx="3291840"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 name="Group 2" descr="Degree of change gauge showing a low degree of change">
            <a:extLst>
              <a:ext uri="{FF2B5EF4-FFF2-40B4-BE49-F238E27FC236}">
                <a16:creationId xmlns:a16="http://schemas.microsoft.com/office/drawing/2014/main" id="{0572CDA0-C8B3-38AE-1432-D3CAF41422A8}"/>
              </a:ext>
            </a:extLst>
          </p:cNvPr>
          <p:cNvGrpSpPr>
            <a:grpSpLocks noChangeAspect="1"/>
          </p:cNvGrpSpPr>
          <p:nvPr/>
        </p:nvGrpSpPr>
        <p:grpSpPr>
          <a:xfrm>
            <a:off x="4833507" y="4301906"/>
            <a:ext cx="2524986" cy="1395949"/>
            <a:chOff x="1680110" y="2401803"/>
            <a:chExt cx="2016636" cy="1114905"/>
          </a:xfrm>
        </p:grpSpPr>
        <p:sp>
          <p:nvSpPr>
            <p:cNvPr id="5" name="Freeform: Shape 4">
              <a:extLst>
                <a:ext uri="{FF2B5EF4-FFF2-40B4-BE49-F238E27FC236}">
                  <a16:creationId xmlns:a16="http://schemas.microsoft.com/office/drawing/2014/main" id="{3490BDD5-3CFB-6D4E-0896-CBB8980CCA2B}"/>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6" name="Freeform: Shape 5">
              <a:extLst>
                <a:ext uri="{FF2B5EF4-FFF2-40B4-BE49-F238E27FC236}">
                  <a16:creationId xmlns:a16="http://schemas.microsoft.com/office/drawing/2014/main" id="{E2511B01-A8D4-D4CB-1550-D07C7A7CB8A9}"/>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7" name="Freeform: Shape 6">
              <a:extLst>
                <a:ext uri="{FF2B5EF4-FFF2-40B4-BE49-F238E27FC236}">
                  <a16:creationId xmlns:a16="http://schemas.microsoft.com/office/drawing/2014/main" id="{C7F22E19-7342-CA28-44AF-A9EC8FBFFF41}"/>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8" name="Freeform: Shape 7">
              <a:extLst>
                <a:ext uri="{FF2B5EF4-FFF2-40B4-BE49-F238E27FC236}">
                  <a16:creationId xmlns:a16="http://schemas.microsoft.com/office/drawing/2014/main" id="{9A131676-10A8-FFEC-AD26-D4988A87DBA2}"/>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9" name="Freeform: Shape 8">
              <a:extLst>
                <a:ext uri="{FF2B5EF4-FFF2-40B4-BE49-F238E27FC236}">
                  <a16:creationId xmlns:a16="http://schemas.microsoft.com/office/drawing/2014/main" id="{20ED18DA-1D38-9022-DD60-7F9B1B838A8C}"/>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B050"/>
                </a:solidFill>
                <a:effectLst/>
                <a:uLnTx/>
                <a:uFillTx/>
                <a:latin typeface="Google Sans"/>
                <a:ea typeface="+mn-ea"/>
                <a:cs typeface="+mn-cs"/>
              </a:endParaRPr>
            </a:p>
          </p:txBody>
        </p:sp>
        <p:sp>
          <p:nvSpPr>
            <p:cNvPr id="10" name="Freeform: Shape 9">
              <a:extLst>
                <a:ext uri="{FF2B5EF4-FFF2-40B4-BE49-F238E27FC236}">
                  <a16:creationId xmlns:a16="http://schemas.microsoft.com/office/drawing/2014/main" id="{87ABEC15-AB69-8ED8-97A0-41763135CB69}"/>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1" name="Isosceles Triangle 10">
              <a:extLst>
                <a:ext uri="{FF2B5EF4-FFF2-40B4-BE49-F238E27FC236}">
                  <a16:creationId xmlns:a16="http://schemas.microsoft.com/office/drawing/2014/main" id="{88D22B9B-B7DE-ED84-6525-4970CF2AA6B9}"/>
                </a:ext>
              </a:extLst>
            </p:cNvPr>
            <p:cNvSpPr/>
            <p:nvPr/>
          </p:nvSpPr>
          <p:spPr>
            <a:xfrm rot="16200000" flipH="1">
              <a:off x="2414646" y="2914104"/>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nvGrpSpPr>
            <p:cNvPr id="12" name="Group 11">
              <a:extLst>
                <a:ext uri="{FF2B5EF4-FFF2-40B4-BE49-F238E27FC236}">
                  <a16:creationId xmlns:a16="http://schemas.microsoft.com/office/drawing/2014/main" id="{E3859E4B-B2B1-E7C7-E052-C927C5027A71}"/>
                </a:ext>
              </a:extLst>
            </p:cNvPr>
            <p:cNvGrpSpPr/>
            <p:nvPr/>
          </p:nvGrpSpPr>
          <p:grpSpPr>
            <a:xfrm>
              <a:off x="2589674" y="3011221"/>
              <a:ext cx="107847" cy="107847"/>
              <a:chOff x="6036469" y="4605718"/>
              <a:chExt cx="303610" cy="303610"/>
            </a:xfrm>
          </p:grpSpPr>
          <p:sp>
            <p:nvSpPr>
              <p:cNvPr id="17" name="Oval 16">
                <a:extLst>
                  <a:ext uri="{FF2B5EF4-FFF2-40B4-BE49-F238E27FC236}">
                    <a16:creationId xmlns:a16="http://schemas.microsoft.com/office/drawing/2014/main" id="{5BF16EF4-D16C-9D1F-D149-CEAC371A6C5B}"/>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sp>
            <p:nvSpPr>
              <p:cNvPr id="18" name="Oval 17">
                <a:extLst>
                  <a:ext uri="{FF2B5EF4-FFF2-40B4-BE49-F238E27FC236}">
                    <a16:creationId xmlns:a16="http://schemas.microsoft.com/office/drawing/2014/main" id="{60F3B1DD-C37E-96E3-EE38-481D30FCC898}"/>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oogle Sans"/>
                  <a:ea typeface="+mn-ea"/>
                  <a:cs typeface="+mn-cs"/>
                </a:endParaRPr>
              </a:p>
            </p:txBody>
          </p:sp>
        </p:grpSp>
        <p:sp>
          <p:nvSpPr>
            <p:cNvPr id="13" name="Rectangle 12">
              <a:extLst>
                <a:ext uri="{FF2B5EF4-FFF2-40B4-BE49-F238E27FC236}">
                  <a16:creationId xmlns:a16="http://schemas.microsoft.com/office/drawing/2014/main" id="{E8B9EFF2-E1B5-8F33-26E8-F5EDFB05DEA8}"/>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B050"/>
                  </a:solidFill>
                  <a:effectLst/>
                  <a:uLnTx/>
                  <a:uFillTx/>
                  <a:latin typeface="Helvetica Neue" panose="02000503000000020004"/>
                </a:rPr>
                <a:t>LOW</a:t>
              </a:r>
            </a:p>
          </p:txBody>
        </p:sp>
        <p:sp>
          <p:nvSpPr>
            <p:cNvPr id="14" name="Rectangle 13">
              <a:extLst>
                <a:ext uri="{FF2B5EF4-FFF2-40B4-BE49-F238E27FC236}">
                  <a16:creationId xmlns:a16="http://schemas.microsoft.com/office/drawing/2014/main" id="{6FE8647C-B818-32F5-4139-9B49DC2876E2}"/>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HIGH</a:t>
              </a:r>
            </a:p>
          </p:txBody>
        </p:sp>
        <p:sp>
          <p:nvSpPr>
            <p:cNvPr id="15" name="Rectangle 14">
              <a:extLst>
                <a:ext uri="{FF2B5EF4-FFF2-40B4-BE49-F238E27FC236}">
                  <a16:creationId xmlns:a16="http://schemas.microsoft.com/office/drawing/2014/main" id="{5981FDFF-84C1-2A29-4217-373CF7017E90}"/>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5F5F5F"/>
                  </a:solidFill>
                  <a:effectLst/>
                  <a:uLnTx/>
                  <a:uFillTx/>
                  <a:latin typeface="Helvetica Neue" panose="02000503000000020004"/>
                </a:rPr>
                <a:t>MODERATE</a:t>
              </a:r>
            </a:p>
          </p:txBody>
        </p:sp>
        <p:sp>
          <p:nvSpPr>
            <p:cNvPr id="16" name="Rectangle 15">
              <a:extLst>
                <a:ext uri="{FF2B5EF4-FFF2-40B4-BE49-F238E27FC236}">
                  <a16:creationId xmlns:a16="http://schemas.microsoft.com/office/drawing/2014/main" id="{426FEBA8-F8EF-A322-3F6A-0780A33483C2}"/>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Helvetica Neue" panose="02000503000000020004"/>
                </a:rPr>
                <a:t>Degree of Change</a:t>
              </a:r>
            </a:p>
          </p:txBody>
        </p:sp>
      </p:grpSp>
      <p:sp>
        <p:nvSpPr>
          <p:cNvPr id="19" name="TextBox 18">
            <a:extLst>
              <a:ext uri="{FF2B5EF4-FFF2-40B4-BE49-F238E27FC236}">
                <a16:creationId xmlns:a16="http://schemas.microsoft.com/office/drawing/2014/main" id="{0E19486E-D669-1A5D-AC77-F10117BFA34E}"/>
              </a:ext>
            </a:extLst>
          </p:cNvPr>
          <p:cNvSpPr txBox="1"/>
          <p:nvPr/>
        </p:nvSpPr>
        <p:spPr>
          <a:xfrm>
            <a:off x="1173317" y="3472543"/>
            <a:ext cx="9845366" cy="400110"/>
          </a:xfrm>
          <a:prstGeom prst="rect">
            <a:avLst/>
          </a:prstGeom>
          <a:noFill/>
        </p:spPr>
        <p:txBody>
          <a:bodyPr wrap="square" rtlCol="0">
            <a:spAutoFit/>
          </a:bodyPr>
          <a:lstStyle/>
          <a:p>
            <a:pPr algn="ctr"/>
            <a:r>
              <a:rPr lang="en-US" sz="2000" i="1">
                <a:latin typeface="Helvetica Neue" panose="02000503000000020004"/>
              </a:rPr>
              <a:t>WBS Element, Cost Center, and Special Ledger Document Number Adjustments </a:t>
            </a:r>
          </a:p>
        </p:txBody>
      </p:sp>
    </p:spTree>
    <p:extLst>
      <p:ext uri="{BB962C8B-B14F-4D97-AF65-F5344CB8AC3E}">
        <p14:creationId xmlns:p14="http://schemas.microsoft.com/office/powerpoint/2010/main" val="581725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Reporting Details </a:t>
            </a:r>
            <a:r>
              <a:rPr lang="en-US" sz="2000" b="0"/>
              <a:t>1 of 5</a:t>
            </a:r>
            <a:endParaRPr lang="en-US" b="0" cap="none"/>
          </a:p>
        </p:txBody>
      </p:sp>
      <p:sp>
        <p:nvSpPr>
          <p:cNvPr id="5" name="Text Placeholder 2">
            <a:extLst>
              <a:ext uri="{FF2B5EF4-FFF2-40B4-BE49-F238E27FC236}">
                <a16:creationId xmlns:a16="http://schemas.microsoft.com/office/drawing/2014/main" id="{0974C73C-8460-AD51-ECA5-58436A2BF1B5}"/>
              </a:ext>
            </a:extLst>
          </p:cNvPr>
          <p:cNvSpPr txBox="1">
            <a:spLocks/>
          </p:cNvSpPr>
          <p:nvPr/>
        </p:nvSpPr>
        <p:spPr>
          <a:xfrm>
            <a:off x="495264" y="1125800"/>
            <a:ext cx="11147041" cy="606388"/>
          </a:xfrm>
          <a:prstGeom prst="rect">
            <a:avLst/>
          </a:prstGeom>
        </p:spPr>
        <p:txBody>
          <a:bodyPr>
            <a:noAutofit/>
          </a:bodyPr>
          <a:lst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Review the information below to understand how Reporting will be impacted by the migration to S/4HANA. View these changes in spreadsheet format </a:t>
            </a:r>
            <a:r>
              <a:rPr lang="en-US" sz="1800" dirty="0">
                <a:hlinkClick r:id="rId3"/>
              </a:rPr>
              <a:t>here</a:t>
            </a:r>
            <a:r>
              <a:rPr lang="en-US" sz="1800" dirty="0"/>
              <a:t>.</a:t>
            </a:r>
          </a:p>
        </p:txBody>
      </p:sp>
      <p:graphicFrame>
        <p:nvGraphicFramePr>
          <p:cNvPr id="3" name="Table 2">
            <a:extLst>
              <a:ext uri="{FF2B5EF4-FFF2-40B4-BE49-F238E27FC236}">
                <a16:creationId xmlns:a16="http://schemas.microsoft.com/office/drawing/2014/main" id="{04E2199F-058D-AFB4-6CE6-A5F81F3E06F5}"/>
              </a:ext>
            </a:extLst>
          </p:cNvPr>
          <p:cNvGraphicFramePr>
            <a:graphicFrameLocks noGrp="1"/>
          </p:cNvGraphicFramePr>
          <p:nvPr>
            <p:extLst>
              <p:ext uri="{D42A27DB-BD31-4B8C-83A1-F6EECF244321}">
                <p14:modId xmlns:p14="http://schemas.microsoft.com/office/powerpoint/2010/main" val="4099008709"/>
              </p:ext>
            </p:extLst>
          </p:nvPr>
        </p:nvGraphicFramePr>
        <p:xfrm>
          <a:off x="174170" y="1732188"/>
          <a:ext cx="11789231" cy="4812092"/>
        </p:xfrm>
        <a:graphic>
          <a:graphicData uri="http://schemas.openxmlformats.org/drawingml/2006/table">
            <a:tbl>
              <a:tblPr firstRow="1" bandRow="1">
                <a:tableStyleId>{2D5ABB26-0587-4C30-8999-92F81FD0307C}</a:tableStyleId>
              </a:tblPr>
              <a:tblGrid>
                <a:gridCol w="3559630">
                  <a:extLst>
                    <a:ext uri="{9D8B030D-6E8A-4147-A177-3AD203B41FA5}">
                      <a16:colId xmlns:a16="http://schemas.microsoft.com/office/drawing/2014/main" val="1882430743"/>
                    </a:ext>
                  </a:extLst>
                </a:gridCol>
                <a:gridCol w="4256314">
                  <a:extLst>
                    <a:ext uri="{9D8B030D-6E8A-4147-A177-3AD203B41FA5}">
                      <a16:colId xmlns:a16="http://schemas.microsoft.com/office/drawing/2014/main" val="4167170583"/>
                    </a:ext>
                  </a:extLst>
                </a:gridCol>
                <a:gridCol w="2993572">
                  <a:extLst>
                    <a:ext uri="{9D8B030D-6E8A-4147-A177-3AD203B41FA5}">
                      <a16:colId xmlns:a16="http://schemas.microsoft.com/office/drawing/2014/main" val="2756456249"/>
                    </a:ext>
                  </a:extLst>
                </a:gridCol>
                <a:gridCol w="979715">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751114">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In ECC, Special Ledger Document Number (DOCNR) appears in report </a:t>
                      </a:r>
                      <a:r>
                        <a:rPr kumimoji="0" lang="en-US" sz="1400" b="0" i="1" u="none" strike="noStrike" kern="1200" cap="none" spc="0" normalizeH="0" baseline="0">
                          <a:ln>
                            <a:noFill/>
                          </a:ln>
                          <a:solidFill>
                            <a:srgbClr val="112E50"/>
                          </a:solidFill>
                          <a:effectLst/>
                          <a:uLnTx/>
                          <a:uFillTx/>
                          <a:latin typeface="Helvetica Neue" panose="02000503000000020004"/>
                          <a:ea typeface="+mn-ea"/>
                          <a:cs typeface="+mn-cs"/>
                        </a:rPr>
                        <a:t>Data Act Quality Review – NONDATAACT NDA.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In S/4HANA, Special Ledger Document Number (DOCNR) will have the same value as Accounting Document Number (BELNR).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There are no significant changes to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103360"/>
                  </a:ext>
                </a:extLst>
              </a:tr>
              <a:tr h="762000">
                <a:tc>
                  <a:txBody>
                    <a:bodyPr/>
                    <a:lstStyle/>
                    <a:p>
                      <a:pPr algn="l" fontAlgn="t"/>
                      <a:r>
                        <a:rPr lang="en-US" sz="1400" b="0" i="0" u="none" strike="noStrike">
                          <a:solidFill>
                            <a:schemeClr val="tx1"/>
                          </a:solidFill>
                          <a:effectLst/>
                          <a:latin typeface="Helvetica Neue" panose="02000503000000020004"/>
                        </a:rPr>
                        <a:t>In ECC, Special Ledger Document Number (DOCNR) appears in report</a:t>
                      </a:r>
                      <a:r>
                        <a:rPr lang="en-US" sz="1400" b="0" i="1" u="none" strike="noStrike">
                          <a:solidFill>
                            <a:schemeClr val="tx1"/>
                          </a:solidFill>
                          <a:effectLst/>
                          <a:latin typeface="Helvetica Neue" panose="02000503000000020004"/>
                        </a:rPr>
                        <a:t> HANA - Vendor Account Activity.</a:t>
                      </a:r>
                      <a:endParaRPr lang="en-US" sz="1400" b="0" i="0" u="none" strike="noStrike">
                        <a:solidFill>
                          <a:schemeClr val="tx1"/>
                        </a:solidFill>
                        <a:effectLst/>
                        <a:latin typeface="Helvetica Neue" panose="02000503000000020004"/>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In S/4HANA, Special Ledger Document Number (DOCNR) will have the same value as Accounting Document Number (BELNR).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There are no significant changes to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278283"/>
                  </a:ext>
                </a:extLst>
              </a:tr>
              <a:tr h="762000">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HANA - Shorthand Code</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a:t>
                      </a:r>
                      <a:r>
                        <a:rPr lang="en-US" sz="1400" b="1" i="0" u="none" strike="noStrike">
                          <a:solidFill>
                            <a:schemeClr val="tx1"/>
                          </a:solidFill>
                          <a:effectLst/>
                          <a:latin typeface="Helvetica Neue" panose="02000503000000020004"/>
                        </a:rPr>
                        <a:t>will still be displayed but will appear blank</a:t>
                      </a:r>
                      <a:r>
                        <a:rPr lang="en-US" sz="1400" b="0" i="0" u="none" strike="noStrike">
                          <a:solidFill>
                            <a:schemeClr val="tx1"/>
                          </a:solidFill>
                          <a:effectLst/>
                          <a:latin typeface="Helvetica Neue" panose="02000503000000020004"/>
                        </a:rPr>
                        <a:t> in this report. Replacement fields, Funded Program and Fund Center, will be added to the report query and exposed in the display of the report. WBS Element and Cost Center fields will be removed from this report's prompts.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 Although WBS Element and Cost Center field names will appear in this report but will </a:t>
                      </a:r>
                      <a:r>
                        <a:rPr lang="en-US" sz="1400" b="1" i="0" u="none" strike="noStrike">
                          <a:solidFill>
                            <a:schemeClr val="tx1"/>
                          </a:solidFill>
                          <a:effectLst/>
                          <a:latin typeface="Helvetica Neue" panose="02000503000000020004"/>
                        </a:rPr>
                        <a:t>not</a:t>
                      </a:r>
                      <a:r>
                        <a:rPr lang="en-US" sz="1400" b="0" i="0" u="none" strike="noStrike">
                          <a:solidFill>
                            <a:schemeClr val="tx1"/>
                          </a:solidFill>
                          <a:effectLst/>
                          <a:latin typeface="Helvetica Neue" panose="02000503000000020004"/>
                        </a:rPr>
                        <a:t> return results.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9663948"/>
                  </a:ext>
                </a:extLst>
              </a:tr>
              <a:tr h="762000">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HANA - Budget Fund Review Report</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made available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5059404"/>
                  </a:ext>
                </a:extLst>
              </a:tr>
            </a:tbl>
          </a:graphicData>
        </a:graphic>
      </p:graphicFrame>
    </p:spTree>
    <p:extLst>
      <p:ext uri="{BB962C8B-B14F-4D97-AF65-F5344CB8AC3E}">
        <p14:creationId xmlns:p14="http://schemas.microsoft.com/office/powerpoint/2010/main" val="1777736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Reporting Details </a:t>
            </a:r>
            <a:r>
              <a:rPr lang="en-US" sz="2000" b="0"/>
              <a:t>2 of 5</a:t>
            </a:r>
            <a:endParaRPr lang="en-US" b="0" cap="none"/>
          </a:p>
        </p:txBody>
      </p:sp>
      <p:graphicFrame>
        <p:nvGraphicFramePr>
          <p:cNvPr id="3" name="Table 2">
            <a:extLst>
              <a:ext uri="{FF2B5EF4-FFF2-40B4-BE49-F238E27FC236}">
                <a16:creationId xmlns:a16="http://schemas.microsoft.com/office/drawing/2014/main" id="{04E2199F-058D-AFB4-6CE6-A5F81F3E06F5}"/>
              </a:ext>
            </a:extLst>
          </p:cNvPr>
          <p:cNvGraphicFramePr>
            <a:graphicFrameLocks noGrp="1"/>
          </p:cNvGraphicFramePr>
          <p:nvPr>
            <p:extLst>
              <p:ext uri="{D42A27DB-BD31-4B8C-83A1-F6EECF244321}">
                <p14:modId xmlns:p14="http://schemas.microsoft.com/office/powerpoint/2010/main" val="1775161506"/>
              </p:ext>
            </p:extLst>
          </p:nvPr>
        </p:nvGraphicFramePr>
        <p:xfrm>
          <a:off x="174170" y="1383844"/>
          <a:ext cx="11789231" cy="4548658"/>
        </p:xfrm>
        <a:graphic>
          <a:graphicData uri="http://schemas.openxmlformats.org/drawingml/2006/table">
            <a:tbl>
              <a:tblPr firstRow="1" bandRow="1">
                <a:tableStyleId>{2D5ABB26-0587-4C30-8999-92F81FD0307C}</a:tableStyleId>
              </a:tblPr>
              <a:tblGrid>
                <a:gridCol w="2743201">
                  <a:extLst>
                    <a:ext uri="{9D8B030D-6E8A-4147-A177-3AD203B41FA5}">
                      <a16:colId xmlns:a16="http://schemas.microsoft.com/office/drawing/2014/main" val="1882430743"/>
                    </a:ext>
                  </a:extLst>
                </a:gridCol>
                <a:gridCol w="4909458">
                  <a:extLst>
                    <a:ext uri="{9D8B030D-6E8A-4147-A177-3AD203B41FA5}">
                      <a16:colId xmlns:a16="http://schemas.microsoft.com/office/drawing/2014/main" val="4167170583"/>
                    </a:ext>
                  </a:extLst>
                </a:gridCol>
                <a:gridCol w="3102428">
                  <a:extLst>
                    <a:ext uri="{9D8B030D-6E8A-4147-A177-3AD203B41FA5}">
                      <a16:colId xmlns:a16="http://schemas.microsoft.com/office/drawing/2014/main" val="2756456249"/>
                    </a:ext>
                  </a:extLst>
                </a:gridCol>
                <a:gridCol w="1034144">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751114">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HANA - Federal Transaction Register</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110837"/>
                  </a:ext>
                </a:extLst>
              </a:tr>
              <a:tr h="849086">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HDM Amendment Item.</a:t>
                      </a:r>
                      <a:endParaRPr lang="en-US" sz="1400" b="0" i="0" u="none" strike="noStrike">
                        <a:solidFill>
                          <a:schemeClr val="tx1"/>
                        </a:solidFill>
                        <a:effectLst/>
                        <a:latin typeface="Helvetica Neue" panose="02000503000000020004"/>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278283"/>
                  </a:ext>
                </a:extLst>
              </a:tr>
              <a:tr h="849086">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HDM Claims BRI Item.</a:t>
                      </a:r>
                      <a:endParaRPr lang="en-US" sz="1400" b="0" i="0" u="none" strike="noStrike">
                        <a:solidFill>
                          <a:schemeClr val="tx1"/>
                        </a:solidFill>
                        <a:effectLst/>
                        <a:latin typeface="Helvetica Neue" panose="02000503000000020004"/>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224660"/>
                  </a:ext>
                </a:extLst>
              </a:tr>
              <a:tr h="849086">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HDM Claims Item.</a:t>
                      </a:r>
                      <a:endParaRPr lang="en-US" sz="1400" b="0" i="0" u="none" strike="noStrike">
                        <a:solidFill>
                          <a:schemeClr val="tx1"/>
                        </a:solidFill>
                        <a:effectLst/>
                        <a:latin typeface="Helvetica Neue" panose="02000503000000020004"/>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5797357"/>
                  </a:ext>
                </a:extLst>
              </a:tr>
            </a:tbl>
          </a:graphicData>
        </a:graphic>
      </p:graphicFrame>
    </p:spTree>
    <p:extLst>
      <p:ext uri="{BB962C8B-B14F-4D97-AF65-F5344CB8AC3E}">
        <p14:creationId xmlns:p14="http://schemas.microsoft.com/office/powerpoint/2010/main" val="1793609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Reporting Details </a:t>
            </a:r>
            <a:r>
              <a:rPr lang="en-US" sz="2000" b="0"/>
              <a:t>3 of 5</a:t>
            </a:r>
            <a:endParaRPr lang="en-US" b="0" cap="none"/>
          </a:p>
        </p:txBody>
      </p:sp>
      <p:graphicFrame>
        <p:nvGraphicFramePr>
          <p:cNvPr id="3" name="Table 2">
            <a:extLst>
              <a:ext uri="{FF2B5EF4-FFF2-40B4-BE49-F238E27FC236}">
                <a16:creationId xmlns:a16="http://schemas.microsoft.com/office/drawing/2014/main" id="{04E2199F-058D-AFB4-6CE6-A5F81F3E06F5}"/>
              </a:ext>
            </a:extLst>
          </p:cNvPr>
          <p:cNvGraphicFramePr>
            <a:graphicFrameLocks noGrp="1"/>
          </p:cNvGraphicFramePr>
          <p:nvPr>
            <p:extLst>
              <p:ext uri="{D42A27DB-BD31-4B8C-83A1-F6EECF244321}">
                <p14:modId xmlns:p14="http://schemas.microsoft.com/office/powerpoint/2010/main" val="916485761"/>
              </p:ext>
            </p:extLst>
          </p:nvPr>
        </p:nvGraphicFramePr>
        <p:xfrm>
          <a:off x="174170" y="1383844"/>
          <a:ext cx="11789231" cy="4555402"/>
        </p:xfrm>
        <a:graphic>
          <a:graphicData uri="http://schemas.openxmlformats.org/drawingml/2006/table">
            <a:tbl>
              <a:tblPr firstRow="1" bandRow="1">
                <a:tableStyleId>{2D5ABB26-0587-4C30-8999-92F81FD0307C}</a:tableStyleId>
              </a:tblPr>
              <a:tblGrid>
                <a:gridCol w="2743201">
                  <a:extLst>
                    <a:ext uri="{9D8B030D-6E8A-4147-A177-3AD203B41FA5}">
                      <a16:colId xmlns:a16="http://schemas.microsoft.com/office/drawing/2014/main" val="1882430743"/>
                    </a:ext>
                  </a:extLst>
                </a:gridCol>
                <a:gridCol w="5116286">
                  <a:extLst>
                    <a:ext uri="{9D8B030D-6E8A-4147-A177-3AD203B41FA5}">
                      <a16:colId xmlns:a16="http://schemas.microsoft.com/office/drawing/2014/main" val="4167170583"/>
                    </a:ext>
                  </a:extLst>
                </a:gridCol>
                <a:gridCol w="2895600">
                  <a:extLst>
                    <a:ext uri="{9D8B030D-6E8A-4147-A177-3AD203B41FA5}">
                      <a16:colId xmlns:a16="http://schemas.microsoft.com/office/drawing/2014/main" val="2756456249"/>
                    </a:ext>
                  </a:extLst>
                </a:gridCol>
                <a:gridCol w="1034144">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951624">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HDM Closeout WBS Total</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103360"/>
                  </a:ext>
                </a:extLst>
              </a:tr>
              <a:tr h="849086">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HDM Funds Pre Commitments Item</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278283"/>
                  </a:ext>
                </a:extLst>
              </a:tr>
              <a:tr h="849086">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Webi - Delta HDM Agreement Item</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224660"/>
                  </a:ext>
                </a:extLst>
              </a:tr>
              <a:tr h="849086">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Webi - Delta HDM Amendment Item</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1499308"/>
                  </a:ext>
                </a:extLst>
              </a:tr>
            </a:tbl>
          </a:graphicData>
        </a:graphic>
      </p:graphicFrame>
    </p:spTree>
    <p:extLst>
      <p:ext uri="{BB962C8B-B14F-4D97-AF65-F5344CB8AC3E}">
        <p14:creationId xmlns:p14="http://schemas.microsoft.com/office/powerpoint/2010/main" val="3473800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Reporting Details </a:t>
            </a:r>
            <a:r>
              <a:rPr lang="en-US" sz="2000" b="0"/>
              <a:t>4 of 5</a:t>
            </a:r>
            <a:endParaRPr lang="en-US" b="0" cap="none"/>
          </a:p>
        </p:txBody>
      </p:sp>
      <p:graphicFrame>
        <p:nvGraphicFramePr>
          <p:cNvPr id="3" name="Table 2">
            <a:extLst>
              <a:ext uri="{FF2B5EF4-FFF2-40B4-BE49-F238E27FC236}">
                <a16:creationId xmlns:a16="http://schemas.microsoft.com/office/drawing/2014/main" id="{04E2199F-058D-AFB4-6CE6-A5F81F3E06F5}"/>
              </a:ext>
            </a:extLst>
          </p:cNvPr>
          <p:cNvGraphicFramePr>
            <a:graphicFrameLocks noGrp="1"/>
          </p:cNvGraphicFramePr>
          <p:nvPr>
            <p:extLst>
              <p:ext uri="{D42A27DB-BD31-4B8C-83A1-F6EECF244321}">
                <p14:modId xmlns:p14="http://schemas.microsoft.com/office/powerpoint/2010/main" val="2455434904"/>
              </p:ext>
            </p:extLst>
          </p:nvPr>
        </p:nvGraphicFramePr>
        <p:xfrm>
          <a:off x="174170" y="1383844"/>
          <a:ext cx="11789231" cy="4555402"/>
        </p:xfrm>
        <a:graphic>
          <a:graphicData uri="http://schemas.openxmlformats.org/drawingml/2006/table">
            <a:tbl>
              <a:tblPr firstRow="1" bandRow="1">
                <a:tableStyleId>{2D5ABB26-0587-4C30-8999-92F81FD0307C}</a:tableStyleId>
              </a:tblPr>
              <a:tblGrid>
                <a:gridCol w="2841173">
                  <a:extLst>
                    <a:ext uri="{9D8B030D-6E8A-4147-A177-3AD203B41FA5}">
                      <a16:colId xmlns:a16="http://schemas.microsoft.com/office/drawing/2014/main" val="1882430743"/>
                    </a:ext>
                  </a:extLst>
                </a:gridCol>
                <a:gridCol w="5159828">
                  <a:extLst>
                    <a:ext uri="{9D8B030D-6E8A-4147-A177-3AD203B41FA5}">
                      <a16:colId xmlns:a16="http://schemas.microsoft.com/office/drawing/2014/main" val="4167170583"/>
                    </a:ext>
                  </a:extLst>
                </a:gridCol>
                <a:gridCol w="2754086">
                  <a:extLst>
                    <a:ext uri="{9D8B030D-6E8A-4147-A177-3AD203B41FA5}">
                      <a16:colId xmlns:a16="http://schemas.microsoft.com/office/drawing/2014/main" val="2756456249"/>
                    </a:ext>
                  </a:extLst>
                </a:gridCol>
                <a:gridCol w="1034144">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951624">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Webi - HDM Accounting Item (BOBJ Report)</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WBS element and cost center will be removed from display in this report. Replacement fields, Funded Program and Fund Center, are already available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103360"/>
                  </a:ext>
                </a:extLst>
              </a:tr>
              <a:tr h="849086">
                <a:tc>
                  <a:txBody>
                    <a:bodyPr/>
                    <a:lstStyle/>
                    <a:p>
                      <a:pPr algn="l" fontAlgn="t"/>
                      <a:r>
                        <a:rPr lang="en-US" sz="1400" b="0" i="0" u="none" strike="noStrike">
                          <a:solidFill>
                            <a:schemeClr val="tx1"/>
                          </a:solidFill>
                          <a:effectLst/>
                          <a:latin typeface="Helvetica Neue" panose="02000503000000020004"/>
                        </a:rPr>
                        <a:t>In ECC, WBS Element and Cost Center fields appear in report </a:t>
                      </a:r>
                      <a:r>
                        <a:rPr lang="en-US" sz="1400" b="0" i="1" u="none" strike="noStrike">
                          <a:solidFill>
                            <a:schemeClr val="tx1"/>
                          </a:solidFill>
                          <a:effectLst/>
                          <a:latin typeface="Helvetica Neue" panose="02000503000000020004"/>
                        </a:rPr>
                        <a:t>Webi - HDM Agreement Item (BOBJ Report).</a:t>
                      </a:r>
                      <a:endParaRPr lang="en-US" sz="1400" b="0" i="0" u="none" strike="noStrike">
                        <a:solidFill>
                          <a:schemeClr val="tx1"/>
                        </a:solidFill>
                        <a:effectLst/>
                        <a:latin typeface="Helvetica Neue" panose="02000503000000020004"/>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fields, Funded Program and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and 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278283"/>
                  </a:ext>
                </a:extLst>
              </a:tr>
              <a:tr h="849086">
                <a:tc>
                  <a:txBody>
                    <a:bodyPr/>
                    <a:lstStyle/>
                    <a:p>
                      <a:pPr algn="l" fontAlgn="t"/>
                      <a:r>
                        <a:rPr lang="en-US" sz="1400" b="0" i="0" u="none" strike="noStrike">
                          <a:solidFill>
                            <a:schemeClr val="tx1"/>
                          </a:solidFill>
                          <a:effectLst/>
                          <a:latin typeface="Helvetica Neue" panose="02000503000000020004"/>
                        </a:rPr>
                        <a:t>In ECC, WBS Element appears in report </a:t>
                      </a:r>
                      <a:r>
                        <a:rPr lang="en-US" sz="1400" b="0" i="1" u="none" strike="noStrike">
                          <a:solidFill>
                            <a:schemeClr val="tx1"/>
                          </a:solidFill>
                          <a:effectLst/>
                          <a:latin typeface="Helvetica Neue" panose="02000503000000020004"/>
                        </a:rPr>
                        <a:t>HANA - INTR Agreement SO Report (BOBJ Report)</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 Funded Program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224660"/>
                  </a:ext>
                </a:extLst>
              </a:tr>
              <a:tr h="849086">
                <a:tc>
                  <a:txBody>
                    <a:bodyPr/>
                    <a:lstStyle/>
                    <a:p>
                      <a:pPr algn="l" fontAlgn="t"/>
                      <a:r>
                        <a:rPr lang="en-US" sz="1400" b="0" i="0" u="none" strike="noStrike">
                          <a:solidFill>
                            <a:schemeClr val="tx1"/>
                          </a:solidFill>
                          <a:effectLst/>
                          <a:latin typeface="Helvetica Neue" panose="02000503000000020004"/>
                        </a:rPr>
                        <a:t>In ECC, WBS Element appears in report </a:t>
                      </a:r>
                      <a:r>
                        <a:rPr lang="en-US" sz="1400" b="0" i="1" u="none" strike="noStrike">
                          <a:solidFill>
                            <a:schemeClr val="tx1"/>
                          </a:solidFill>
                          <a:effectLst/>
                          <a:latin typeface="Helvetica Neue" panose="02000503000000020004"/>
                        </a:rPr>
                        <a:t>HDM Closeout Item</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and Cost Center fields will be removed from display in this report. Replacement field Funded Program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7021215"/>
                  </a:ext>
                </a:extLst>
              </a:tr>
            </a:tbl>
          </a:graphicData>
        </a:graphic>
      </p:graphicFrame>
    </p:spTree>
    <p:extLst>
      <p:ext uri="{BB962C8B-B14F-4D97-AF65-F5344CB8AC3E}">
        <p14:creationId xmlns:p14="http://schemas.microsoft.com/office/powerpoint/2010/main" val="2427042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Reporting Details </a:t>
            </a:r>
            <a:r>
              <a:rPr lang="en-US" sz="2000" b="0"/>
              <a:t>5 of 5</a:t>
            </a:r>
            <a:endParaRPr lang="en-US" b="0" cap="none"/>
          </a:p>
        </p:txBody>
      </p:sp>
      <p:graphicFrame>
        <p:nvGraphicFramePr>
          <p:cNvPr id="3" name="Table 2">
            <a:extLst>
              <a:ext uri="{FF2B5EF4-FFF2-40B4-BE49-F238E27FC236}">
                <a16:creationId xmlns:a16="http://schemas.microsoft.com/office/drawing/2014/main" id="{04E2199F-058D-AFB4-6CE6-A5F81F3E06F5}"/>
              </a:ext>
            </a:extLst>
          </p:cNvPr>
          <p:cNvGraphicFramePr>
            <a:graphicFrameLocks noGrp="1"/>
          </p:cNvGraphicFramePr>
          <p:nvPr>
            <p:extLst>
              <p:ext uri="{D42A27DB-BD31-4B8C-83A1-F6EECF244321}">
                <p14:modId xmlns:p14="http://schemas.microsoft.com/office/powerpoint/2010/main" val="2781947513"/>
              </p:ext>
            </p:extLst>
          </p:nvPr>
        </p:nvGraphicFramePr>
        <p:xfrm>
          <a:off x="174170" y="1383844"/>
          <a:ext cx="11789231" cy="3830626"/>
        </p:xfrm>
        <a:graphic>
          <a:graphicData uri="http://schemas.openxmlformats.org/drawingml/2006/table">
            <a:tbl>
              <a:tblPr firstRow="1" bandRow="1">
                <a:tableStyleId>{2D5ABB26-0587-4C30-8999-92F81FD0307C}</a:tableStyleId>
              </a:tblPr>
              <a:tblGrid>
                <a:gridCol w="3113316">
                  <a:extLst>
                    <a:ext uri="{9D8B030D-6E8A-4147-A177-3AD203B41FA5}">
                      <a16:colId xmlns:a16="http://schemas.microsoft.com/office/drawing/2014/main" val="1882430743"/>
                    </a:ext>
                  </a:extLst>
                </a:gridCol>
                <a:gridCol w="5323114">
                  <a:extLst>
                    <a:ext uri="{9D8B030D-6E8A-4147-A177-3AD203B41FA5}">
                      <a16:colId xmlns:a16="http://schemas.microsoft.com/office/drawing/2014/main" val="4167170583"/>
                    </a:ext>
                  </a:extLst>
                </a:gridCol>
                <a:gridCol w="2318657">
                  <a:extLst>
                    <a:ext uri="{9D8B030D-6E8A-4147-A177-3AD203B41FA5}">
                      <a16:colId xmlns:a16="http://schemas.microsoft.com/office/drawing/2014/main" val="2756456249"/>
                    </a:ext>
                  </a:extLst>
                </a:gridCol>
                <a:gridCol w="1034144">
                  <a:extLst>
                    <a:ext uri="{9D8B030D-6E8A-4147-A177-3AD203B41FA5}">
                      <a16:colId xmlns:a16="http://schemas.microsoft.com/office/drawing/2014/main" val="3755689422"/>
                    </a:ext>
                  </a:extLst>
                </a:gridCol>
              </a:tblGrid>
              <a:tr h="769138">
                <a:tc>
                  <a:txBody>
                    <a:bodyPr/>
                    <a:lstStyle/>
                    <a:p>
                      <a:r>
                        <a:rPr lang="en-US" sz="1400" b="1">
                          <a:solidFill>
                            <a:schemeClr val="bg1"/>
                          </a:solidFill>
                          <a:latin typeface="Helvetica Neue" panose="02000503000000020004"/>
                        </a:rPr>
                        <a:t>Today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Tomorrow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What does this mean for you?</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a:solidFill>
                            <a:schemeClr val="bg1"/>
                          </a:solidFill>
                          <a:latin typeface="Helvetica Neue" panose="02000503000000020004"/>
                        </a:rPr>
                        <a:t>Groups Impacted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5410537"/>
                  </a:ext>
                </a:extLst>
              </a:tr>
              <a:tr h="951624">
                <a:tc>
                  <a:txBody>
                    <a:bodyPr/>
                    <a:lstStyle/>
                    <a:p>
                      <a:pPr algn="l" fontAlgn="t"/>
                      <a:r>
                        <a:rPr lang="en-US" sz="1400" b="0" i="0" u="none" strike="noStrike">
                          <a:solidFill>
                            <a:schemeClr val="tx1"/>
                          </a:solidFill>
                          <a:effectLst/>
                          <a:latin typeface="Helvetica Neue" panose="02000503000000020004"/>
                        </a:rPr>
                        <a:t>In ECC, WBS Element appears in the prompt and the results of report </a:t>
                      </a:r>
                      <a:r>
                        <a:rPr lang="en-US" sz="1400" b="0" i="1" u="none" strike="noStrike">
                          <a:solidFill>
                            <a:schemeClr val="tx1"/>
                          </a:solidFill>
                          <a:effectLst/>
                          <a:latin typeface="Helvetica Neue" panose="02000503000000020004"/>
                        </a:rPr>
                        <a:t>Webi - ASAP Disbursement Report (ezFedGrants Enterprise HANA Reports)</a:t>
                      </a:r>
                      <a:r>
                        <a:rPr lang="en-US" sz="1400" b="0" i="0" u="none" strike="noStrike">
                          <a:solidFill>
                            <a:schemeClr val="tx1"/>
                          </a:solidFill>
                          <a:effectLst/>
                          <a:latin typeface="Helvetica Neue" panose="02000503000000020004"/>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In S/4HANA, WBS Element will be removed from the display in this report and Funded Program will be displayed instead. Report prompts will also be updated to remove WBS Element and show Funded Program instead.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Funded Program will replace WBS Element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103360"/>
                  </a:ext>
                </a:extLst>
              </a:tr>
              <a:tr h="951624">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In ECC, Cost Center appears in report </a:t>
                      </a:r>
                      <a:r>
                        <a:rPr kumimoji="0" lang="en-US" sz="1400" b="0" i="1" u="none" strike="noStrike" kern="1200" cap="none" spc="0" normalizeH="0" baseline="0">
                          <a:ln>
                            <a:noFill/>
                          </a:ln>
                          <a:solidFill>
                            <a:srgbClr val="112E50"/>
                          </a:solidFill>
                          <a:effectLst/>
                          <a:uLnTx/>
                          <a:uFillTx/>
                          <a:latin typeface="Helvetica Neue" panose="02000503000000020004"/>
                          <a:ea typeface="+mn-ea"/>
                          <a:cs typeface="+mn-cs"/>
                        </a:rPr>
                        <a:t>Webi - HANA Employee Level Payroll Detail Report (BOBJ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In S/4HANA, Cost Center will not appear in this report. Replacement field Fund Center will be added to the report query and exposed in the display of the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Fund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400" b="0" i="0" u="none" strike="noStrike">
                          <a:solidFill>
                            <a:schemeClr val="tx1"/>
                          </a:solidFill>
                          <a:effectLst/>
                          <a:latin typeface="Helvetica Neue" panose="02000503000000020004"/>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3917218"/>
                  </a:ext>
                </a:extLst>
              </a:tr>
              <a:tr h="951624">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In ECC, Cost Center is a prompt in report </a:t>
                      </a:r>
                      <a:r>
                        <a:rPr kumimoji="0" lang="en-US" sz="1400" b="0" i="1" u="none" strike="noStrike" kern="1200" cap="none" spc="0" normalizeH="0" baseline="0">
                          <a:ln>
                            <a:noFill/>
                          </a:ln>
                          <a:solidFill>
                            <a:srgbClr val="112E50"/>
                          </a:solidFill>
                          <a:effectLst/>
                          <a:uLnTx/>
                          <a:uFillTx/>
                          <a:latin typeface="Helvetica Neue" panose="02000503000000020004"/>
                          <a:ea typeface="+mn-ea"/>
                          <a:cs typeface="+mn-cs"/>
                        </a:rPr>
                        <a:t>Spending Detail (General Ledger).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In S/4HANA, Cost Center will be removed from the report prompt options. Replacement field Funds Center is already available in the prompts.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solidFill>
                            <a:srgbClr val="112E50"/>
                          </a:solidFill>
                          <a:effectLst/>
                          <a:uLnTx/>
                          <a:uFillTx/>
                          <a:latin typeface="Helvetica Neue" panose="02000503000000020004"/>
                          <a:ea typeface="+mn-ea"/>
                          <a:cs typeface="+mn-cs"/>
                        </a:rPr>
                        <a:t>Funds Center will replace Cost Center in this report.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2E50"/>
                          </a:solidFill>
                          <a:effectLst/>
                          <a:uLnTx/>
                          <a:uFillTx/>
                          <a:latin typeface="Helvetica Neue" panose="02000503000000020004"/>
                          <a:ea typeface="+mn-ea"/>
                          <a:cs typeface="+mn-cs"/>
                        </a:rPr>
                        <a:t>Report users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5532652"/>
                  </a:ext>
                </a:extLst>
              </a:tr>
            </a:tbl>
          </a:graphicData>
        </a:graphic>
      </p:graphicFrame>
    </p:spTree>
    <p:extLst>
      <p:ext uri="{BB962C8B-B14F-4D97-AF65-F5344CB8AC3E}">
        <p14:creationId xmlns:p14="http://schemas.microsoft.com/office/powerpoint/2010/main" val="48718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What is FIET?</a:t>
            </a:r>
          </a:p>
        </p:txBody>
      </p:sp>
      <p:sp>
        <p:nvSpPr>
          <p:cNvPr id="15" name="TextBox 14">
            <a:extLst>
              <a:ext uri="{FF2B5EF4-FFF2-40B4-BE49-F238E27FC236}">
                <a16:creationId xmlns:a16="http://schemas.microsoft.com/office/drawing/2014/main" id="{C66950B4-928C-0FE8-4AD5-AC55A9C101A4}"/>
              </a:ext>
            </a:extLst>
          </p:cNvPr>
          <p:cNvSpPr txBox="1"/>
          <p:nvPr/>
        </p:nvSpPr>
        <p:spPr>
          <a:xfrm>
            <a:off x="379793" y="1254940"/>
            <a:ext cx="11411394" cy="923330"/>
          </a:xfrm>
          <a:prstGeom prst="rect">
            <a:avLst/>
          </a:prstGeom>
          <a:noFill/>
        </p:spPr>
        <p:txBody>
          <a:bodyPr wrap="square">
            <a:spAutoFit/>
          </a:bodyPr>
          <a:lstStyle/>
          <a:p>
            <a:pPr lvl="0">
              <a:defRPr/>
            </a:pPr>
            <a:r>
              <a:rPr lang="en-US" sz="1800" b="0" cap="none">
                <a:latin typeface="Helvetica Neue" panose="02000503000000020004"/>
                <a:cs typeface="Arial" panose="020B0604020202020204" pitchFamily="34" charset="0"/>
              </a:rPr>
              <a:t>FIET (FMMI Intelligent Enterprise Transformation) is the project in which we are migrating the existing FMMI system from SAP ECC to SAP S/4HANA. This project represents a key milestone in USDA’s journey towards digital transformation and enhanced efficiency. </a:t>
            </a:r>
            <a:endParaRPr kumimoji="0" lang="en-US" sz="1800" b="0" i="0" u="none" strike="noStrike" kern="1200" cap="none" spc="0" normalizeH="0" baseline="0" noProof="0">
              <a:ln>
                <a:noFill/>
              </a:ln>
              <a:effectLst/>
              <a:uLnTx/>
              <a:uFillTx/>
              <a:latin typeface="Helvetica Neue" panose="02000503000000020004"/>
              <a:cs typeface="Arial" panose="020B0604020202020204" pitchFamily="34" charset="0"/>
            </a:endParaRPr>
          </a:p>
        </p:txBody>
      </p:sp>
      <p:sp>
        <p:nvSpPr>
          <p:cNvPr id="16" name="Oval 15">
            <a:extLst>
              <a:ext uri="{FF2B5EF4-FFF2-40B4-BE49-F238E27FC236}">
                <a16:creationId xmlns:a16="http://schemas.microsoft.com/office/drawing/2014/main" id="{CD841C18-4F8E-FC25-7EF7-9FF73BC6E64B}"/>
              </a:ext>
            </a:extLst>
          </p:cNvPr>
          <p:cNvSpPr>
            <a:spLocks noChangeAspect="1"/>
          </p:cNvSpPr>
          <p:nvPr/>
        </p:nvSpPr>
        <p:spPr>
          <a:xfrm>
            <a:off x="1607287" y="2671429"/>
            <a:ext cx="2743200" cy="2743200"/>
          </a:xfrm>
          <a:prstGeom prst="ellipse">
            <a:avLst/>
          </a:prstGeom>
          <a:solidFill>
            <a:schemeClr val="tx1">
              <a:lumMod val="90000"/>
              <a:lumOff val="1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Helvetica Neue" panose="02000503000000020004"/>
              </a:rPr>
              <a:t>FMMI</a:t>
            </a:r>
          </a:p>
          <a:p>
            <a:pPr algn="ctr"/>
            <a:r>
              <a:rPr lang="en-US" sz="1600">
                <a:latin typeface="Helvetica Neue" panose="02000503000000020004"/>
              </a:rPr>
              <a:t>SAP ECC version</a:t>
            </a:r>
            <a:endParaRPr lang="en-US" sz="1400">
              <a:latin typeface="Helvetica Neue" panose="02000503000000020004"/>
            </a:endParaRPr>
          </a:p>
        </p:txBody>
      </p:sp>
      <p:sp>
        <p:nvSpPr>
          <p:cNvPr id="17" name="TextBox 16">
            <a:extLst>
              <a:ext uri="{FF2B5EF4-FFF2-40B4-BE49-F238E27FC236}">
                <a16:creationId xmlns:a16="http://schemas.microsoft.com/office/drawing/2014/main" id="{67588F7E-8B3E-3FD0-89F5-24F15BAFADCE}"/>
              </a:ext>
            </a:extLst>
          </p:cNvPr>
          <p:cNvSpPr txBox="1"/>
          <p:nvPr/>
        </p:nvSpPr>
        <p:spPr>
          <a:xfrm>
            <a:off x="1476152" y="5613398"/>
            <a:ext cx="3005470" cy="338554"/>
          </a:xfrm>
          <a:prstGeom prst="rect">
            <a:avLst/>
          </a:prstGeom>
          <a:noFill/>
        </p:spPr>
        <p:txBody>
          <a:bodyPr wrap="square" rtlCol="0">
            <a:spAutoFit/>
          </a:bodyPr>
          <a:lstStyle/>
          <a:p>
            <a:pPr algn="ctr"/>
            <a:r>
              <a:rPr lang="en-US" sz="1600" i="1">
                <a:latin typeface="Helvetica Neue" panose="02000503000000020004"/>
              </a:rPr>
              <a:t>Current financial system</a:t>
            </a:r>
          </a:p>
        </p:txBody>
      </p:sp>
      <p:sp>
        <p:nvSpPr>
          <p:cNvPr id="18" name="Arrow: Striped Right 17">
            <a:extLst>
              <a:ext uri="{FF2B5EF4-FFF2-40B4-BE49-F238E27FC236}">
                <a16:creationId xmlns:a16="http://schemas.microsoft.com/office/drawing/2014/main" id="{5FD75117-5271-C5A6-FFF6-27118213DC07}"/>
              </a:ext>
            </a:extLst>
          </p:cNvPr>
          <p:cNvSpPr/>
          <p:nvPr/>
        </p:nvSpPr>
        <p:spPr>
          <a:xfrm>
            <a:off x="4642945" y="3402140"/>
            <a:ext cx="2885089" cy="1281778"/>
          </a:xfrm>
          <a:prstGeom prst="stripedRightArrow">
            <a:avLst/>
          </a:prstGeom>
          <a:solidFill>
            <a:schemeClr val="bg1">
              <a:lumMod val="95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FIET Project</a:t>
            </a:r>
          </a:p>
        </p:txBody>
      </p:sp>
      <p:sp>
        <p:nvSpPr>
          <p:cNvPr id="19" name="Oval 18">
            <a:extLst>
              <a:ext uri="{FF2B5EF4-FFF2-40B4-BE49-F238E27FC236}">
                <a16:creationId xmlns:a16="http://schemas.microsoft.com/office/drawing/2014/main" id="{EAED607B-F305-5725-515A-0F1E9D025F4A}"/>
              </a:ext>
            </a:extLst>
          </p:cNvPr>
          <p:cNvSpPr>
            <a:spLocks noChangeAspect="1"/>
          </p:cNvSpPr>
          <p:nvPr/>
        </p:nvSpPr>
        <p:spPr>
          <a:xfrm>
            <a:off x="7841514" y="2671429"/>
            <a:ext cx="2743200" cy="2743200"/>
          </a:xfrm>
          <a:prstGeom prst="ellipse">
            <a:avLst/>
          </a:prstGeom>
          <a:solidFill>
            <a:schemeClr val="bg2"/>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Helvetica Neue" panose="02000503000000020004"/>
              </a:rPr>
              <a:t>FMMI</a:t>
            </a:r>
          </a:p>
          <a:p>
            <a:pPr algn="ctr"/>
            <a:r>
              <a:rPr lang="en-US" sz="1600">
                <a:solidFill>
                  <a:schemeClr val="tx1"/>
                </a:solidFill>
                <a:latin typeface="Helvetica Neue" panose="02000503000000020004"/>
              </a:rPr>
              <a:t>SAP S/4HANA version</a:t>
            </a:r>
            <a:endParaRPr lang="en-US" sz="1400">
              <a:solidFill>
                <a:schemeClr val="tx1"/>
              </a:solidFill>
              <a:latin typeface="Helvetica Neue" panose="02000503000000020004"/>
            </a:endParaRPr>
          </a:p>
        </p:txBody>
      </p:sp>
      <p:sp>
        <p:nvSpPr>
          <p:cNvPr id="20" name="TextBox 19">
            <a:extLst>
              <a:ext uri="{FF2B5EF4-FFF2-40B4-BE49-F238E27FC236}">
                <a16:creationId xmlns:a16="http://schemas.microsoft.com/office/drawing/2014/main" id="{70DE0DD7-0F8D-E2DC-99CD-88C6C59BDBF0}"/>
              </a:ext>
            </a:extLst>
          </p:cNvPr>
          <p:cNvSpPr txBox="1"/>
          <p:nvPr/>
        </p:nvSpPr>
        <p:spPr>
          <a:xfrm>
            <a:off x="7710379" y="5613398"/>
            <a:ext cx="3005470" cy="338554"/>
          </a:xfrm>
          <a:prstGeom prst="rect">
            <a:avLst/>
          </a:prstGeom>
          <a:noFill/>
        </p:spPr>
        <p:txBody>
          <a:bodyPr wrap="square" rtlCol="0">
            <a:spAutoFit/>
          </a:bodyPr>
          <a:lstStyle/>
          <a:p>
            <a:pPr algn="ctr"/>
            <a:r>
              <a:rPr lang="en-US" sz="1600" i="1">
                <a:latin typeface="Helvetica Neue" panose="02000503000000020004"/>
              </a:rPr>
              <a:t>Future financial system</a:t>
            </a:r>
          </a:p>
        </p:txBody>
      </p:sp>
    </p:spTree>
    <p:extLst>
      <p:ext uri="{BB962C8B-B14F-4D97-AF65-F5344CB8AC3E}">
        <p14:creationId xmlns:p14="http://schemas.microsoft.com/office/powerpoint/2010/main" val="29736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0966-FF3C-AA27-83FA-6CB6E410BFB1}"/>
              </a:ext>
            </a:extLst>
          </p:cNvPr>
          <p:cNvSpPr>
            <a:spLocks noGrp="1"/>
          </p:cNvSpPr>
          <p:nvPr>
            <p:ph type="ctrTitle"/>
          </p:nvPr>
        </p:nvSpPr>
        <p:spPr>
          <a:xfrm>
            <a:off x="690708" y="2733675"/>
            <a:ext cx="10810585" cy="776288"/>
          </a:xfrm>
        </p:spPr>
        <p:txBody>
          <a:bodyPr/>
          <a:lstStyle/>
          <a:p>
            <a:pPr algn="ctr"/>
            <a:r>
              <a:rPr lang="en-US"/>
              <a:t>What to Expect</a:t>
            </a:r>
          </a:p>
        </p:txBody>
      </p:sp>
      <p:sp>
        <p:nvSpPr>
          <p:cNvPr id="4" name="TextBox 3">
            <a:extLst>
              <a:ext uri="{FF2B5EF4-FFF2-40B4-BE49-F238E27FC236}">
                <a16:creationId xmlns:a16="http://schemas.microsoft.com/office/drawing/2014/main" id="{9ADAEF62-B3CE-3492-8BC1-8F6099D96DF1}"/>
              </a:ext>
            </a:extLst>
          </p:cNvPr>
          <p:cNvSpPr txBox="1"/>
          <p:nvPr/>
        </p:nvSpPr>
        <p:spPr>
          <a:xfrm>
            <a:off x="3794588" y="3429000"/>
            <a:ext cx="4602824" cy="400110"/>
          </a:xfrm>
          <a:prstGeom prst="rect">
            <a:avLst/>
          </a:prstGeom>
          <a:noFill/>
        </p:spPr>
        <p:txBody>
          <a:bodyPr wrap="square" rtlCol="0">
            <a:spAutoFit/>
          </a:bodyPr>
          <a:lstStyle/>
          <a:p>
            <a:pPr algn="ctr"/>
            <a:r>
              <a:rPr lang="en-US" sz="2000" i="1">
                <a:latin typeface="Helvetica Neue" panose="02000503000000020004"/>
              </a:rPr>
              <a:t>Preparing for Upcoming Changes</a:t>
            </a:r>
          </a:p>
        </p:txBody>
      </p:sp>
      <p:cxnSp>
        <p:nvCxnSpPr>
          <p:cNvPr id="5" name="Straight Connector 4">
            <a:extLst>
              <a:ext uri="{FF2B5EF4-FFF2-40B4-BE49-F238E27FC236}">
                <a16:creationId xmlns:a16="http://schemas.microsoft.com/office/drawing/2014/main" id="{A33BE3DF-2A89-58D8-4006-F03838087244}"/>
              </a:ext>
              <a:ext uri="{C183D7F6-B498-43B3-948B-1728B52AA6E4}">
                <adec:decorative xmlns:adec="http://schemas.microsoft.com/office/drawing/2017/decorative" val="1"/>
              </a:ext>
            </a:extLst>
          </p:cNvPr>
          <p:cNvCxnSpPr>
            <a:cxnSpLocks/>
          </p:cNvCxnSpPr>
          <p:nvPr/>
        </p:nvCxnSpPr>
        <p:spPr>
          <a:xfrm>
            <a:off x="3718560" y="3384104"/>
            <a:ext cx="475488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450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75FC-3ABF-D774-8555-A9F00EC2B726}"/>
              </a:ext>
            </a:extLst>
          </p:cNvPr>
          <p:cNvSpPr>
            <a:spLocks noGrp="1"/>
          </p:cNvSpPr>
          <p:nvPr>
            <p:ph type="title"/>
          </p:nvPr>
        </p:nvSpPr>
        <p:spPr/>
        <p:txBody>
          <a:bodyPr/>
          <a:lstStyle/>
          <a:p>
            <a:r>
              <a:rPr lang="en-US"/>
              <a:t>What’s Next?</a:t>
            </a:r>
            <a:endParaRPr lang="en-US" cap="none"/>
          </a:p>
        </p:txBody>
      </p:sp>
      <p:sp>
        <p:nvSpPr>
          <p:cNvPr id="5" name="Text Placeholder 2">
            <a:extLst>
              <a:ext uri="{FF2B5EF4-FFF2-40B4-BE49-F238E27FC236}">
                <a16:creationId xmlns:a16="http://schemas.microsoft.com/office/drawing/2014/main" id="{0974C73C-8460-AD51-ECA5-58436A2BF1B5}"/>
              </a:ext>
            </a:extLst>
          </p:cNvPr>
          <p:cNvSpPr txBox="1">
            <a:spLocks/>
          </p:cNvSpPr>
          <p:nvPr/>
        </p:nvSpPr>
        <p:spPr>
          <a:xfrm>
            <a:off x="564643" y="1284548"/>
            <a:ext cx="11012314" cy="424509"/>
          </a:xfrm>
          <a:prstGeom prst="rect">
            <a:avLst/>
          </a:prstGeom>
        </p:spPr>
        <p:txBody>
          <a:bodyPr>
            <a:noAutofit/>
          </a:bodyPr>
          <a:lst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Prepare for the migration to S/4HANA by completing key actions and utilizing the resources listed below.</a:t>
            </a:r>
          </a:p>
        </p:txBody>
      </p:sp>
      <p:sp>
        <p:nvSpPr>
          <p:cNvPr id="3" name="TextBox 2">
            <a:extLst>
              <a:ext uri="{FF2B5EF4-FFF2-40B4-BE49-F238E27FC236}">
                <a16:creationId xmlns:a16="http://schemas.microsoft.com/office/drawing/2014/main" id="{355C3DBB-21EE-AC9F-623A-A33FD2B5C019}"/>
              </a:ext>
            </a:extLst>
          </p:cNvPr>
          <p:cNvSpPr txBox="1"/>
          <p:nvPr/>
        </p:nvSpPr>
        <p:spPr>
          <a:xfrm>
            <a:off x="742443" y="1900596"/>
            <a:ext cx="5516843" cy="2341795"/>
          </a:xfrm>
          <a:prstGeom prst="rect">
            <a:avLst/>
          </a:prstGeom>
          <a:solidFill>
            <a:srgbClr val="18CAA0"/>
          </a:solidFill>
          <a:ln w="28575">
            <a:noFill/>
          </a:ln>
          <a:effectLst>
            <a:outerShdw blurRad="50800" dist="38100" dir="2700000" algn="tl" rotWithShape="0">
              <a:prstClr val="black">
                <a:alpha val="40000"/>
              </a:prstClr>
            </a:outerShdw>
          </a:effectLst>
        </p:spPr>
        <p:txBody>
          <a:bodyPr wrap="square" lIns="182880" tIns="91440" rIns="91440" bIns="91440" rtlCol="0">
            <a:noAutofit/>
          </a:bodyPr>
          <a:lstStyle/>
          <a:p>
            <a:pPr>
              <a:lnSpc>
                <a:spcPct val="150000"/>
              </a:lnSpc>
            </a:pPr>
            <a:r>
              <a:rPr lang="en-US" b="1">
                <a:latin typeface="Helvetica Neue" panose="02000503000000020004"/>
              </a:rPr>
              <a:t>Key Actions:</a:t>
            </a:r>
          </a:p>
          <a:p>
            <a:pPr marL="285750" indent="-285750">
              <a:lnSpc>
                <a:spcPct val="150000"/>
              </a:lnSpc>
              <a:spcAft>
                <a:spcPts val="600"/>
              </a:spcAft>
              <a:buFont typeface="Wingdings" panose="05000000000000000000" pitchFamily="2" charset="2"/>
              <a:buChar char="q"/>
            </a:pPr>
            <a:r>
              <a:rPr lang="en-US">
                <a:latin typeface="Helvetica Neue" panose="02000503000000020004"/>
              </a:rPr>
              <a:t>Attend the </a:t>
            </a:r>
            <a:r>
              <a:rPr lang="en-US" b="1">
                <a:latin typeface="Helvetica Neue" panose="02000503000000020004"/>
              </a:rPr>
              <a:t>Financial Training Forum</a:t>
            </a:r>
          </a:p>
          <a:p>
            <a:pPr marL="285750" indent="-285750">
              <a:spcAft>
                <a:spcPts val="600"/>
              </a:spcAft>
              <a:buFont typeface="Wingdings" panose="05000000000000000000" pitchFamily="2" charset="2"/>
              <a:buChar char="q"/>
            </a:pPr>
            <a:r>
              <a:rPr lang="en-US">
                <a:latin typeface="Helvetica Neue" panose="02000503000000020004"/>
              </a:rPr>
              <a:t>Read our newsletter series – </a:t>
            </a:r>
            <a:r>
              <a:rPr lang="en-US" b="1" i="1">
                <a:latin typeface="Helvetica Neue" panose="02000503000000020004"/>
              </a:rPr>
              <a:t>The Monthly Momentum</a:t>
            </a:r>
          </a:p>
          <a:p>
            <a:pPr marL="285750" indent="-285750">
              <a:spcAft>
                <a:spcPts val="600"/>
              </a:spcAft>
              <a:buFont typeface="Wingdings" panose="05000000000000000000" pitchFamily="2" charset="2"/>
              <a:buChar char="q"/>
            </a:pPr>
            <a:r>
              <a:rPr lang="en-US" b="1">
                <a:latin typeface="Helvetica Neue" panose="02000503000000020004"/>
              </a:rPr>
              <a:t>Ask questions </a:t>
            </a:r>
            <a:r>
              <a:rPr lang="en-US">
                <a:latin typeface="Helvetica Neue" panose="02000503000000020004"/>
              </a:rPr>
              <a:t>through the channels listed</a:t>
            </a:r>
          </a:p>
        </p:txBody>
      </p:sp>
      <p:sp>
        <p:nvSpPr>
          <p:cNvPr id="4" name="TextBox 3">
            <a:extLst>
              <a:ext uri="{FF2B5EF4-FFF2-40B4-BE49-F238E27FC236}">
                <a16:creationId xmlns:a16="http://schemas.microsoft.com/office/drawing/2014/main" id="{B1D64BFD-4770-6932-AA1E-E241C0EABC16}"/>
              </a:ext>
            </a:extLst>
          </p:cNvPr>
          <p:cNvSpPr txBox="1"/>
          <p:nvPr/>
        </p:nvSpPr>
        <p:spPr>
          <a:xfrm>
            <a:off x="6582226" y="1788145"/>
            <a:ext cx="4136066" cy="2840804"/>
          </a:xfrm>
          <a:prstGeom prst="rect">
            <a:avLst/>
          </a:prstGeom>
          <a:solidFill>
            <a:schemeClr val="bg2"/>
          </a:solidFill>
          <a:ln w="28575">
            <a:noFill/>
          </a:ln>
          <a:effectLst>
            <a:outerShdw blurRad="50800" dist="38100" dir="2700000" algn="tl" rotWithShape="0">
              <a:prstClr val="black">
                <a:alpha val="40000"/>
              </a:prstClr>
            </a:outerShdw>
          </a:effectLst>
        </p:spPr>
        <p:txBody>
          <a:bodyPr wrap="square" lIns="182880" tIns="91440" rIns="91440" bIns="91440" rtlCol="0">
            <a:noAutofit/>
          </a:bodyPr>
          <a:lstStyle>
            <a:defPPr>
              <a:defRPr lang="en-US"/>
            </a:defPPr>
            <a:lvl1pPr>
              <a:lnSpc>
                <a:spcPct val="150000"/>
              </a:lnSpc>
              <a:defRPr b="1">
                <a:latin typeface="Helvetica Neue" panose="02000503000000020004"/>
              </a:defRPr>
            </a:lvl1pPr>
          </a:lstStyle>
          <a:p>
            <a:r>
              <a:rPr lang="en-US" dirty="0"/>
              <a:t>Resources for Success:</a:t>
            </a:r>
          </a:p>
          <a:p>
            <a:pPr marL="285750" indent="-285750">
              <a:lnSpc>
                <a:spcPct val="100000"/>
              </a:lnSpc>
              <a:spcAft>
                <a:spcPts val="400"/>
              </a:spcAft>
              <a:buFont typeface="Wingdings" panose="05000000000000000000" pitchFamily="2" charset="2"/>
              <a:buChar char="§"/>
            </a:pPr>
            <a:r>
              <a:rPr lang="en-US" b="0" dirty="0">
                <a:solidFill>
                  <a:schemeClr val="tx1">
                    <a:lumMod val="75000"/>
                    <a:lumOff val="25000"/>
                  </a:schemeClr>
                </a:solidFill>
                <a:hlinkClick r:id="rId3">
                  <a:extLst>
                    <a:ext uri="{A12FA001-AC4F-418D-AE19-62706E023703}">
                      <ahyp:hlinkClr xmlns:ahyp="http://schemas.microsoft.com/office/drawing/2018/hyperlinkcolor" val="tx"/>
                    </a:ext>
                  </a:extLst>
                </a:hlinkClick>
              </a:rPr>
              <a:t>FIET Webpage </a:t>
            </a:r>
            <a:endParaRPr lang="en-US" b="0" dirty="0">
              <a:solidFill>
                <a:schemeClr val="tx1">
                  <a:lumMod val="75000"/>
                  <a:lumOff val="25000"/>
                </a:schemeClr>
              </a:solidFill>
            </a:endParaRPr>
          </a:p>
          <a:p>
            <a:pPr marL="285750" indent="-285750">
              <a:lnSpc>
                <a:spcPct val="100000"/>
              </a:lnSpc>
              <a:spcAft>
                <a:spcPts val="400"/>
              </a:spcAft>
              <a:buFont typeface="Wingdings" panose="05000000000000000000" pitchFamily="2" charset="2"/>
              <a:buChar char="§"/>
            </a:pPr>
            <a:r>
              <a:rPr lang="en-US" b="0" dirty="0">
                <a:solidFill>
                  <a:schemeClr val="tx1">
                    <a:lumMod val="75000"/>
                    <a:lumOff val="25000"/>
                  </a:schemeClr>
                </a:solidFill>
                <a:hlinkClick r:id="rId4">
                  <a:extLst>
                    <a:ext uri="{A12FA001-AC4F-418D-AE19-62706E023703}">
                      <ahyp:hlinkClr xmlns:ahyp="http://schemas.microsoft.com/office/drawing/2018/hyperlinkcolor" val="tx"/>
                    </a:ext>
                  </a:extLst>
                </a:hlinkClick>
              </a:rPr>
              <a:t>Change Champion</a:t>
            </a:r>
            <a:r>
              <a:rPr lang="en-US" b="0" u="sng" dirty="0">
                <a:solidFill>
                  <a:schemeClr val="tx1">
                    <a:lumMod val="75000"/>
                    <a:lumOff val="25000"/>
                  </a:schemeClr>
                </a:solidFill>
              </a:rPr>
              <a:t>s</a:t>
            </a:r>
          </a:p>
          <a:p>
            <a:pPr marL="285750" indent="-285750">
              <a:lnSpc>
                <a:spcPct val="100000"/>
              </a:lnSpc>
              <a:spcAft>
                <a:spcPts val="400"/>
              </a:spcAft>
              <a:buFont typeface="Wingdings" panose="05000000000000000000" pitchFamily="2" charset="2"/>
              <a:buChar char="§"/>
            </a:pPr>
            <a:r>
              <a:rPr lang="en-US" b="0" dirty="0">
                <a:solidFill>
                  <a:schemeClr val="tx1">
                    <a:lumMod val="75000"/>
                    <a:lumOff val="25000"/>
                  </a:schemeClr>
                </a:solidFill>
                <a:hlinkClick r:id="rId5">
                  <a:extLst>
                    <a:ext uri="{A12FA001-AC4F-418D-AE19-62706E023703}">
                      <ahyp:hlinkClr xmlns:ahyp="http://schemas.microsoft.com/office/drawing/2018/hyperlinkcolor" val="tx"/>
                    </a:ext>
                  </a:extLst>
                </a:hlinkClick>
              </a:rPr>
              <a:t>Help Desk </a:t>
            </a:r>
            <a:endParaRPr lang="en-US" b="0" dirty="0">
              <a:solidFill>
                <a:schemeClr val="tx1">
                  <a:lumMod val="75000"/>
                  <a:lumOff val="25000"/>
                </a:schemeClr>
              </a:solidFill>
            </a:endParaRPr>
          </a:p>
          <a:p>
            <a:pPr marL="285750" indent="-285750">
              <a:lnSpc>
                <a:spcPct val="100000"/>
              </a:lnSpc>
              <a:spcAft>
                <a:spcPts val="400"/>
              </a:spcAft>
              <a:buFont typeface="Wingdings" panose="05000000000000000000" pitchFamily="2" charset="2"/>
              <a:buChar char="§"/>
            </a:pPr>
            <a:r>
              <a:rPr lang="en-US" b="0" u="sng" dirty="0">
                <a:solidFill>
                  <a:schemeClr val="tx1">
                    <a:lumMod val="75000"/>
                    <a:lumOff val="25000"/>
                  </a:schemeClr>
                </a:solidFill>
              </a:rPr>
              <a:t>A</a:t>
            </a:r>
            <a:r>
              <a:rPr lang="en-US" b="0" dirty="0">
                <a:solidFill>
                  <a:schemeClr val="tx1">
                    <a:lumMod val="75000"/>
                    <a:lumOff val="25000"/>
                  </a:schemeClr>
                </a:solidFill>
                <a:hlinkClick r:id="rId6">
                  <a:extLst>
                    <a:ext uri="{A12FA001-AC4F-418D-AE19-62706E023703}">
                      <ahyp:hlinkClr xmlns:ahyp="http://schemas.microsoft.com/office/drawing/2018/hyperlinkcolor" val="tx"/>
                    </a:ext>
                  </a:extLst>
                </a:hlinkClick>
              </a:rPr>
              <a:t>gency CAM</a:t>
            </a:r>
            <a:endParaRPr lang="en-US" b="0" dirty="0">
              <a:solidFill>
                <a:schemeClr val="tx1">
                  <a:lumMod val="75000"/>
                  <a:lumOff val="25000"/>
                </a:schemeClr>
              </a:solidFill>
            </a:endParaRPr>
          </a:p>
          <a:p>
            <a:pPr marL="285750" indent="-285750">
              <a:lnSpc>
                <a:spcPct val="100000"/>
              </a:lnSpc>
              <a:spcAft>
                <a:spcPts val="400"/>
              </a:spcAft>
              <a:buFont typeface="Wingdings" panose="05000000000000000000" pitchFamily="2" charset="2"/>
              <a:buChar char="§"/>
            </a:pPr>
            <a:r>
              <a:rPr lang="en-US" b="0" u="sng" dirty="0">
                <a:solidFill>
                  <a:schemeClr val="tx1">
                    <a:lumMod val="75000"/>
                    <a:lumOff val="25000"/>
                  </a:schemeClr>
                </a:solidFill>
                <a:hlinkClick r:id="rId7">
                  <a:extLst>
                    <a:ext uri="{A12FA001-AC4F-418D-AE19-62706E023703}">
                      <ahyp:hlinkClr xmlns:ahyp="http://schemas.microsoft.com/office/drawing/2018/hyperlinkcolor" val="tx"/>
                    </a:ext>
                  </a:extLst>
                </a:hlinkClick>
              </a:rPr>
              <a:t>USDA FIET What's Changing excel version</a:t>
            </a:r>
            <a:endParaRPr lang="en-US" b="0" u="sng" dirty="0">
              <a:solidFill>
                <a:schemeClr val="tx1">
                  <a:lumMod val="75000"/>
                  <a:lumOff val="25000"/>
                </a:schemeClr>
              </a:solidFill>
            </a:endParaRPr>
          </a:p>
          <a:p>
            <a:pPr marL="285750" indent="-285750">
              <a:lnSpc>
                <a:spcPct val="100000"/>
              </a:lnSpc>
              <a:spcAft>
                <a:spcPts val="400"/>
              </a:spcAft>
              <a:buFont typeface="Wingdings" panose="05000000000000000000" pitchFamily="2" charset="2"/>
              <a:buChar char="§"/>
            </a:pPr>
            <a:r>
              <a:rPr lang="en-US" b="0" dirty="0">
                <a:solidFill>
                  <a:schemeClr val="tx1">
                    <a:lumMod val="75000"/>
                    <a:lumOff val="25000"/>
                  </a:schemeClr>
                </a:solidFill>
                <a:hlinkClick r:id="rId8">
                  <a:extLst>
                    <a:ext uri="{A12FA001-AC4F-418D-AE19-62706E023703}">
                      <ahyp:hlinkClr xmlns:ahyp="http://schemas.microsoft.com/office/drawing/2018/hyperlinkcolor" val="tx"/>
                    </a:ext>
                  </a:extLst>
                </a:hlinkClick>
              </a:rPr>
              <a:t>Subscribe</a:t>
            </a:r>
            <a:r>
              <a:rPr lang="en-US" b="0" dirty="0"/>
              <a:t> to email updates</a:t>
            </a:r>
          </a:p>
          <a:p>
            <a:pPr>
              <a:lnSpc>
                <a:spcPct val="100000"/>
              </a:lnSpc>
              <a:spcAft>
                <a:spcPts val="400"/>
              </a:spcAft>
            </a:pPr>
            <a:endParaRPr lang="en-US" b="0" dirty="0"/>
          </a:p>
        </p:txBody>
      </p:sp>
      <p:sp>
        <p:nvSpPr>
          <p:cNvPr id="6" name="TextBox 5">
            <a:extLst>
              <a:ext uri="{FF2B5EF4-FFF2-40B4-BE49-F238E27FC236}">
                <a16:creationId xmlns:a16="http://schemas.microsoft.com/office/drawing/2014/main" id="{C590A4C0-11EA-CB3F-BE20-B26131D2E4BD}"/>
              </a:ext>
            </a:extLst>
          </p:cNvPr>
          <p:cNvSpPr txBox="1"/>
          <p:nvPr/>
        </p:nvSpPr>
        <p:spPr>
          <a:xfrm>
            <a:off x="742443" y="4708037"/>
            <a:ext cx="10047768" cy="2000238"/>
          </a:xfrm>
          <a:prstGeom prst="rect">
            <a:avLst/>
          </a:prstGeom>
          <a:solidFill>
            <a:schemeClr val="tx1">
              <a:lumMod val="75000"/>
              <a:lumOff val="25000"/>
            </a:schemeClr>
          </a:solidFill>
          <a:ln w="28575">
            <a:noFill/>
          </a:ln>
          <a:effectLst>
            <a:outerShdw blurRad="50800" dist="38100" dir="2700000" algn="tl" rotWithShape="0">
              <a:prstClr val="black">
                <a:alpha val="40000"/>
              </a:prstClr>
            </a:outerShdw>
          </a:effectLst>
        </p:spPr>
        <p:txBody>
          <a:bodyPr wrap="square" lIns="182880" tIns="91440" rIns="91440" bIns="91440" rtlCol="0">
            <a:noAutofit/>
          </a:bodyPr>
          <a:lstStyle>
            <a:defPPr>
              <a:defRPr lang="en-US"/>
            </a:defPPr>
            <a:lvl1pPr>
              <a:lnSpc>
                <a:spcPct val="150000"/>
              </a:lnSpc>
              <a:defRPr b="1">
                <a:latin typeface="Helvetica Neue" panose="02000503000000020004"/>
              </a:defRPr>
            </a:lvl1pPr>
          </a:lstStyle>
          <a:p>
            <a:r>
              <a:rPr lang="en-US" dirty="0">
                <a:solidFill>
                  <a:schemeClr val="bg1"/>
                </a:solidFill>
              </a:rPr>
              <a:t>Coming Soon:</a:t>
            </a:r>
          </a:p>
          <a:p>
            <a:pPr marL="285750" indent="-285750">
              <a:lnSpc>
                <a:spcPct val="100000"/>
              </a:lnSpc>
              <a:spcAft>
                <a:spcPts val="600"/>
              </a:spcAft>
              <a:buFont typeface="Wingdings" panose="05000000000000000000" pitchFamily="2" charset="2"/>
              <a:buChar char="§"/>
            </a:pPr>
            <a:r>
              <a:rPr lang="en-US" dirty="0">
                <a:solidFill>
                  <a:schemeClr val="bg1"/>
                </a:solidFill>
              </a:rPr>
              <a:t>Survey</a:t>
            </a:r>
            <a:r>
              <a:rPr lang="en-US" b="0" dirty="0">
                <a:solidFill>
                  <a:schemeClr val="bg1"/>
                </a:solidFill>
              </a:rPr>
              <a:t> – The second Stakeholder Survey will hit your inbox this fall</a:t>
            </a:r>
          </a:p>
          <a:p>
            <a:pPr marL="285750" indent="-285750">
              <a:lnSpc>
                <a:spcPct val="100000"/>
              </a:lnSpc>
              <a:spcAft>
                <a:spcPts val="600"/>
              </a:spcAft>
              <a:buFont typeface="Wingdings" panose="05000000000000000000" pitchFamily="2" charset="2"/>
              <a:buChar char="§"/>
            </a:pPr>
            <a:r>
              <a:rPr lang="en-US" dirty="0">
                <a:solidFill>
                  <a:schemeClr val="bg1"/>
                </a:solidFill>
              </a:rPr>
              <a:t>Training</a:t>
            </a:r>
            <a:r>
              <a:rPr lang="en-US" b="0" dirty="0">
                <a:solidFill>
                  <a:schemeClr val="bg1"/>
                </a:solidFill>
              </a:rPr>
              <a:t> </a:t>
            </a:r>
            <a:r>
              <a:rPr lang="en-US" b="0" dirty="0">
                <a:solidFill>
                  <a:schemeClr val="bg1"/>
                </a:solidFill>
                <a:latin typeface="Helvetica Neue" panose="02000503000000020004"/>
              </a:rPr>
              <a:t>– P</a:t>
            </a:r>
            <a:r>
              <a:rPr lang="en-US" sz="1800" b="0" cap="none" dirty="0">
                <a:solidFill>
                  <a:schemeClr val="bg1"/>
                </a:solidFill>
                <a:latin typeface="Helvetica Neue" panose="02000503000000020004"/>
                <a:ea typeface="Calibri" panose="020F0502020204030204" pitchFamily="34" charset="0"/>
                <a:cs typeface="Times New Roman" panose="02020603050405020304" pitchFamily="18" charset="0"/>
              </a:rPr>
              <a:t>rocess-specific demonstrations for changing areas and roles are coming this winter. Be on the lookout for an announcement with more detail.</a:t>
            </a:r>
            <a:endParaRPr lang="en-US" dirty="0">
              <a:solidFill>
                <a:schemeClr val="bg1"/>
              </a:solidFill>
              <a:latin typeface="Helvetica Neue" panose="02000503000000020004"/>
            </a:endParaRPr>
          </a:p>
          <a:p>
            <a:pPr marL="285750" indent="-285750">
              <a:lnSpc>
                <a:spcPct val="100000"/>
              </a:lnSpc>
              <a:spcAft>
                <a:spcPts val="600"/>
              </a:spcAft>
              <a:buFont typeface="Wingdings" panose="05000000000000000000" pitchFamily="2" charset="2"/>
              <a:buChar char="§"/>
            </a:pPr>
            <a:r>
              <a:rPr lang="en-US" dirty="0">
                <a:solidFill>
                  <a:schemeClr val="bg1"/>
                </a:solidFill>
              </a:rPr>
              <a:t>Job aids </a:t>
            </a:r>
            <a:r>
              <a:rPr lang="en-US" b="0" dirty="0">
                <a:solidFill>
                  <a:schemeClr val="bg1"/>
                </a:solidFill>
              </a:rPr>
              <a:t>– Additional resources preparing you for the migration are coming this winter</a:t>
            </a:r>
          </a:p>
        </p:txBody>
      </p:sp>
    </p:spTree>
    <p:extLst>
      <p:ext uri="{BB962C8B-B14F-4D97-AF65-F5344CB8AC3E}">
        <p14:creationId xmlns:p14="http://schemas.microsoft.com/office/powerpoint/2010/main" val="11969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Key FIET Terms</a:t>
            </a:r>
          </a:p>
        </p:txBody>
      </p:sp>
      <p:sp>
        <p:nvSpPr>
          <p:cNvPr id="8" name="Rectangle 7">
            <a:extLst>
              <a:ext uri="{FF2B5EF4-FFF2-40B4-BE49-F238E27FC236}">
                <a16:creationId xmlns:a16="http://schemas.microsoft.com/office/drawing/2014/main" id="{83687207-0DAF-AB11-2E0F-A44319A58AE7}"/>
              </a:ext>
            </a:extLst>
          </p:cNvPr>
          <p:cNvSpPr/>
          <p:nvPr/>
        </p:nvSpPr>
        <p:spPr>
          <a:xfrm>
            <a:off x="804652" y="1634411"/>
            <a:ext cx="3291840" cy="21945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a:solidFill>
                  <a:schemeClr val="tx1"/>
                </a:solidFill>
                <a:latin typeface="Helvetica Neue" panose="02000503000000020004"/>
              </a:rPr>
              <a:t>FMMI</a:t>
            </a:r>
            <a:br>
              <a:rPr lang="en-US" sz="2000" b="1">
                <a:solidFill>
                  <a:schemeClr val="tx1"/>
                </a:solidFill>
                <a:latin typeface="Helvetica Neue" panose="02000503000000020004"/>
              </a:rPr>
            </a:br>
            <a:r>
              <a:rPr lang="en-US" sz="1400">
                <a:solidFill>
                  <a:schemeClr val="tx1"/>
                </a:solidFill>
                <a:latin typeface="Helvetica Neue" panose="02000503000000020004"/>
              </a:rPr>
              <a:t>(Financial Management Modernization Initiative)</a:t>
            </a:r>
          </a:p>
          <a:p>
            <a:pPr algn="ctr">
              <a:spcAft>
                <a:spcPts val="400"/>
              </a:spcAft>
            </a:pPr>
            <a:r>
              <a:rPr lang="en-US">
                <a:solidFill>
                  <a:schemeClr val="tx1"/>
                </a:solidFill>
                <a:latin typeface="Helvetica Neue" panose="02000503000000020004"/>
              </a:rPr>
              <a:t> USDA’s financial management system and department-wide instance of SAP</a:t>
            </a:r>
          </a:p>
        </p:txBody>
      </p:sp>
      <p:sp>
        <p:nvSpPr>
          <p:cNvPr id="9" name="Rectangle 8">
            <a:extLst>
              <a:ext uri="{FF2B5EF4-FFF2-40B4-BE49-F238E27FC236}">
                <a16:creationId xmlns:a16="http://schemas.microsoft.com/office/drawing/2014/main" id="{825A2E7C-2498-2A30-6784-776FD1239179}"/>
              </a:ext>
            </a:extLst>
          </p:cNvPr>
          <p:cNvSpPr/>
          <p:nvPr/>
        </p:nvSpPr>
        <p:spPr>
          <a:xfrm>
            <a:off x="4450080" y="1634411"/>
            <a:ext cx="3291840" cy="21945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a:solidFill>
                  <a:schemeClr val="bg1"/>
                </a:solidFill>
                <a:latin typeface="Helvetica Neue" panose="02000503000000020004"/>
              </a:rPr>
              <a:t>Fiori</a:t>
            </a:r>
          </a:p>
          <a:p>
            <a:pPr algn="ctr">
              <a:spcAft>
                <a:spcPts val="400"/>
              </a:spcAft>
            </a:pPr>
            <a:r>
              <a:rPr lang="en-US">
                <a:solidFill>
                  <a:schemeClr val="bg1"/>
                </a:solidFill>
                <a:latin typeface="Helvetica Neue" panose="02000503000000020004"/>
              </a:rPr>
              <a:t>A modern, app-based user interface that will serve as the new primary FMMI interface and will be accessed via the Portal</a:t>
            </a:r>
          </a:p>
        </p:txBody>
      </p:sp>
      <p:sp>
        <p:nvSpPr>
          <p:cNvPr id="18" name="Rectangle 17">
            <a:extLst>
              <a:ext uri="{FF2B5EF4-FFF2-40B4-BE49-F238E27FC236}">
                <a16:creationId xmlns:a16="http://schemas.microsoft.com/office/drawing/2014/main" id="{1B7A19C8-D119-9D29-A1EB-2F25EEB981A2}"/>
              </a:ext>
            </a:extLst>
          </p:cNvPr>
          <p:cNvSpPr/>
          <p:nvPr/>
        </p:nvSpPr>
        <p:spPr>
          <a:xfrm>
            <a:off x="8095508" y="1634411"/>
            <a:ext cx="3291840" cy="21945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a:solidFill>
                  <a:schemeClr val="tx1"/>
                </a:solidFill>
                <a:latin typeface="Helvetica Neue" panose="02000503000000020004"/>
              </a:rPr>
              <a:t>SAP ECC</a:t>
            </a:r>
          </a:p>
          <a:p>
            <a:pPr algn="ctr">
              <a:spcAft>
                <a:spcPts val="400"/>
              </a:spcAft>
            </a:pPr>
            <a:r>
              <a:rPr lang="en-US">
                <a:solidFill>
                  <a:schemeClr val="tx1"/>
                </a:solidFill>
                <a:latin typeface="Helvetica Neue" panose="02000503000000020004"/>
              </a:rPr>
              <a:t>The current enterprise software version that FMMI runs on</a:t>
            </a:r>
          </a:p>
        </p:txBody>
      </p:sp>
      <p:sp>
        <p:nvSpPr>
          <p:cNvPr id="19" name="Rectangle 18">
            <a:extLst>
              <a:ext uri="{FF2B5EF4-FFF2-40B4-BE49-F238E27FC236}">
                <a16:creationId xmlns:a16="http://schemas.microsoft.com/office/drawing/2014/main" id="{232A5730-ADC0-5463-83DF-EC42BF3F7878}"/>
              </a:ext>
            </a:extLst>
          </p:cNvPr>
          <p:cNvSpPr/>
          <p:nvPr/>
        </p:nvSpPr>
        <p:spPr>
          <a:xfrm>
            <a:off x="804652" y="4149490"/>
            <a:ext cx="3291840" cy="21945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a:solidFill>
                  <a:schemeClr val="bg1"/>
                </a:solidFill>
                <a:latin typeface="Helvetica Neue" panose="02000503000000020004"/>
              </a:rPr>
              <a:t>FIET</a:t>
            </a:r>
            <a:br>
              <a:rPr lang="en-US" sz="2000" b="1">
                <a:solidFill>
                  <a:schemeClr val="bg1"/>
                </a:solidFill>
                <a:latin typeface="Helvetica Neue" panose="02000503000000020004"/>
              </a:rPr>
            </a:br>
            <a:r>
              <a:rPr lang="en-US" sz="1400">
                <a:solidFill>
                  <a:schemeClr val="bg1"/>
                </a:solidFill>
                <a:latin typeface="Helvetica Neue" panose="02000503000000020004"/>
              </a:rPr>
              <a:t>(FMMI Intelligent Enterprise Transformation)</a:t>
            </a:r>
          </a:p>
          <a:p>
            <a:pPr algn="ctr">
              <a:spcAft>
                <a:spcPts val="400"/>
              </a:spcAft>
            </a:pPr>
            <a:r>
              <a:rPr lang="en-US">
                <a:solidFill>
                  <a:schemeClr val="bg1"/>
                </a:solidFill>
                <a:latin typeface="Helvetica Neue" panose="02000503000000020004"/>
              </a:rPr>
              <a:t>The project by which the existing FMMI system is being upgraded from SAP ECC to SAP S/4HANA</a:t>
            </a:r>
          </a:p>
        </p:txBody>
      </p:sp>
      <p:sp>
        <p:nvSpPr>
          <p:cNvPr id="20" name="Rectangle 19">
            <a:extLst>
              <a:ext uri="{FF2B5EF4-FFF2-40B4-BE49-F238E27FC236}">
                <a16:creationId xmlns:a16="http://schemas.microsoft.com/office/drawing/2014/main" id="{1677B7F0-93F3-8FC3-01E1-7F6018AE1CAF}"/>
              </a:ext>
            </a:extLst>
          </p:cNvPr>
          <p:cNvSpPr/>
          <p:nvPr/>
        </p:nvSpPr>
        <p:spPr>
          <a:xfrm>
            <a:off x="4450080" y="4149490"/>
            <a:ext cx="3291840" cy="21945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a:solidFill>
                  <a:schemeClr val="tx1"/>
                </a:solidFill>
                <a:latin typeface="Helvetica Neue" panose="02000503000000020004"/>
              </a:rPr>
              <a:t>Fiori Launchpad</a:t>
            </a:r>
          </a:p>
          <a:p>
            <a:pPr algn="ctr">
              <a:spcAft>
                <a:spcPts val="400"/>
              </a:spcAft>
            </a:pPr>
            <a:r>
              <a:rPr lang="en-US">
                <a:solidFill>
                  <a:schemeClr val="tx1"/>
                </a:solidFill>
                <a:latin typeface="Helvetica Neue" panose="02000503000000020004"/>
              </a:rPr>
              <a:t>The homepage of Fiori and entry point to apps and transactions</a:t>
            </a:r>
          </a:p>
        </p:txBody>
      </p:sp>
      <p:sp>
        <p:nvSpPr>
          <p:cNvPr id="21" name="Rectangle 20">
            <a:extLst>
              <a:ext uri="{FF2B5EF4-FFF2-40B4-BE49-F238E27FC236}">
                <a16:creationId xmlns:a16="http://schemas.microsoft.com/office/drawing/2014/main" id="{7818EAA8-9483-0273-0A58-084317AE7D2C}"/>
              </a:ext>
            </a:extLst>
          </p:cNvPr>
          <p:cNvSpPr/>
          <p:nvPr/>
        </p:nvSpPr>
        <p:spPr>
          <a:xfrm>
            <a:off x="8095508" y="4149490"/>
            <a:ext cx="3291840" cy="21945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a:solidFill>
                  <a:schemeClr val="bg1"/>
                </a:solidFill>
                <a:latin typeface="Helvetica Neue" panose="02000503000000020004"/>
              </a:rPr>
              <a:t>SAP S/4HANA</a:t>
            </a:r>
          </a:p>
          <a:p>
            <a:pPr algn="ctr">
              <a:spcAft>
                <a:spcPts val="400"/>
              </a:spcAft>
            </a:pPr>
            <a:r>
              <a:rPr lang="en-US">
                <a:solidFill>
                  <a:schemeClr val="bg1"/>
                </a:solidFill>
                <a:latin typeface="Helvetica Neue" panose="02000503000000020004"/>
              </a:rPr>
              <a:t>The more advanced enterprise software version that FMMI is being upgraded to, with the go-live date in February 2025</a:t>
            </a:r>
          </a:p>
        </p:txBody>
      </p:sp>
    </p:spTree>
    <p:extLst>
      <p:ext uri="{BB962C8B-B14F-4D97-AF65-F5344CB8AC3E}">
        <p14:creationId xmlns:p14="http://schemas.microsoft.com/office/powerpoint/2010/main" val="243205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D8560C-08F7-DD45-1E4F-63A4036EDBDE}"/>
              </a:ext>
              <a:ext uri="{C183D7F6-B498-43B3-948B-1728B52AA6E4}">
                <adec:decorative xmlns:adec="http://schemas.microsoft.com/office/drawing/2017/decorative" val="1"/>
              </a:ext>
            </a:extLst>
          </p:cNvPr>
          <p:cNvSpPr/>
          <p:nvPr/>
        </p:nvSpPr>
        <p:spPr>
          <a:xfrm>
            <a:off x="1845601" y="1550881"/>
            <a:ext cx="2103120" cy="3657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07E3B763-4D14-3E64-4CF5-BC6892603DAE}"/>
              </a:ext>
              <a:ext uri="{C183D7F6-B498-43B3-948B-1728B52AA6E4}">
                <adec:decorative xmlns:adec="http://schemas.microsoft.com/office/drawing/2017/decorative" val="1"/>
              </a:ext>
            </a:extLst>
          </p:cNvPr>
          <p:cNvSpPr/>
          <p:nvPr/>
        </p:nvSpPr>
        <p:spPr>
          <a:xfrm>
            <a:off x="4957354" y="1550881"/>
            <a:ext cx="1188720" cy="3657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BED6237E-8D3F-CE7C-203A-0FA46A4B8EC8}"/>
              </a:ext>
              <a:ext uri="{C183D7F6-B498-43B3-948B-1728B52AA6E4}">
                <adec:decorative xmlns:adec="http://schemas.microsoft.com/office/drawing/2017/decorative" val="1"/>
              </a:ext>
            </a:extLst>
          </p:cNvPr>
          <p:cNvSpPr/>
          <p:nvPr/>
        </p:nvSpPr>
        <p:spPr>
          <a:xfrm flipH="1">
            <a:off x="7657886" y="1550881"/>
            <a:ext cx="2103120" cy="36576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SAP ECC vs. SAP S/4HANA</a:t>
            </a:r>
          </a:p>
        </p:txBody>
      </p:sp>
      <p:graphicFrame>
        <p:nvGraphicFramePr>
          <p:cNvPr id="5" name="Table 4" descr="This table compares SAP ECC and SAP S/4 HANA. SAP ECC does not have intelligent technologies, uses the HANA database, has a complex data model which has redundant tables for analysis which causes blocking and maintenance issues. Its business processes are traditional which are constrained by the legacy database, the User Interface is Legacy Portal, and deployment is on premise. SAP S/4HANA has all available intelligent technologies embedded machine learning, advanced analytics, and digital assistants with voice recognition. It has an in-memory database with optimized code set, real-time Online Analytical Processing and Online Transaction Processing from one data model. It uses a simple data model which is a combined analytics and transactions, reduced reconciliation, blocking, and maintenance. It also uses Intelligent business processes powered by new technology and SAP HANA. The user interface is SAP Fiori which is modern, customizable, and intuitive User Interface. The deployment is a complete choice of on premise, cloud or hybrid.">
            <a:extLst>
              <a:ext uri="{FF2B5EF4-FFF2-40B4-BE49-F238E27FC236}">
                <a16:creationId xmlns:a16="http://schemas.microsoft.com/office/drawing/2014/main" id="{3AAA708C-C6B5-6FE2-0013-6FF95B6DDE64}"/>
              </a:ext>
            </a:extLst>
          </p:cNvPr>
          <p:cNvGraphicFramePr>
            <a:graphicFrameLocks noGrp="1"/>
          </p:cNvGraphicFramePr>
          <p:nvPr/>
        </p:nvGraphicFramePr>
        <p:xfrm>
          <a:off x="1295400" y="1502057"/>
          <a:ext cx="9601200" cy="481584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790026347"/>
                    </a:ext>
                  </a:extLst>
                </a:gridCol>
                <a:gridCol w="2103120">
                  <a:extLst>
                    <a:ext uri="{9D8B030D-6E8A-4147-A177-3AD203B41FA5}">
                      <a16:colId xmlns:a16="http://schemas.microsoft.com/office/drawing/2014/main" val="1793190465"/>
                    </a:ext>
                  </a:extLst>
                </a:gridCol>
                <a:gridCol w="4297680">
                  <a:extLst>
                    <a:ext uri="{9D8B030D-6E8A-4147-A177-3AD203B41FA5}">
                      <a16:colId xmlns:a16="http://schemas.microsoft.com/office/drawing/2014/main" val="1096462360"/>
                    </a:ext>
                  </a:extLst>
                </a:gridCol>
              </a:tblGrid>
              <a:tr h="457200">
                <a:tc>
                  <a:txBody>
                    <a:bodyPr/>
                    <a:lstStyle/>
                    <a:p>
                      <a:pPr algn="ctr"/>
                      <a:r>
                        <a:rPr lang="en-US" sz="1600" b="1">
                          <a:solidFill>
                            <a:schemeClr val="bg1"/>
                          </a:solidFill>
                          <a:latin typeface="Helvetica Neue" panose="02000503000000020004"/>
                        </a:rPr>
                        <a:t>SAP ECC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bg1"/>
                          </a:solidFill>
                          <a:latin typeface="Helvetica Neue" panose="02000503000000020004"/>
                        </a:rPr>
                        <a:t>SAP S/4HANA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953455"/>
                  </a:ext>
                </a:extLst>
              </a:tr>
              <a:tr h="370840">
                <a:tc>
                  <a:txBody>
                    <a:bodyPr/>
                    <a:lstStyle/>
                    <a:p>
                      <a:pPr algn="l"/>
                      <a:r>
                        <a:rPr lang="en-US" sz="1600">
                          <a:solidFill>
                            <a:schemeClr val="tx1"/>
                          </a:solidFill>
                          <a:latin typeface="Helvetica Neue" panose="02000503000000020004"/>
                        </a:rPr>
                        <a:t>HANA database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Database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Helvetica Neue"/>
                        </a:rPr>
                        <a:t>SAP S/4HANA in-memory database with optimized code set; real-time Online Analytical Processing and Online Transaction Processing from one data model</a:t>
                      </a:r>
                      <a:endParaRPr lang="en-US" sz="16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2140763"/>
                  </a:ext>
                </a:extLst>
              </a:tr>
              <a:tr h="822960">
                <a:tc>
                  <a:txBody>
                    <a:bodyPr/>
                    <a:lstStyle/>
                    <a:p>
                      <a:pPr algn="l"/>
                      <a:r>
                        <a:rPr lang="en-US" sz="1600">
                          <a:solidFill>
                            <a:schemeClr val="tx1"/>
                          </a:solidFill>
                          <a:latin typeface="Helvetica Neue" panose="02000503000000020004"/>
                        </a:rPr>
                        <a:t>Complex data </a:t>
                      </a:r>
                      <a:r>
                        <a:rPr lang="en-US" sz="1600">
                          <a:solidFill>
                            <a:schemeClr val="tx1"/>
                          </a:solidFill>
                          <a:effectLst/>
                          <a:latin typeface="Helvetica Neue"/>
                        </a:rPr>
                        <a:t>model – redundant tables for analysis means blocking and maintenance issues</a:t>
                      </a:r>
                      <a:endParaRPr lang="en-US" sz="1600">
                        <a:solidFill>
                          <a:schemeClr val="tx1"/>
                        </a:solidFill>
                        <a:latin typeface="Helvetica Neue" panose="02000503000000020004"/>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Data Model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Helvetica Neue"/>
                        </a:rPr>
                        <a:t>Simple data model – combined analytics and transactions, reduced reconciliation, blocking, and maintenance</a:t>
                      </a:r>
                      <a:endParaRPr lang="en-US" sz="16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469926"/>
                  </a:ext>
                </a:extLst>
              </a:tr>
              <a:tr h="822960">
                <a:tc>
                  <a:txBody>
                    <a:bodyPr/>
                    <a:lstStyle/>
                    <a:p>
                      <a:pPr algn="l"/>
                      <a:r>
                        <a:rPr lang="en-US" sz="1600">
                          <a:solidFill>
                            <a:schemeClr val="tx1"/>
                          </a:solidFill>
                          <a:latin typeface="Helvetica Neue" panose="02000503000000020004"/>
                        </a:rPr>
                        <a:t>Traditional processes constrained by the legacy database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Business Process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Helvetica Neue"/>
                        </a:rPr>
                        <a:t>Intelligent processes powered by new technology and SAP HANA</a:t>
                      </a:r>
                      <a:endParaRPr lang="en-US" sz="16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037694"/>
                  </a:ext>
                </a:extLst>
              </a:tr>
              <a:tr h="822960">
                <a:tc>
                  <a:txBody>
                    <a:bodyPr/>
                    <a:lstStyle/>
                    <a:p>
                      <a:pPr algn="l"/>
                      <a:r>
                        <a:rPr lang="en-US" sz="1600">
                          <a:solidFill>
                            <a:schemeClr val="tx1"/>
                          </a:solidFill>
                          <a:latin typeface="Helvetica Neue" panose="02000503000000020004"/>
                        </a:rPr>
                        <a:t>Legacy Portal</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User Interface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Helvetica Neue"/>
                        </a:rPr>
                        <a:t>SAP Fiori – modern, customizable, and intuitive User Interface</a:t>
                      </a:r>
                      <a:endParaRPr lang="en-US" sz="16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553845"/>
                  </a:ext>
                </a:extLst>
              </a:tr>
              <a:tr h="822960">
                <a:tc>
                  <a:txBody>
                    <a:bodyPr/>
                    <a:lstStyle/>
                    <a:p>
                      <a:pPr algn="l"/>
                      <a:r>
                        <a:rPr lang="en-US" sz="1600">
                          <a:solidFill>
                            <a:schemeClr val="tx1"/>
                          </a:solidFill>
                          <a:latin typeface="Helvetica Neue" panose="02000503000000020004"/>
                        </a:rPr>
                        <a:t>On premise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Deployment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a:solidFill>
                            <a:schemeClr val="tx1"/>
                          </a:solidFill>
                          <a:effectLst/>
                          <a:latin typeface="Helvetica Neue"/>
                        </a:rPr>
                        <a:t>Complete choice of on premise, cloud, or hybrid</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9780553"/>
                  </a:ext>
                </a:extLst>
              </a:tr>
            </a:tbl>
          </a:graphicData>
        </a:graphic>
      </p:graphicFrame>
      <p:grpSp>
        <p:nvGrpSpPr>
          <p:cNvPr id="89" name="Group 88">
            <a:extLst>
              <a:ext uri="{FF2B5EF4-FFF2-40B4-BE49-F238E27FC236}">
                <a16:creationId xmlns:a16="http://schemas.microsoft.com/office/drawing/2014/main" id="{551BFFB3-7503-DAAE-A20B-9470AF9ABFD6}"/>
              </a:ext>
              <a:ext uri="{C183D7F6-B498-43B3-948B-1728B52AA6E4}">
                <adec:decorative xmlns:adec="http://schemas.microsoft.com/office/drawing/2017/decorative" val="1"/>
              </a:ext>
            </a:extLst>
          </p:cNvPr>
          <p:cNvGrpSpPr>
            <a:grpSpLocks noChangeAspect="1"/>
          </p:cNvGrpSpPr>
          <p:nvPr/>
        </p:nvGrpSpPr>
        <p:grpSpPr>
          <a:xfrm>
            <a:off x="549041" y="2162123"/>
            <a:ext cx="720090" cy="640081"/>
            <a:chOff x="6375" y="2362609"/>
            <a:chExt cx="1063431" cy="1030026"/>
          </a:xfrm>
        </p:grpSpPr>
        <p:pic>
          <p:nvPicPr>
            <p:cNvPr id="47" name="Graphic 46" descr="Database outline">
              <a:extLst>
                <a:ext uri="{FF2B5EF4-FFF2-40B4-BE49-F238E27FC236}">
                  <a16:creationId xmlns:a16="http://schemas.microsoft.com/office/drawing/2014/main" id="{DCD64887-1A21-8E0B-A03D-0332DBE725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06" y="2362609"/>
              <a:ext cx="914400" cy="914400"/>
            </a:xfrm>
            <a:prstGeom prst="rect">
              <a:avLst/>
            </a:prstGeom>
          </p:spPr>
        </p:pic>
        <p:pic>
          <p:nvPicPr>
            <p:cNvPr id="83" name="Graphic 82" descr="Optical disc with solid fill">
              <a:extLst>
                <a:ext uri="{FF2B5EF4-FFF2-40B4-BE49-F238E27FC236}">
                  <a16:creationId xmlns:a16="http://schemas.microsoft.com/office/drawing/2014/main" id="{99C22674-29AE-8EC9-79B1-B7713FF3BC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5" y="2864966"/>
              <a:ext cx="527669" cy="527669"/>
            </a:xfrm>
            <a:prstGeom prst="rect">
              <a:avLst/>
            </a:prstGeom>
          </p:spPr>
        </p:pic>
      </p:grpSp>
      <p:grpSp>
        <p:nvGrpSpPr>
          <p:cNvPr id="71" name="Group 70">
            <a:extLst>
              <a:ext uri="{FF2B5EF4-FFF2-40B4-BE49-F238E27FC236}">
                <a16:creationId xmlns:a16="http://schemas.microsoft.com/office/drawing/2014/main" id="{95594FA4-A74A-B23B-FAAF-8022BA863219}"/>
              </a:ext>
              <a:ext uri="{C183D7F6-B498-43B3-948B-1728B52AA6E4}">
                <adec:decorative xmlns:adec="http://schemas.microsoft.com/office/drawing/2017/decorative" val="1"/>
              </a:ext>
            </a:extLst>
          </p:cNvPr>
          <p:cNvGrpSpPr>
            <a:grpSpLocks noChangeAspect="1"/>
          </p:cNvGrpSpPr>
          <p:nvPr/>
        </p:nvGrpSpPr>
        <p:grpSpPr>
          <a:xfrm>
            <a:off x="526040" y="3129015"/>
            <a:ext cx="766093" cy="640080"/>
            <a:chOff x="-1017528" y="3191923"/>
            <a:chExt cx="1129059" cy="943342"/>
          </a:xfrm>
        </p:grpSpPr>
        <p:pic>
          <p:nvPicPr>
            <p:cNvPr id="44" name="Graphic 43" descr="Gears outline">
              <a:extLst>
                <a:ext uri="{FF2B5EF4-FFF2-40B4-BE49-F238E27FC236}">
                  <a16:creationId xmlns:a16="http://schemas.microsoft.com/office/drawing/2014/main" id="{9B283851-207C-B8E7-3E3B-1293DECC5A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2245" y="3220865"/>
              <a:ext cx="914400" cy="914400"/>
            </a:xfrm>
            <a:prstGeom prst="rect">
              <a:avLst/>
            </a:prstGeom>
          </p:spPr>
        </p:pic>
        <p:pic>
          <p:nvPicPr>
            <p:cNvPr id="64" name="Graphic 63" descr="Back outline">
              <a:extLst>
                <a:ext uri="{FF2B5EF4-FFF2-40B4-BE49-F238E27FC236}">
                  <a16:creationId xmlns:a16="http://schemas.microsoft.com/office/drawing/2014/main" id="{3B5CC67B-A150-FF17-D798-DEC53CB391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84127">
              <a:off x="-330392" y="3191923"/>
              <a:ext cx="441923" cy="441923"/>
            </a:xfrm>
            <a:prstGeom prst="rect">
              <a:avLst/>
            </a:prstGeom>
          </p:spPr>
        </p:pic>
        <p:pic>
          <p:nvPicPr>
            <p:cNvPr id="66" name="Graphic 65" descr="Back outline">
              <a:extLst>
                <a:ext uri="{FF2B5EF4-FFF2-40B4-BE49-F238E27FC236}">
                  <a16:creationId xmlns:a16="http://schemas.microsoft.com/office/drawing/2014/main" id="{A55C6D11-A7BD-8276-0391-15B0EBE1E0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043938">
              <a:off x="-1017528" y="3351634"/>
              <a:ext cx="405412" cy="405412"/>
            </a:xfrm>
            <a:prstGeom prst="rect">
              <a:avLst/>
            </a:prstGeom>
          </p:spPr>
        </p:pic>
        <p:pic>
          <p:nvPicPr>
            <p:cNvPr id="70" name="Graphic 69" descr="Single gear outline">
              <a:extLst>
                <a:ext uri="{FF2B5EF4-FFF2-40B4-BE49-F238E27FC236}">
                  <a16:creationId xmlns:a16="http://schemas.microsoft.com/office/drawing/2014/main" id="{1899B8B4-5CB9-B515-1C67-8C806053038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5429" y="3660166"/>
              <a:ext cx="315998" cy="315998"/>
            </a:xfrm>
            <a:prstGeom prst="rect">
              <a:avLst/>
            </a:prstGeom>
          </p:spPr>
        </p:pic>
      </p:grpSp>
      <p:grpSp>
        <p:nvGrpSpPr>
          <p:cNvPr id="7" name="Graphic 45">
            <a:extLst>
              <a:ext uri="{FF2B5EF4-FFF2-40B4-BE49-F238E27FC236}">
                <a16:creationId xmlns:a16="http://schemas.microsoft.com/office/drawing/2014/main" id="{E3029D55-7D5A-9796-B373-5C01C103927F}"/>
              </a:ext>
              <a:ext uri="{C183D7F6-B498-43B3-948B-1728B52AA6E4}">
                <adec:decorative xmlns:adec="http://schemas.microsoft.com/office/drawing/2017/decorative" val="1"/>
              </a:ext>
            </a:extLst>
          </p:cNvPr>
          <p:cNvGrpSpPr/>
          <p:nvPr/>
        </p:nvGrpSpPr>
        <p:grpSpPr>
          <a:xfrm>
            <a:off x="655721" y="3983832"/>
            <a:ext cx="506730" cy="546735"/>
            <a:chOff x="546864" y="4417457"/>
            <a:chExt cx="506730" cy="546735"/>
          </a:xfrm>
          <a:solidFill>
            <a:schemeClr val="tx1"/>
          </a:solidFill>
        </p:grpSpPr>
        <p:sp>
          <p:nvSpPr>
            <p:cNvPr id="8" name="Freeform: Shape 7">
              <a:extLst>
                <a:ext uri="{FF2B5EF4-FFF2-40B4-BE49-F238E27FC236}">
                  <a16:creationId xmlns:a16="http://schemas.microsoft.com/office/drawing/2014/main" id="{C33DF66E-5CDD-310E-BB45-B8832352AA16}"/>
                </a:ext>
              </a:extLst>
            </p:cNvPr>
            <p:cNvSpPr/>
            <p:nvPr/>
          </p:nvSpPr>
          <p:spPr>
            <a:xfrm>
              <a:off x="546864" y="4870847"/>
              <a:ext cx="186690" cy="93345"/>
            </a:xfrm>
            <a:custGeom>
              <a:avLst/>
              <a:gdLst>
                <a:gd name="connsiteX0" fmla="*/ 0 w 186690"/>
                <a:gd name="connsiteY0" fmla="*/ 93345 h 93345"/>
                <a:gd name="connsiteX1" fmla="*/ 186690 w 186690"/>
                <a:gd name="connsiteY1" fmla="*/ 93345 h 93345"/>
                <a:gd name="connsiteX2" fmla="*/ 186690 w 186690"/>
                <a:gd name="connsiteY2" fmla="*/ 0 h 93345"/>
                <a:gd name="connsiteX3" fmla="*/ 0 w 186690"/>
                <a:gd name="connsiteY3" fmla="*/ 0 h 93345"/>
                <a:gd name="connsiteX4" fmla="*/ 13335 w 186690"/>
                <a:gd name="connsiteY4" fmla="*/ 13335 h 93345"/>
                <a:gd name="connsiteX5" fmla="*/ 173355 w 186690"/>
                <a:gd name="connsiteY5" fmla="*/ 13335 h 93345"/>
                <a:gd name="connsiteX6" fmla="*/ 173355 w 186690"/>
                <a:gd name="connsiteY6" fmla="*/ 80010 h 93345"/>
                <a:gd name="connsiteX7" fmla="*/ 13335 w 186690"/>
                <a:gd name="connsiteY7" fmla="*/ 80010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90" h="93345">
                  <a:moveTo>
                    <a:pt x="0" y="93345"/>
                  </a:moveTo>
                  <a:lnTo>
                    <a:pt x="186690" y="93345"/>
                  </a:lnTo>
                  <a:lnTo>
                    <a:pt x="186690" y="0"/>
                  </a:lnTo>
                  <a:lnTo>
                    <a:pt x="0" y="0"/>
                  </a:lnTo>
                  <a:close/>
                  <a:moveTo>
                    <a:pt x="13335" y="13335"/>
                  </a:moveTo>
                  <a:lnTo>
                    <a:pt x="173355" y="13335"/>
                  </a:lnTo>
                  <a:lnTo>
                    <a:pt x="173355" y="80010"/>
                  </a:lnTo>
                  <a:lnTo>
                    <a:pt x="13335" y="80010"/>
                  </a:lnTo>
                  <a:close/>
                </a:path>
              </a:pathLst>
            </a:custGeom>
            <a:solidFill>
              <a:schemeClr val="tx1"/>
            </a:solidFill>
            <a:ln w="66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29DEBDA-CBF0-A023-4A27-C79E45C0BBE2}"/>
                </a:ext>
              </a:extLst>
            </p:cNvPr>
            <p:cNvSpPr/>
            <p:nvPr/>
          </p:nvSpPr>
          <p:spPr>
            <a:xfrm>
              <a:off x="866904" y="4870847"/>
              <a:ext cx="186690" cy="93345"/>
            </a:xfrm>
            <a:custGeom>
              <a:avLst/>
              <a:gdLst>
                <a:gd name="connsiteX0" fmla="*/ 0 w 186690"/>
                <a:gd name="connsiteY0" fmla="*/ 0 h 93345"/>
                <a:gd name="connsiteX1" fmla="*/ 0 w 186690"/>
                <a:gd name="connsiteY1" fmla="*/ 93345 h 93345"/>
                <a:gd name="connsiteX2" fmla="*/ 186690 w 186690"/>
                <a:gd name="connsiteY2" fmla="*/ 93345 h 93345"/>
                <a:gd name="connsiteX3" fmla="*/ 186690 w 186690"/>
                <a:gd name="connsiteY3" fmla="*/ 0 h 93345"/>
                <a:gd name="connsiteX4" fmla="*/ 173355 w 186690"/>
                <a:gd name="connsiteY4" fmla="*/ 80010 h 93345"/>
                <a:gd name="connsiteX5" fmla="*/ 13335 w 186690"/>
                <a:gd name="connsiteY5" fmla="*/ 80010 h 93345"/>
                <a:gd name="connsiteX6" fmla="*/ 13335 w 186690"/>
                <a:gd name="connsiteY6" fmla="*/ 13335 h 93345"/>
                <a:gd name="connsiteX7" fmla="*/ 173355 w 186690"/>
                <a:gd name="connsiteY7" fmla="*/ 13335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90" h="93345">
                  <a:moveTo>
                    <a:pt x="0" y="0"/>
                  </a:moveTo>
                  <a:lnTo>
                    <a:pt x="0" y="93345"/>
                  </a:lnTo>
                  <a:lnTo>
                    <a:pt x="186690" y="93345"/>
                  </a:lnTo>
                  <a:lnTo>
                    <a:pt x="186690" y="0"/>
                  </a:lnTo>
                  <a:close/>
                  <a:moveTo>
                    <a:pt x="173355" y="80010"/>
                  </a:moveTo>
                  <a:lnTo>
                    <a:pt x="13335" y="80010"/>
                  </a:lnTo>
                  <a:lnTo>
                    <a:pt x="13335" y="13335"/>
                  </a:lnTo>
                  <a:lnTo>
                    <a:pt x="173355" y="13335"/>
                  </a:lnTo>
                  <a:close/>
                </a:path>
              </a:pathLst>
            </a:custGeom>
            <a:solidFill>
              <a:schemeClr val="tx1"/>
            </a:solidFill>
            <a:ln w="664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624EABD-A459-B4CB-197A-2030D6D888EA}"/>
                </a:ext>
              </a:extLst>
            </p:cNvPr>
            <p:cNvSpPr/>
            <p:nvPr/>
          </p:nvSpPr>
          <p:spPr>
            <a:xfrm>
              <a:off x="593618" y="4641392"/>
              <a:ext cx="413221" cy="216119"/>
            </a:xfrm>
            <a:custGeom>
              <a:avLst/>
              <a:gdLst>
                <a:gd name="connsiteX0" fmla="*/ 269379 w 413221"/>
                <a:gd name="connsiteY0" fmla="*/ 76103 h 216119"/>
                <a:gd name="connsiteX1" fmla="*/ 359963 w 413221"/>
                <a:gd name="connsiteY1" fmla="*/ 76103 h 216119"/>
                <a:gd name="connsiteX2" fmla="*/ 359963 w 413221"/>
                <a:gd name="connsiteY2" fmla="*/ 193197 h 216119"/>
                <a:gd name="connsiteX3" fmla="*/ 359850 w 413221"/>
                <a:gd name="connsiteY3" fmla="*/ 193244 h 216119"/>
                <a:gd name="connsiteX4" fmla="*/ 331340 w 413221"/>
                <a:gd name="connsiteY4" fmla="*/ 164734 h 216119"/>
                <a:gd name="connsiteX5" fmla="*/ 321912 w 413221"/>
                <a:gd name="connsiteY5" fmla="*/ 164898 h 216119"/>
                <a:gd name="connsiteX6" fmla="*/ 321912 w 413221"/>
                <a:gd name="connsiteY6" fmla="*/ 174162 h 216119"/>
                <a:gd name="connsiteX7" fmla="*/ 361917 w 413221"/>
                <a:gd name="connsiteY7" fmla="*/ 214167 h 216119"/>
                <a:gd name="connsiteX8" fmla="*/ 371345 w 413221"/>
                <a:gd name="connsiteY8" fmla="*/ 214167 h 216119"/>
                <a:gd name="connsiteX9" fmla="*/ 411350 w 413221"/>
                <a:gd name="connsiteY9" fmla="*/ 174162 h 216119"/>
                <a:gd name="connsiteX10" fmla="*/ 411186 w 413221"/>
                <a:gd name="connsiteY10" fmla="*/ 164734 h 216119"/>
                <a:gd name="connsiteX11" fmla="*/ 401922 w 413221"/>
                <a:gd name="connsiteY11" fmla="*/ 164734 h 216119"/>
                <a:gd name="connsiteX12" fmla="*/ 373412 w 413221"/>
                <a:gd name="connsiteY12" fmla="*/ 193244 h 216119"/>
                <a:gd name="connsiteX13" fmla="*/ 373298 w 413221"/>
                <a:gd name="connsiteY13" fmla="*/ 193197 h 216119"/>
                <a:gd name="connsiteX14" fmla="*/ 373298 w 413221"/>
                <a:gd name="connsiteY14" fmla="*/ 62768 h 216119"/>
                <a:gd name="connsiteX15" fmla="*/ 269379 w 413221"/>
                <a:gd name="connsiteY15" fmla="*/ 62768 h 216119"/>
                <a:gd name="connsiteX16" fmla="*/ 206611 w 413221"/>
                <a:gd name="connsiteY16" fmla="*/ 0 h 216119"/>
                <a:gd name="connsiteX17" fmla="*/ 143843 w 413221"/>
                <a:gd name="connsiteY17" fmla="*/ 62768 h 216119"/>
                <a:gd name="connsiteX18" fmla="*/ 39923 w 413221"/>
                <a:gd name="connsiteY18" fmla="*/ 62768 h 216119"/>
                <a:gd name="connsiteX19" fmla="*/ 39923 w 413221"/>
                <a:gd name="connsiteY19" fmla="*/ 193197 h 216119"/>
                <a:gd name="connsiteX20" fmla="*/ 39810 w 413221"/>
                <a:gd name="connsiteY20" fmla="*/ 193244 h 216119"/>
                <a:gd name="connsiteX21" fmla="*/ 11300 w 413221"/>
                <a:gd name="connsiteY21" fmla="*/ 164734 h 216119"/>
                <a:gd name="connsiteX22" fmla="*/ 1872 w 413221"/>
                <a:gd name="connsiteY22" fmla="*/ 164898 h 216119"/>
                <a:gd name="connsiteX23" fmla="*/ 1872 w 413221"/>
                <a:gd name="connsiteY23" fmla="*/ 174162 h 216119"/>
                <a:gd name="connsiteX24" fmla="*/ 41877 w 413221"/>
                <a:gd name="connsiteY24" fmla="*/ 214167 h 216119"/>
                <a:gd name="connsiteX25" fmla="*/ 51305 w 413221"/>
                <a:gd name="connsiteY25" fmla="*/ 214167 h 216119"/>
                <a:gd name="connsiteX26" fmla="*/ 91310 w 413221"/>
                <a:gd name="connsiteY26" fmla="*/ 174162 h 216119"/>
                <a:gd name="connsiteX27" fmla="*/ 91474 w 413221"/>
                <a:gd name="connsiteY27" fmla="*/ 164734 h 216119"/>
                <a:gd name="connsiteX28" fmla="*/ 82046 w 413221"/>
                <a:gd name="connsiteY28" fmla="*/ 164570 h 216119"/>
                <a:gd name="connsiteX29" fmla="*/ 81882 w 413221"/>
                <a:gd name="connsiteY29" fmla="*/ 164734 h 216119"/>
                <a:gd name="connsiteX30" fmla="*/ 53372 w 413221"/>
                <a:gd name="connsiteY30" fmla="*/ 193244 h 216119"/>
                <a:gd name="connsiteX31" fmla="*/ 53258 w 413221"/>
                <a:gd name="connsiteY31" fmla="*/ 193197 h 216119"/>
                <a:gd name="connsiteX32" fmla="*/ 53258 w 413221"/>
                <a:gd name="connsiteY32" fmla="*/ 76103 h 216119"/>
                <a:gd name="connsiteX33" fmla="*/ 143843 w 413221"/>
                <a:gd name="connsiteY33" fmla="*/ 76103 h 216119"/>
                <a:gd name="connsiteX34" fmla="*/ 206611 w 413221"/>
                <a:gd name="connsiteY34" fmla="*/ 138871 h 216119"/>
                <a:gd name="connsiteX35" fmla="*/ 206611 w 413221"/>
                <a:gd name="connsiteY35" fmla="*/ 18856 h 216119"/>
                <a:gd name="connsiteX36" fmla="*/ 257190 w 413221"/>
                <a:gd name="connsiteY36" fmla="*/ 69435 h 216119"/>
                <a:gd name="connsiteX37" fmla="*/ 206611 w 413221"/>
                <a:gd name="connsiteY37" fmla="*/ 120015 h 216119"/>
                <a:gd name="connsiteX38" fmla="*/ 156031 w 413221"/>
                <a:gd name="connsiteY38" fmla="*/ 69435 h 21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3221" h="216119">
                  <a:moveTo>
                    <a:pt x="269379" y="76103"/>
                  </a:moveTo>
                  <a:lnTo>
                    <a:pt x="359963" y="76103"/>
                  </a:lnTo>
                  <a:lnTo>
                    <a:pt x="359963" y="193197"/>
                  </a:lnTo>
                  <a:cubicBezTo>
                    <a:pt x="359963" y="193284"/>
                    <a:pt x="359910" y="193304"/>
                    <a:pt x="359850" y="193244"/>
                  </a:cubicBezTo>
                  <a:lnTo>
                    <a:pt x="331340" y="164734"/>
                  </a:lnTo>
                  <a:cubicBezTo>
                    <a:pt x="328691" y="162176"/>
                    <a:pt x="324470" y="162249"/>
                    <a:pt x="321912" y="164898"/>
                  </a:cubicBezTo>
                  <a:cubicBezTo>
                    <a:pt x="319416" y="167482"/>
                    <a:pt x="319416" y="171578"/>
                    <a:pt x="321912" y="174162"/>
                  </a:cubicBezTo>
                  <a:lnTo>
                    <a:pt x="361917" y="214167"/>
                  </a:lnTo>
                  <a:cubicBezTo>
                    <a:pt x="364520" y="216770"/>
                    <a:pt x="368741" y="216770"/>
                    <a:pt x="371345" y="214167"/>
                  </a:cubicBezTo>
                  <a:lnTo>
                    <a:pt x="411350" y="174162"/>
                  </a:lnTo>
                  <a:cubicBezTo>
                    <a:pt x="413908" y="171513"/>
                    <a:pt x="413835" y="167292"/>
                    <a:pt x="411186" y="164734"/>
                  </a:cubicBezTo>
                  <a:cubicBezTo>
                    <a:pt x="408602" y="162238"/>
                    <a:pt x="404505" y="162238"/>
                    <a:pt x="401922" y="164734"/>
                  </a:cubicBezTo>
                  <a:lnTo>
                    <a:pt x="373412" y="193244"/>
                  </a:lnTo>
                  <a:cubicBezTo>
                    <a:pt x="373352" y="193304"/>
                    <a:pt x="373298" y="193284"/>
                    <a:pt x="373298" y="193197"/>
                  </a:cubicBezTo>
                  <a:lnTo>
                    <a:pt x="373298" y="62768"/>
                  </a:lnTo>
                  <a:lnTo>
                    <a:pt x="269379" y="62768"/>
                  </a:lnTo>
                  <a:lnTo>
                    <a:pt x="206611" y="0"/>
                  </a:lnTo>
                  <a:lnTo>
                    <a:pt x="143843" y="62768"/>
                  </a:lnTo>
                  <a:lnTo>
                    <a:pt x="39923" y="62768"/>
                  </a:lnTo>
                  <a:lnTo>
                    <a:pt x="39923" y="193197"/>
                  </a:lnTo>
                  <a:cubicBezTo>
                    <a:pt x="39923" y="193284"/>
                    <a:pt x="39870" y="193304"/>
                    <a:pt x="39810" y="193244"/>
                  </a:cubicBezTo>
                  <a:lnTo>
                    <a:pt x="11300" y="164734"/>
                  </a:lnTo>
                  <a:cubicBezTo>
                    <a:pt x="8651" y="162176"/>
                    <a:pt x="4430" y="162249"/>
                    <a:pt x="1872" y="164898"/>
                  </a:cubicBezTo>
                  <a:cubicBezTo>
                    <a:pt x="-624" y="167482"/>
                    <a:pt x="-624" y="171578"/>
                    <a:pt x="1872" y="174162"/>
                  </a:cubicBezTo>
                  <a:lnTo>
                    <a:pt x="41877" y="214167"/>
                  </a:lnTo>
                  <a:cubicBezTo>
                    <a:pt x="44480" y="216770"/>
                    <a:pt x="48701" y="216770"/>
                    <a:pt x="51305" y="214167"/>
                  </a:cubicBezTo>
                  <a:lnTo>
                    <a:pt x="91310" y="174162"/>
                  </a:lnTo>
                  <a:cubicBezTo>
                    <a:pt x="93959" y="171603"/>
                    <a:pt x="94032" y="167383"/>
                    <a:pt x="91474" y="164734"/>
                  </a:cubicBezTo>
                  <a:cubicBezTo>
                    <a:pt x="88915" y="162085"/>
                    <a:pt x="84694" y="162012"/>
                    <a:pt x="82046" y="164570"/>
                  </a:cubicBezTo>
                  <a:cubicBezTo>
                    <a:pt x="81990" y="164624"/>
                    <a:pt x="81936" y="164679"/>
                    <a:pt x="81882" y="164734"/>
                  </a:cubicBezTo>
                  <a:lnTo>
                    <a:pt x="53372" y="193244"/>
                  </a:lnTo>
                  <a:cubicBezTo>
                    <a:pt x="53311" y="193304"/>
                    <a:pt x="53258" y="193284"/>
                    <a:pt x="53258" y="193197"/>
                  </a:cubicBezTo>
                  <a:lnTo>
                    <a:pt x="53258" y="76103"/>
                  </a:lnTo>
                  <a:lnTo>
                    <a:pt x="143843" y="76103"/>
                  </a:lnTo>
                  <a:lnTo>
                    <a:pt x="206611" y="138871"/>
                  </a:lnTo>
                  <a:close/>
                  <a:moveTo>
                    <a:pt x="206611" y="18856"/>
                  </a:moveTo>
                  <a:lnTo>
                    <a:pt x="257190" y="69435"/>
                  </a:lnTo>
                  <a:lnTo>
                    <a:pt x="206611" y="120015"/>
                  </a:lnTo>
                  <a:lnTo>
                    <a:pt x="156031" y="69435"/>
                  </a:lnTo>
                  <a:close/>
                </a:path>
              </a:pathLst>
            </a:custGeom>
            <a:solidFill>
              <a:schemeClr val="tx1"/>
            </a:solidFill>
            <a:ln w="664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0FB00CB-D7CC-E173-4445-169698436930}"/>
                </a:ext>
              </a:extLst>
            </p:cNvPr>
            <p:cNvSpPr/>
            <p:nvPr/>
          </p:nvSpPr>
          <p:spPr>
            <a:xfrm>
              <a:off x="706884" y="4417457"/>
              <a:ext cx="186690" cy="210524"/>
            </a:xfrm>
            <a:custGeom>
              <a:avLst/>
              <a:gdLst>
                <a:gd name="connsiteX0" fmla="*/ 86678 w 186690"/>
                <a:gd name="connsiteY0" fmla="*/ 187603 h 210524"/>
                <a:gd name="connsiteX1" fmla="*/ 86564 w 186690"/>
                <a:gd name="connsiteY1" fmla="*/ 187650 h 210524"/>
                <a:gd name="connsiteX2" fmla="*/ 58054 w 186690"/>
                <a:gd name="connsiteY2" fmla="*/ 159140 h 210524"/>
                <a:gd name="connsiteX3" fmla="*/ 48626 w 186690"/>
                <a:gd name="connsiteY3" fmla="*/ 158976 h 210524"/>
                <a:gd name="connsiteX4" fmla="*/ 48462 w 186690"/>
                <a:gd name="connsiteY4" fmla="*/ 168404 h 210524"/>
                <a:gd name="connsiteX5" fmla="*/ 48626 w 186690"/>
                <a:gd name="connsiteY5" fmla="*/ 168568 h 210524"/>
                <a:gd name="connsiteX6" fmla="*/ 88631 w 186690"/>
                <a:gd name="connsiteY6" fmla="*/ 208573 h 210524"/>
                <a:gd name="connsiteX7" fmla="*/ 98059 w 186690"/>
                <a:gd name="connsiteY7" fmla="*/ 208573 h 210524"/>
                <a:gd name="connsiteX8" fmla="*/ 138064 w 186690"/>
                <a:gd name="connsiteY8" fmla="*/ 168568 h 210524"/>
                <a:gd name="connsiteX9" fmla="*/ 138228 w 186690"/>
                <a:gd name="connsiteY9" fmla="*/ 159140 h 210524"/>
                <a:gd name="connsiteX10" fmla="*/ 128800 w 186690"/>
                <a:gd name="connsiteY10" fmla="*/ 158976 h 210524"/>
                <a:gd name="connsiteX11" fmla="*/ 128636 w 186690"/>
                <a:gd name="connsiteY11" fmla="*/ 159140 h 210524"/>
                <a:gd name="connsiteX12" fmla="*/ 100126 w 186690"/>
                <a:gd name="connsiteY12" fmla="*/ 187650 h 210524"/>
                <a:gd name="connsiteX13" fmla="*/ 100013 w 186690"/>
                <a:gd name="connsiteY13" fmla="*/ 187603 h 210524"/>
                <a:gd name="connsiteX14" fmla="*/ 100013 w 186690"/>
                <a:gd name="connsiteY14" fmla="*/ 93345 h 210524"/>
                <a:gd name="connsiteX15" fmla="*/ 186690 w 186690"/>
                <a:gd name="connsiteY15" fmla="*/ 93345 h 210524"/>
                <a:gd name="connsiteX16" fmla="*/ 186690 w 186690"/>
                <a:gd name="connsiteY16" fmla="*/ 0 h 210524"/>
                <a:gd name="connsiteX17" fmla="*/ 0 w 186690"/>
                <a:gd name="connsiteY17" fmla="*/ 0 h 210524"/>
                <a:gd name="connsiteX18" fmla="*/ 0 w 186690"/>
                <a:gd name="connsiteY18" fmla="*/ 93345 h 210524"/>
                <a:gd name="connsiteX19" fmla="*/ 86678 w 186690"/>
                <a:gd name="connsiteY19" fmla="*/ 93345 h 210524"/>
                <a:gd name="connsiteX20" fmla="*/ 13335 w 186690"/>
                <a:gd name="connsiteY20" fmla="*/ 13335 h 210524"/>
                <a:gd name="connsiteX21" fmla="*/ 173355 w 186690"/>
                <a:gd name="connsiteY21" fmla="*/ 13335 h 210524"/>
                <a:gd name="connsiteX22" fmla="*/ 173355 w 186690"/>
                <a:gd name="connsiteY22" fmla="*/ 80010 h 210524"/>
                <a:gd name="connsiteX23" fmla="*/ 13335 w 186690"/>
                <a:gd name="connsiteY23" fmla="*/ 80010 h 21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690" h="210524">
                  <a:moveTo>
                    <a:pt x="86678" y="187603"/>
                  </a:moveTo>
                  <a:cubicBezTo>
                    <a:pt x="86678" y="187690"/>
                    <a:pt x="86624" y="187710"/>
                    <a:pt x="86564" y="187650"/>
                  </a:cubicBezTo>
                  <a:lnTo>
                    <a:pt x="58054" y="159140"/>
                  </a:lnTo>
                  <a:cubicBezTo>
                    <a:pt x="55496" y="156491"/>
                    <a:pt x="51275" y="156418"/>
                    <a:pt x="48626" y="158976"/>
                  </a:cubicBezTo>
                  <a:cubicBezTo>
                    <a:pt x="45977" y="161534"/>
                    <a:pt x="45904" y="165755"/>
                    <a:pt x="48462" y="168404"/>
                  </a:cubicBezTo>
                  <a:cubicBezTo>
                    <a:pt x="48516" y="168460"/>
                    <a:pt x="48571" y="168514"/>
                    <a:pt x="48626" y="168568"/>
                  </a:cubicBezTo>
                  <a:lnTo>
                    <a:pt x="88631" y="208573"/>
                  </a:lnTo>
                  <a:cubicBezTo>
                    <a:pt x="91235" y="211176"/>
                    <a:pt x="95455" y="211176"/>
                    <a:pt x="98059" y="208573"/>
                  </a:cubicBezTo>
                  <a:lnTo>
                    <a:pt x="138064" y="168568"/>
                  </a:lnTo>
                  <a:cubicBezTo>
                    <a:pt x="140713" y="166009"/>
                    <a:pt x="140786" y="161789"/>
                    <a:pt x="138228" y="159140"/>
                  </a:cubicBezTo>
                  <a:cubicBezTo>
                    <a:pt x="135670" y="156492"/>
                    <a:pt x="131448" y="156418"/>
                    <a:pt x="128800" y="158976"/>
                  </a:cubicBezTo>
                  <a:cubicBezTo>
                    <a:pt x="128744" y="159030"/>
                    <a:pt x="128689" y="159085"/>
                    <a:pt x="128636" y="159140"/>
                  </a:cubicBezTo>
                  <a:lnTo>
                    <a:pt x="100126" y="187650"/>
                  </a:lnTo>
                  <a:cubicBezTo>
                    <a:pt x="100066" y="187710"/>
                    <a:pt x="100013" y="187690"/>
                    <a:pt x="100013" y="187603"/>
                  </a:cubicBezTo>
                  <a:lnTo>
                    <a:pt x="100013" y="93345"/>
                  </a:lnTo>
                  <a:lnTo>
                    <a:pt x="186690" y="93345"/>
                  </a:lnTo>
                  <a:lnTo>
                    <a:pt x="186690" y="0"/>
                  </a:lnTo>
                  <a:lnTo>
                    <a:pt x="0" y="0"/>
                  </a:lnTo>
                  <a:lnTo>
                    <a:pt x="0" y="93345"/>
                  </a:lnTo>
                  <a:lnTo>
                    <a:pt x="86678" y="93345"/>
                  </a:lnTo>
                  <a:close/>
                  <a:moveTo>
                    <a:pt x="13335" y="13335"/>
                  </a:moveTo>
                  <a:lnTo>
                    <a:pt x="173355" y="13335"/>
                  </a:lnTo>
                  <a:lnTo>
                    <a:pt x="173355" y="80010"/>
                  </a:lnTo>
                  <a:lnTo>
                    <a:pt x="13335" y="80010"/>
                  </a:lnTo>
                  <a:close/>
                </a:path>
              </a:pathLst>
            </a:custGeom>
            <a:solidFill>
              <a:schemeClr val="tx1"/>
            </a:solidFill>
            <a:ln w="6648"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75CBB18F-70CD-F192-4033-FD48703EC4ED}"/>
              </a:ext>
              <a:ext uri="{C183D7F6-B498-43B3-948B-1728B52AA6E4}">
                <adec:decorative xmlns:adec="http://schemas.microsoft.com/office/drawing/2017/decorative" val="1"/>
              </a:ext>
            </a:extLst>
          </p:cNvPr>
          <p:cNvGrpSpPr>
            <a:grpSpLocks noChangeAspect="1"/>
          </p:cNvGrpSpPr>
          <p:nvPr/>
        </p:nvGrpSpPr>
        <p:grpSpPr>
          <a:xfrm>
            <a:off x="543326" y="4709758"/>
            <a:ext cx="731520" cy="731520"/>
            <a:chOff x="-1091960" y="4971808"/>
            <a:chExt cx="914400" cy="914400"/>
          </a:xfrm>
        </p:grpSpPr>
        <p:pic>
          <p:nvPicPr>
            <p:cNvPr id="49" name="Graphic 48" descr="Browser window outline">
              <a:extLst>
                <a:ext uri="{FF2B5EF4-FFF2-40B4-BE49-F238E27FC236}">
                  <a16:creationId xmlns:a16="http://schemas.microsoft.com/office/drawing/2014/main" id="{09752834-5063-15ED-C2B1-74C89BCBCA9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1960" y="4971808"/>
              <a:ext cx="914400" cy="914400"/>
            </a:xfrm>
            <a:prstGeom prst="rect">
              <a:avLst/>
            </a:prstGeom>
          </p:spPr>
        </p:pic>
        <p:pic>
          <p:nvPicPr>
            <p:cNvPr id="81" name="Graphic 80" descr="Single gear with solid fill">
              <a:extLst>
                <a:ext uri="{FF2B5EF4-FFF2-40B4-BE49-F238E27FC236}">
                  <a16:creationId xmlns:a16="http://schemas.microsoft.com/office/drawing/2014/main" id="{B0AACB6E-07E9-756A-74AB-4237C84EA2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7367" y="5423612"/>
              <a:ext cx="451805" cy="451805"/>
            </a:xfrm>
            <a:prstGeom prst="rect">
              <a:avLst/>
            </a:prstGeom>
          </p:spPr>
        </p:pic>
        <p:pic>
          <p:nvPicPr>
            <p:cNvPr id="87" name="Graphic 86" descr="Old Key with solid fill">
              <a:extLst>
                <a:ext uri="{FF2B5EF4-FFF2-40B4-BE49-F238E27FC236}">
                  <a16:creationId xmlns:a16="http://schemas.microsoft.com/office/drawing/2014/main" id="{68DC3194-CA79-E237-4E86-2BC72B34085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9437" y="5314837"/>
              <a:ext cx="334677" cy="334677"/>
            </a:xfrm>
            <a:prstGeom prst="rect">
              <a:avLst/>
            </a:prstGeom>
          </p:spPr>
        </p:pic>
      </p:grpSp>
      <p:pic>
        <p:nvPicPr>
          <p:cNvPr id="42" name="Graphic 41">
            <a:extLst>
              <a:ext uri="{FF2B5EF4-FFF2-40B4-BE49-F238E27FC236}">
                <a16:creationId xmlns:a16="http://schemas.microsoft.com/office/drawing/2014/main" id="{07235AF3-4149-BB5B-9EE4-7D7798B8EB36}"/>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43326" y="5525522"/>
            <a:ext cx="731520" cy="731520"/>
          </a:xfrm>
          <a:prstGeom prst="rect">
            <a:avLst/>
          </a:prstGeom>
        </p:spPr>
      </p:pic>
      <p:grpSp>
        <p:nvGrpSpPr>
          <p:cNvPr id="78" name="Group 77">
            <a:extLst>
              <a:ext uri="{FF2B5EF4-FFF2-40B4-BE49-F238E27FC236}">
                <a16:creationId xmlns:a16="http://schemas.microsoft.com/office/drawing/2014/main" id="{6FD76DAE-4783-AEFD-4B14-D42A506D25F6}"/>
              </a:ext>
              <a:ext uri="{C183D7F6-B498-43B3-948B-1728B52AA6E4}">
                <adec:decorative xmlns:adec="http://schemas.microsoft.com/office/drawing/2017/decorative" val="1"/>
              </a:ext>
            </a:extLst>
          </p:cNvPr>
          <p:cNvGrpSpPr>
            <a:grpSpLocks noChangeAspect="1"/>
          </p:cNvGrpSpPr>
          <p:nvPr/>
        </p:nvGrpSpPr>
        <p:grpSpPr>
          <a:xfrm>
            <a:off x="10955485" y="2101271"/>
            <a:ext cx="731521" cy="731521"/>
            <a:chOff x="13043495" y="2071608"/>
            <a:chExt cx="914400" cy="914400"/>
          </a:xfrm>
        </p:grpSpPr>
        <p:pic>
          <p:nvPicPr>
            <p:cNvPr id="53" name="Graphic 52" descr="Pandemic flattening curve bar graph outline">
              <a:extLst>
                <a:ext uri="{FF2B5EF4-FFF2-40B4-BE49-F238E27FC236}">
                  <a16:creationId xmlns:a16="http://schemas.microsoft.com/office/drawing/2014/main" id="{B15CD897-E5F0-62D6-5F7D-C503901AD1C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3174752" y="2236583"/>
              <a:ext cx="465057" cy="465057"/>
            </a:xfrm>
            <a:prstGeom prst="rect">
              <a:avLst/>
            </a:prstGeom>
          </p:spPr>
        </p:pic>
        <p:pic>
          <p:nvPicPr>
            <p:cNvPr id="72" name="Graphic 71" descr="Monitor outline">
              <a:extLst>
                <a:ext uri="{FF2B5EF4-FFF2-40B4-BE49-F238E27FC236}">
                  <a16:creationId xmlns:a16="http://schemas.microsoft.com/office/drawing/2014/main" id="{F908D177-D222-BA5E-AC8D-59D27A8C924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3043495" y="2071608"/>
              <a:ext cx="914400" cy="914400"/>
            </a:xfrm>
            <a:prstGeom prst="rect">
              <a:avLst/>
            </a:prstGeom>
          </p:spPr>
        </p:pic>
        <p:pic>
          <p:nvPicPr>
            <p:cNvPr id="76" name="Graphic 75" descr="Pie chart with solid fill">
              <a:extLst>
                <a:ext uri="{FF2B5EF4-FFF2-40B4-BE49-F238E27FC236}">
                  <a16:creationId xmlns:a16="http://schemas.microsoft.com/office/drawing/2014/main" id="{E2A5C8A2-9BDA-BAB5-31BD-7845F8A894D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515663" y="2266670"/>
              <a:ext cx="312529" cy="312529"/>
            </a:xfrm>
            <a:prstGeom prst="rect">
              <a:avLst/>
            </a:prstGeom>
          </p:spPr>
        </p:pic>
      </p:grpSp>
      <p:grpSp>
        <p:nvGrpSpPr>
          <p:cNvPr id="69" name="Group 68">
            <a:extLst>
              <a:ext uri="{FF2B5EF4-FFF2-40B4-BE49-F238E27FC236}">
                <a16:creationId xmlns:a16="http://schemas.microsoft.com/office/drawing/2014/main" id="{394BF5B6-207C-46A3-F1DB-7F72A764E9A9}"/>
              </a:ext>
              <a:ext uri="{C183D7F6-B498-43B3-948B-1728B52AA6E4}">
                <adec:decorative xmlns:adec="http://schemas.microsoft.com/office/drawing/2017/decorative" val="1"/>
              </a:ext>
            </a:extLst>
          </p:cNvPr>
          <p:cNvGrpSpPr>
            <a:grpSpLocks noChangeAspect="1"/>
          </p:cNvGrpSpPr>
          <p:nvPr/>
        </p:nvGrpSpPr>
        <p:grpSpPr>
          <a:xfrm>
            <a:off x="10864045" y="3009378"/>
            <a:ext cx="914401" cy="914401"/>
            <a:chOff x="12842411" y="3177153"/>
            <a:chExt cx="1112211" cy="1112211"/>
          </a:xfrm>
        </p:grpSpPr>
        <p:pic>
          <p:nvPicPr>
            <p:cNvPr id="51" name="Graphic 50" descr="Single gear outline">
              <a:extLst>
                <a:ext uri="{FF2B5EF4-FFF2-40B4-BE49-F238E27FC236}">
                  <a16:creationId xmlns:a16="http://schemas.microsoft.com/office/drawing/2014/main" id="{F645EFFA-C8D7-CA66-651B-639E439C96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51901" y="3454744"/>
              <a:ext cx="535762" cy="535762"/>
            </a:xfrm>
            <a:prstGeom prst="rect">
              <a:avLst/>
            </a:prstGeom>
          </p:spPr>
        </p:pic>
        <p:pic>
          <p:nvPicPr>
            <p:cNvPr id="68" name="Graphic 67" descr="Arrow circle outline">
              <a:extLst>
                <a:ext uri="{FF2B5EF4-FFF2-40B4-BE49-F238E27FC236}">
                  <a16:creationId xmlns:a16="http://schemas.microsoft.com/office/drawing/2014/main" id="{690016DC-8F38-296F-4DEC-1CA8E4FC7B3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2842411" y="3177153"/>
              <a:ext cx="1112211" cy="1112211"/>
            </a:xfrm>
            <a:prstGeom prst="rect">
              <a:avLst/>
            </a:prstGeom>
          </p:spPr>
        </p:pic>
      </p:grpSp>
      <p:pic>
        <p:nvPicPr>
          <p:cNvPr id="55" name="Graphic 54">
            <a:extLst>
              <a:ext uri="{FF2B5EF4-FFF2-40B4-BE49-F238E27FC236}">
                <a16:creationId xmlns:a16="http://schemas.microsoft.com/office/drawing/2014/main" id="{97D66E36-EED3-3585-4E88-59BB0ED56D3B}"/>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955485" y="3908964"/>
            <a:ext cx="731520" cy="731520"/>
          </a:xfrm>
          <a:prstGeom prst="rect">
            <a:avLst/>
          </a:prstGeom>
        </p:spPr>
      </p:pic>
      <p:pic>
        <p:nvPicPr>
          <p:cNvPr id="56" name="Graphic 55">
            <a:extLst>
              <a:ext uri="{FF2B5EF4-FFF2-40B4-BE49-F238E27FC236}">
                <a16:creationId xmlns:a16="http://schemas.microsoft.com/office/drawing/2014/main" id="{2D0C37DA-C085-617E-7CDB-5EA457F1121D}"/>
              </a:ext>
              <a:ext uri="{C183D7F6-B498-43B3-948B-1728B52AA6E4}">
                <adec:decorative xmlns:adec="http://schemas.microsoft.com/office/drawing/2017/decorative" val="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955485" y="4716398"/>
            <a:ext cx="731520" cy="731520"/>
          </a:xfrm>
          <a:prstGeom prst="rect">
            <a:avLst/>
          </a:prstGeom>
        </p:spPr>
      </p:pic>
      <p:pic>
        <p:nvPicPr>
          <p:cNvPr id="50" name="Graphic 49">
            <a:extLst>
              <a:ext uri="{FF2B5EF4-FFF2-40B4-BE49-F238E27FC236}">
                <a16:creationId xmlns:a16="http://schemas.microsoft.com/office/drawing/2014/main" id="{E5636F41-F243-5DD2-59E1-A82E3020F70F}"/>
              </a:ext>
              <a:ext uri="{C183D7F6-B498-43B3-948B-1728B52AA6E4}">
                <adec:decorative xmlns:adec="http://schemas.microsoft.com/office/drawing/2017/decorative" val="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955485" y="5532164"/>
            <a:ext cx="731520" cy="731520"/>
          </a:xfrm>
          <a:prstGeom prst="rect">
            <a:avLst/>
          </a:prstGeom>
        </p:spPr>
      </p:pic>
    </p:spTree>
    <p:extLst>
      <p:ext uri="{BB962C8B-B14F-4D97-AF65-F5344CB8AC3E}">
        <p14:creationId xmlns:p14="http://schemas.microsoft.com/office/powerpoint/2010/main" val="349957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7D83-D1A2-2D79-4820-C555E0700C3C}"/>
              </a:ext>
            </a:extLst>
          </p:cNvPr>
          <p:cNvSpPr>
            <a:spLocks noGrp="1"/>
          </p:cNvSpPr>
          <p:nvPr>
            <p:ph type="title"/>
          </p:nvPr>
        </p:nvSpPr>
        <p:spPr/>
        <p:txBody>
          <a:bodyPr>
            <a:normAutofit/>
          </a:bodyPr>
          <a:lstStyle/>
          <a:p>
            <a:r>
              <a:rPr lang="en-US"/>
              <a:t>PROJECT TIMELINE</a:t>
            </a:r>
          </a:p>
        </p:txBody>
      </p:sp>
      <p:graphicFrame>
        <p:nvGraphicFramePr>
          <p:cNvPr id="6" name="Table 5" descr="This goes along with the listing of phases, showing dates by month and year. The initiate phase is from September through October 2023, confirm is from November to December 2023, Design and Build takes place January 2024 through May 2024. Integration occurs from June 2024 through December 2024. Deployment happens in January and February 2025, and Support will be available March 2025 through May 2025.">
            <a:extLst>
              <a:ext uri="{FF2B5EF4-FFF2-40B4-BE49-F238E27FC236}">
                <a16:creationId xmlns:a16="http://schemas.microsoft.com/office/drawing/2014/main" id="{49668010-E3E7-9520-F2C4-2D467C8A6FFB}"/>
              </a:ext>
            </a:extLst>
          </p:cNvPr>
          <p:cNvGraphicFramePr>
            <a:graphicFrameLocks noGrp="1"/>
          </p:cNvGraphicFramePr>
          <p:nvPr/>
        </p:nvGraphicFramePr>
        <p:xfrm>
          <a:off x="85576" y="1663511"/>
          <a:ext cx="12040392" cy="396240"/>
        </p:xfrm>
        <a:graphic>
          <a:graphicData uri="http://schemas.openxmlformats.org/drawingml/2006/table">
            <a:tbl>
              <a:tblPr firstRow="1" bandRow="1">
                <a:tableStyleId>{5C22544A-7EE6-4342-B048-85BDC9FD1C3A}</a:tableStyleId>
              </a:tblPr>
              <a:tblGrid>
                <a:gridCol w="573352">
                  <a:extLst>
                    <a:ext uri="{9D8B030D-6E8A-4147-A177-3AD203B41FA5}">
                      <a16:colId xmlns:a16="http://schemas.microsoft.com/office/drawing/2014/main" val="1719927804"/>
                    </a:ext>
                  </a:extLst>
                </a:gridCol>
                <a:gridCol w="573352">
                  <a:extLst>
                    <a:ext uri="{9D8B030D-6E8A-4147-A177-3AD203B41FA5}">
                      <a16:colId xmlns:a16="http://schemas.microsoft.com/office/drawing/2014/main" val="1597313394"/>
                    </a:ext>
                  </a:extLst>
                </a:gridCol>
                <a:gridCol w="573352">
                  <a:extLst>
                    <a:ext uri="{9D8B030D-6E8A-4147-A177-3AD203B41FA5}">
                      <a16:colId xmlns:a16="http://schemas.microsoft.com/office/drawing/2014/main" val="1861106805"/>
                    </a:ext>
                  </a:extLst>
                </a:gridCol>
                <a:gridCol w="573352">
                  <a:extLst>
                    <a:ext uri="{9D8B030D-6E8A-4147-A177-3AD203B41FA5}">
                      <a16:colId xmlns:a16="http://schemas.microsoft.com/office/drawing/2014/main" val="1766934257"/>
                    </a:ext>
                  </a:extLst>
                </a:gridCol>
                <a:gridCol w="573352">
                  <a:extLst>
                    <a:ext uri="{9D8B030D-6E8A-4147-A177-3AD203B41FA5}">
                      <a16:colId xmlns:a16="http://schemas.microsoft.com/office/drawing/2014/main" val="2544468580"/>
                    </a:ext>
                  </a:extLst>
                </a:gridCol>
                <a:gridCol w="573352">
                  <a:extLst>
                    <a:ext uri="{9D8B030D-6E8A-4147-A177-3AD203B41FA5}">
                      <a16:colId xmlns:a16="http://schemas.microsoft.com/office/drawing/2014/main" val="1253916034"/>
                    </a:ext>
                  </a:extLst>
                </a:gridCol>
                <a:gridCol w="573352">
                  <a:extLst>
                    <a:ext uri="{9D8B030D-6E8A-4147-A177-3AD203B41FA5}">
                      <a16:colId xmlns:a16="http://schemas.microsoft.com/office/drawing/2014/main" val="3331908237"/>
                    </a:ext>
                  </a:extLst>
                </a:gridCol>
                <a:gridCol w="573352">
                  <a:extLst>
                    <a:ext uri="{9D8B030D-6E8A-4147-A177-3AD203B41FA5}">
                      <a16:colId xmlns:a16="http://schemas.microsoft.com/office/drawing/2014/main" val="3863509630"/>
                    </a:ext>
                  </a:extLst>
                </a:gridCol>
                <a:gridCol w="573352">
                  <a:extLst>
                    <a:ext uri="{9D8B030D-6E8A-4147-A177-3AD203B41FA5}">
                      <a16:colId xmlns:a16="http://schemas.microsoft.com/office/drawing/2014/main" val="1256359956"/>
                    </a:ext>
                  </a:extLst>
                </a:gridCol>
                <a:gridCol w="573352">
                  <a:extLst>
                    <a:ext uri="{9D8B030D-6E8A-4147-A177-3AD203B41FA5}">
                      <a16:colId xmlns:a16="http://schemas.microsoft.com/office/drawing/2014/main" val="3759856226"/>
                    </a:ext>
                  </a:extLst>
                </a:gridCol>
                <a:gridCol w="573352">
                  <a:extLst>
                    <a:ext uri="{9D8B030D-6E8A-4147-A177-3AD203B41FA5}">
                      <a16:colId xmlns:a16="http://schemas.microsoft.com/office/drawing/2014/main" val="1959813217"/>
                    </a:ext>
                  </a:extLst>
                </a:gridCol>
                <a:gridCol w="573352">
                  <a:extLst>
                    <a:ext uri="{9D8B030D-6E8A-4147-A177-3AD203B41FA5}">
                      <a16:colId xmlns:a16="http://schemas.microsoft.com/office/drawing/2014/main" val="1088557093"/>
                    </a:ext>
                  </a:extLst>
                </a:gridCol>
                <a:gridCol w="573352">
                  <a:extLst>
                    <a:ext uri="{9D8B030D-6E8A-4147-A177-3AD203B41FA5}">
                      <a16:colId xmlns:a16="http://schemas.microsoft.com/office/drawing/2014/main" val="2738736491"/>
                    </a:ext>
                  </a:extLst>
                </a:gridCol>
                <a:gridCol w="573352">
                  <a:extLst>
                    <a:ext uri="{9D8B030D-6E8A-4147-A177-3AD203B41FA5}">
                      <a16:colId xmlns:a16="http://schemas.microsoft.com/office/drawing/2014/main" val="3895713280"/>
                    </a:ext>
                  </a:extLst>
                </a:gridCol>
                <a:gridCol w="573352">
                  <a:extLst>
                    <a:ext uri="{9D8B030D-6E8A-4147-A177-3AD203B41FA5}">
                      <a16:colId xmlns:a16="http://schemas.microsoft.com/office/drawing/2014/main" val="2976609099"/>
                    </a:ext>
                  </a:extLst>
                </a:gridCol>
                <a:gridCol w="573352">
                  <a:extLst>
                    <a:ext uri="{9D8B030D-6E8A-4147-A177-3AD203B41FA5}">
                      <a16:colId xmlns:a16="http://schemas.microsoft.com/office/drawing/2014/main" val="3019307122"/>
                    </a:ext>
                  </a:extLst>
                </a:gridCol>
                <a:gridCol w="573352">
                  <a:extLst>
                    <a:ext uri="{9D8B030D-6E8A-4147-A177-3AD203B41FA5}">
                      <a16:colId xmlns:a16="http://schemas.microsoft.com/office/drawing/2014/main" val="4128946685"/>
                    </a:ext>
                  </a:extLst>
                </a:gridCol>
                <a:gridCol w="573352">
                  <a:extLst>
                    <a:ext uri="{9D8B030D-6E8A-4147-A177-3AD203B41FA5}">
                      <a16:colId xmlns:a16="http://schemas.microsoft.com/office/drawing/2014/main" val="1416767686"/>
                    </a:ext>
                  </a:extLst>
                </a:gridCol>
                <a:gridCol w="573352">
                  <a:extLst>
                    <a:ext uri="{9D8B030D-6E8A-4147-A177-3AD203B41FA5}">
                      <a16:colId xmlns:a16="http://schemas.microsoft.com/office/drawing/2014/main" val="3979241773"/>
                    </a:ext>
                  </a:extLst>
                </a:gridCol>
                <a:gridCol w="573352">
                  <a:extLst>
                    <a:ext uri="{9D8B030D-6E8A-4147-A177-3AD203B41FA5}">
                      <a16:colId xmlns:a16="http://schemas.microsoft.com/office/drawing/2014/main" val="2087759273"/>
                    </a:ext>
                  </a:extLst>
                </a:gridCol>
                <a:gridCol w="573352">
                  <a:extLst>
                    <a:ext uri="{9D8B030D-6E8A-4147-A177-3AD203B41FA5}">
                      <a16:colId xmlns:a16="http://schemas.microsoft.com/office/drawing/2014/main" val="4630091"/>
                    </a:ext>
                  </a:extLst>
                </a:gridCol>
              </a:tblGrid>
              <a:tr h="370840">
                <a:tc>
                  <a:txBody>
                    <a:bodyPr/>
                    <a:lstStyle/>
                    <a:p>
                      <a:pPr algn="ctr"/>
                      <a:r>
                        <a:rPr lang="en-US" sz="1000" b="0">
                          <a:solidFill>
                            <a:schemeClr val="bg1"/>
                          </a:solidFill>
                          <a:latin typeface="Arial" panose="020B0604020202020204" pitchFamily="34" charset="0"/>
                          <a:cs typeface="Arial" panose="020B0604020202020204" pitchFamily="34" charset="0"/>
                        </a:rPr>
                        <a:t>SEP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OCT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NOV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DEC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JAN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FEB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MAR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APR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MAY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JUN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JUL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AUG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SEP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OCT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NOV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DEC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JAN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FEB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MAR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APR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MAY 25</a:t>
                      </a:r>
                    </a:p>
                  </a:txBody>
                  <a:tcPr anchor="ctr">
                    <a:lnB w="38100" cmpd="sng">
                      <a:noFill/>
                    </a:lnB>
                    <a:solidFill>
                      <a:schemeClr val="tx1"/>
                    </a:solidFill>
                  </a:tcPr>
                </a:tc>
                <a:extLst>
                  <a:ext uri="{0D108BD9-81ED-4DB2-BD59-A6C34878D82A}">
                    <a16:rowId xmlns:a16="http://schemas.microsoft.com/office/drawing/2014/main" val="2539213562"/>
                  </a:ext>
                </a:extLst>
              </a:tr>
            </a:tbl>
          </a:graphicData>
        </a:graphic>
      </p:graphicFrame>
      <p:grpSp>
        <p:nvGrpSpPr>
          <p:cNvPr id="8" name="Group 7" descr="Project roadmap depicting workstreams and key dates from September 2023 through May 2025.">
            <a:extLst>
              <a:ext uri="{FF2B5EF4-FFF2-40B4-BE49-F238E27FC236}">
                <a16:creationId xmlns:a16="http://schemas.microsoft.com/office/drawing/2014/main" id="{8DE3DEB5-FB21-78E2-D081-C1A4CB182914}"/>
              </a:ext>
              <a:ext uri="{C183D7F6-B498-43B3-948B-1728B52AA6E4}">
                <adec:decorative xmlns:adec="http://schemas.microsoft.com/office/drawing/2017/decorative" val="0"/>
              </a:ext>
            </a:extLst>
          </p:cNvPr>
          <p:cNvGrpSpPr/>
          <p:nvPr/>
        </p:nvGrpSpPr>
        <p:grpSpPr>
          <a:xfrm>
            <a:off x="85567" y="1266258"/>
            <a:ext cx="12050766" cy="5285750"/>
            <a:chOff x="85567" y="1266258"/>
            <a:chExt cx="12050766" cy="5285750"/>
          </a:xfrm>
        </p:grpSpPr>
        <p:sp>
          <p:nvSpPr>
            <p:cNvPr id="9" name="TextBox 8" descr="FIET Project Kickoff, September 5, 2023">
              <a:extLst>
                <a:ext uri="{FF2B5EF4-FFF2-40B4-BE49-F238E27FC236}">
                  <a16:creationId xmlns:a16="http://schemas.microsoft.com/office/drawing/2014/main" id="{B6F27B1A-F278-5AEF-FE7A-68D9AEF445BC}"/>
                </a:ext>
              </a:extLst>
            </p:cNvPr>
            <p:cNvSpPr txBox="1"/>
            <p:nvPr/>
          </p:nvSpPr>
          <p:spPr>
            <a:xfrm>
              <a:off x="510142" y="2197811"/>
              <a:ext cx="2011680" cy="484706"/>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FIET Project Kickoff</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a:latin typeface="Arial" panose="020B0604020202020204" pitchFamily="34" charset="0"/>
                  <a:cs typeface="Arial" panose="020B0604020202020204" pitchFamily="34" charset="0"/>
                </a:rPr>
                <a:t>9-5-23</a:t>
              </a:r>
              <a:endParaRPr kumimoji="0" lang="en-US" sz="1050"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1" name="TextBox 10" descr="Go Live Targeted for February 17, 2025.">
              <a:extLst>
                <a:ext uri="{FF2B5EF4-FFF2-40B4-BE49-F238E27FC236}">
                  <a16:creationId xmlns:a16="http://schemas.microsoft.com/office/drawing/2014/main" id="{BAE9367F-8941-6F86-011E-ED5EFC9CEC4F}"/>
                </a:ext>
              </a:extLst>
            </p:cNvPr>
            <p:cNvSpPr txBox="1"/>
            <p:nvPr/>
          </p:nvSpPr>
          <p:spPr>
            <a:xfrm>
              <a:off x="10398973" y="5694585"/>
              <a:ext cx="1554480" cy="457199"/>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GO LIVE</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a:latin typeface="Arial" panose="020B0604020202020204" pitchFamily="34" charset="0"/>
                  <a:cs typeface="Arial" panose="020B0604020202020204" pitchFamily="34" charset="0"/>
                </a:rPr>
                <a:t>Targeted 2-17-25</a:t>
              </a:r>
              <a:endParaRPr kumimoji="0" lang="en-US" sz="1200"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77482C9A-FCBA-0080-2662-F1FE112B8BFD}"/>
                </a:ext>
              </a:extLst>
            </p:cNvPr>
            <p:cNvSpPr/>
            <p:nvPr/>
          </p:nvSpPr>
          <p:spPr>
            <a:xfrm>
              <a:off x="85567" y="1266258"/>
              <a:ext cx="1280160" cy="320040"/>
            </a:xfrm>
            <a:prstGeom prst="homePlate">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INITIATE</a:t>
              </a:r>
            </a:p>
          </p:txBody>
        </p:sp>
        <p:sp>
          <p:nvSpPr>
            <p:cNvPr id="14" name="Arrow: Chevron 13">
              <a:extLst>
                <a:ext uri="{FF2B5EF4-FFF2-40B4-BE49-F238E27FC236}">
                  <a16:creationId xmlns:a16="http://schemas.microsoft.com/office/drawing/2014/main" id="{35D22D4E-509A-CEE1-79DA-6C68116B2072}"/>
                </a:ext>
              </a:extLst>
            </p:cNvPr>
            <p:cNvSpPr/>
            <p:nvPr/>
          </p:nvSpPr>
          <p:spPr>
            <a:xfrm>
              <a:off x="1288712" y="1266258"/>
              <a:ext cx="118872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CONFIRM</a:t>
              </a:r>
            </a:p>
          </p:txBody>
        </p:sp>
        <p:sp>
          <p:nvSpPr>
            <p:cNvPr id="15" name="Arrow: Chevron 14">
              <a:extLst>
                <a:ext uri="{FF2B5EF4-FFF2-40B4-BE49-F238E27FC236}">
                  <a16:creationId xmlns:a16="http://schemas.microsoft.com/office/drawing/2014/main" id="{5FEB5A19-1D2A-F295-06F5-9306366EDCBF}"/>
                </a:ext>
              </a:extLst>
            </p:cNvPr>
            <p:cNvSpPr/>
            <p:nvPr/>
          </p:nvSpPr>
          <p:spPr>
            <a:xfrm>
              <a:off x="2400417" y="1266258"/>
              <a:ext cx="292608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DESIGN &amp; BUILD</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6" name="TextBox 15" descr="This arrow shows that Design and Build will overlap with the Confirm phase. So it will start in November 2023 and end in May 2024.">
              <a:extLst>
                <a:ext uri="{FF2B5EF4-FFF2-40B4-BE49-F238E27FC236}">
                  <a16:creationId xmlns:a16="http://schemas.microsoft.com/office/drawing/2014/main" id="{3026FDD0-E731-71AE-EE5A-8875B6348ADA}"/>
                </a:ext>
              </a:extLst>
            </p:cNvPr>
            <p:cNvSpPr txBox="1"/>
            <p:nvPr/>
          </p:nvSpPr>
          <p:spPr>
            <a:xfrm>
              <a:off x="1272994" y="4500453"/>
              <a:ext cx="3931920" cy="320040"/>
            </a:xfrm>
            <a:prstGeom prst="homePlate">
              <a:avLst/>
            </a:prstGeom>
            <a:solidFill>
              <a:schemeClr val="accent1"/>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Design and Build</a:t>
              </a:r>
            </a:p>
          </p:txBody>
        </p:sp>
        <p:sp>
          <p:nvSpPr>
            <p:cNvPr id="19" name="TextBox 18" descr="This arrow shows that End-to-end testing will start at the backend of the Design and Build phase and continue through the Integrate phase.">
              <a:extLst>
                <a:ext uri="{FF2B5EF4-FFF2-40B4-BE49-F238E27FC236}">
                  <a16:creationId xmlns:a16="http://schemas.microsoft.com/office/drawing/2014/main" id="{1974E14C-9D24-6C86-DD1A-46EDAD490832}"/>
                </a:ext>
              </a:extLst>
            </p:cNvPr>
            <p:cNvSpPr txBox="1"/>
            <p:nvPr/>
          </p:nvSpPr>
          <p:spPr>
            <a:xfrm>
              <a:off x="4703685" y="4933331"/>
              <a:ext cx="4572000" cy="320040"/>
            </a:xfrm>
            <a:prstGeom prst="homePlate">
              <a:avLst/>
            </a:prstGeom>
            <a:solidFill>
              <a:schemeClr val="accent1"/>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End-to-End Testing</a:t>
              </a:r>
            </a:p>
          </p:txBody>
        </p:sp>
        <p:sp>
          <p:nvSpPr>
            <p:cNvPr id="20" name="Arrow: Pentagon 19" descr="This shows that Planning and Operationalizing will take place throughout the Initiate and Confirm phases and will continue halfway through the Design and Build phase.">
              <a:extLst>
                <a:ext uri="{FF2B5EF4-FFF2-40B4-BE49-F238E27FC236}">
                  <a16:creationId xmlns:a16="http://schemas.microsoft.com/office/drawing/2014/main" id="{9021D09B-92E4-D07A-7770-27E8F1BBFA62}"/>
                </a:ext>
              </a:extLst>
            </p:cNvPr>
            <p:cNvSpPr/>
            <p:nvPr/>
          </p:nvSpPr>
          <p:spPr>
            <a:xfrm>
              <a:off x="85568" y="3201819"/>
              <a:ext cx="3330140"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Planning &amp; Operationalizing</a:t>
              </a:r>
            </a:p>
          </p:txBody>
        </p:sp>
        <p:sp>
          <p:nvSpPr>
            <p:cNvPr id="24" name="Arrow: Pentagon 23" descr="This arrow shows that process analysis will take place during the Initiate and the Confirm phases.">
              <a:extLst>
                <a:ext uri="{FF2B5EF4-FFF2-40B4-BE49-F238E27FC236}">
                  <a16:creationId xmlns:a16="http://schemas.microsoft.com/office/drawing/2014/main" id="{043B8128-AAE0-D13B-6C18-98F0DADCEAAC}"/>
                </a:ext>
              </a:extLst>
            </p:cNvPr>
            <p:cNvSpPr/>
            <p:nvPr/>
          </p:nvSpPr>
          <p:spPr>
            <a:xfrm>
              <a:off x="85568" y="2768941"/>
              <a:ext cx="2286000"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Process Analysis</a:t>
              </a:r>
            </a:p>
          </p:txBody>
        </p:sp>
        <p:sp>
          <p:nvSpPr>
            <p:cNvPr id="25" name="Arrow: Pentagon 24" descr="This arrow shows that Blueprinting will take place from the Initiate phase to the end of the Design and Build phase.">
              <a:extLst>
                <a:ext uri="{FF2B5EF4-FFF2-40B4-BE49-F238E27FC236}">
                  <a16:creationId xmlns:a16="http://schemas.microsoft.com/office/drawing/2014/main" id="{9B23737A-DF80-D99D-A409-AE420369B166}"/>
                </a:ext>
              </a:extLst>
            </p:cNvPr>
            <p:cNvSpPr/>
            <p:nvPr/>
          </p:nvSpPr>
          <p:spPr>
            <a:xfrm>
              <a:off x="85567" y="3634697"/>
              <a:ext cx="5119344"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Blueprinting</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6" name="TextBox 25" descr="This arrow shows that Data Migration and Verification will take place simultaneously with End-to-end testing.">
              <a:extLst>
                <a:ext uri="{FF2B5EF4-FFF2-40B4-BE49-F238E27FC236}">
                  <a16:creationId xmlns:a16="http://schemas.microsoft.com/office/drawing/2014/main" id="{30689087-E471-B78E-B6C2-C5B75FDE074F}"/>
                </a:ext>
              </a:extLst>
            </p:cNvPr>
            <p:cNvSpPr txBox="1"/>
            <p:nvPr/>
          </p:nvSpPr>
          <p:spPr>
            <a:xfrm>
              <a:off x="4703685" y="5366209"/>
              <a:ext cx="4572000" cy="320040"/>
            </a:xfrm>
            <a:prstGeom prst="homePlate">
              <a:avLst/>
            </a:prstGeom>
            <a:solidFill>
              <a:schemeClr val="accent1"/>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Data Migration and Verification</a:t>
              </a:r>
            </a:p>
          </p:txBody>
        </p:sp>
        <p:sp>
          <p:nvSpPr>
            <p:cNvPr id="29" name="Arrow: Chevron 28">
              <a:extLst>
                <a:ext uri="{FF2B5EF4-FFF2-40B4-BE49-F238E27FC236}">
                  <a16:creationId xmlns:a16="http://schemas.microsoft.com/office/drawing/2014/main" id="{0BF8CCD0-7847-3E6E-0CD2-8B63524D0097}"/>
                </a:ext>
              </a:extLst>
            </p:cNvPr>
            <p:cNvSpPr/>
            <p:nvPr/>
          </p:nvSpPr>
          <p:spPr>
            <a:xfrm>
              <a:off x="5249482" y="1266258"/>
              <a:ext cx="411480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INTEGRATE</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0" name="Arrow: Chevron 29">
              <a:extLst>
                <a:ext uri="{FF2B5EF4-FFF2-40B4-BE49-F238E27FC236}">
                  <a16:creationId xmlns:a16="http://schemas.microsoft.com/office/drawing/2014/main" id="{EB08BCB4-11FF-328D-7CC3-8AE06F1F19A8}"/>
                </a:ext>
              </a:extLst>
            </p:cNvPr>
            <p:cNvSpPr/>
            <p:nvPr/>
          </p:nvSpPr>
          <p:spPr>
            <a:xfrm>
              <a:off x="9287267" y="1266258"/>
              <a:ext cx="118872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DEPLOY</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1" name="Arrow: Pentagon 30" descr="This arrow shows that System Conversion takes place simultaneously with Blueprinting. ">
              <a:extLst>
                <a:ext uri="{FF2B5EF4-FFF2-40B4-BE49-F238E27FC236}">
                  <a16:creationId xmlns:a16="http://schemas.microsoft.com/office/drawing/2014/main" id="{12C8164C-9F8E-5C66-4B78-FC319B5EB6D7}"/>
                </a:ext>
              </a:extLst>
            </p:cNvPr>
            <p:cNvSpPr/>
            <p:nvPr/>
          </p:nvSpPr>
          <p:spPr>
            <a:xfrm>
              <a:off x="85568" y="4067575"/>
              <a:ext cx="5119344" cy="320040"/>
            </a:xfrm>
            <a:prstGeom prst="homePlate">
              <a:avLst/>
            </a:prstGeom>
            <a:solidFill>
              <a:schemeClr val="accent1"/>
            </a:solidFill>
            <a:ln w="12700" cap="flat" cmpd="sng" algn="ctr">
              <a:noFill/>
              <a:prstDash val="solid"/>
              <a:miter lim="800000"/>
            </a:ln>
            <a:effectLst/>
          </p:spPr>
          <p:txBody>
            <a:bodyPr rtlCol="0" anchor="ctr"/>
            <a:lstStyle/>
            <a:p>
              <a:pPr algn="ctr">
                <a:defRPr/>
              </a:pPr>
              <a:r>
                <a:rPr lang="en-US" sz="1400" b="1" kern="0">
                  <a:latin typeface="Arial" panose="020B0604020202020204" pitchFamily="34" charset="0"/>
                  <a:cs typeface="Arial" panose="020B0604020202020204" pitchFamily="34" charset="0"/>
                </a:rPr>
                <a:t>System Conversion</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2" name="Star: 5 Points 31">
              <a:extLst>
                <a:ext uri="{FF2B5EF4-FFF2-40B4-BE49-F238E27FC236}">
                  <a16:creationId xmlns:a16="http://schemas.microsoft.com/office/drawing/2014/main" id="{578A5C72-BEB5-837C-723B-BED6AC51D2D9}"/>
                </a:ext>
                <a:ext uri="{C183D7F6-B498-43B3-948B-1728B52AA6E4}">
                  <adec:decorative xmlns:adec="http://schemas.microsoft.com/office/drawing/2017/decorative" val="1"/>
                </a:ext>
              </a:extLst>
            </p:cNvPr>
            <p:cNvSpPr>
              <a:spLocks noChangeAspect="1"/>
            </p:cNvSpPr>
            <p:nvPr/>
          </p:nvSpPr>
          <p:spPr>
            <a:xfrm>
              <a:off x="9978078" y="5661927"/>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Chevron 35" descr="This shows the various phases of the FIET project: initiate, confirm, design and build, integrate, deploy, and support.">
              <a:extLst>
                <a:ext uri="{FF2B5EF4-FFF2-40B4-BE49-F238E27FC236}">
                  <a16:creationId xmlns:a16="http://schemas.microsoft.com/office/drawing/2014/main" id="{F50A5461-EA4E-EFBF-2540-B61552F4494C}"/>
                </a:ext>
              </a:extLst>
            </p:cNvPr>
            <p:cNvSpPr/>
            <p:nvPr/>
          </p:nvSpPr>
          <p:spPr>
            <a:xfrm>
              <a:off x="10398973" y="1266258"/>
              <a:ext cx="173736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SUPPORT</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7" name="Star: 5 Points 36">
              <a:extLst>
                <a:ext uri="{FF2B5EF4-FFF2-40B4-BE49-F238E27FC236}">
                  <a16:creationId xmlns:a16="http://schemas.microsoft.com/office/drawing/2014/main" id="{87999D61-BF7F-D8EF-43E0-081F718586E1}"/>
                </a:ext>
                <a:ext uri="{C183D7F6-B498-43B3-948B-1728B52AA6E4}">
                  <adec:decorative xmlns:adec="http://schemas.microsoft.com/office/drawing/2017/decorative" val="1"/>
                </a:ext>
              </a:extLst>
            </p:cNvPr>
            <p:cNvSpPr>
              <a:spLocks noChangeAspect="1"/>
            </p:cNvSpPr>
            <p:nvPr/>
          </p:nvSpPr>
          <p:spPr>
            <a:xfrm>
              <a:off x="85568" y="2164752"/>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Arrow showing that Post Go-Live Support will be available from March through May 2025.">
              <a:extLst>
                <a:ext uri="{FF2B5EF4-FFF2-40B4-BE49-F238E27FC236}">
                  <a16:creationId xmlns:a16="http://schemas.microsoft.com/office/drawing/2014/main" id="{C476405C-648F-35EE-B423-CCB7E10D0A14}"/>
                </a:ext>
              </a:extLst>
            </p:cNvPr>
            <p:cNvSpPr txBox="1"/>
            <p:nvPr/>
          </p:nvSpPr>
          <p:spPr>
            <a:xfrm>
              <a:off x="10168372" y="6231968"/>
              <a:ext cx="1965960" cy="320040"/>
            </a:xfrm>
            <a:prstGeom prst="homePlate">
              <a:avLst/>
            </a:prstGeom>
            <a:solidFill>
              <a:schemeClr val="accent1"/>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Post Go-Live Support</a:t>
              </a:r>
            </a:p>
          </p:txBody>
        </p:sp>
      </p:grpSp>
      <p:sp>
        <p:nvSpPr>
          <p:cNvPr id="3" name="TextBox 2" descr="This arrow shows that training will start in the middle of the Integrate phase and continue throughout Deployment.">
            <a:extLst>
              <a:ext uri="{FF2B5EF4-FFF2-40B4-BE49-F238E27FC236}">
                <a16:creationId xmlns:a16="http://schemas.microsoft.com/office/drawing/2014/main" id="{F9D91376-92E4-D50D-6C95-F8E46A72C3AB}"/>
              </a:ext>
            </a:extLst>
          </p:cNvPr>
          <p:cNvSpPr txBox="1"/>
          <p:nvPr/>
        </p:nvSpPr>
        <p:spPr>
          <a:xfrm>
            <a:off x="8239649" y="5799087"/>
            <a:ext cx="1772342" cy="320040"/>
          </a:xfrm>
          <a:prstGeom prst="homePlate">
            <a:avLst/>
          </a:prstGeom>
          <a:solidFill>
            <a:schemeClr val="accent1"/>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73471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a:xfrm>
            <a:off x="1524000" y="319235"/>
            <a:ext cx="9144000" cy="693533"/>
          </a:xfrm>
        </p:spPr>
        <p:txBody>
          <a:bodyPr>
            <a:normAutofit/>
          </a:bodyPr>
          <a:lstStyle/>
          <a:p>
            <a:r>
              <a:rPr lang="en-US">
                <a:cs typeface="Arial" panose="020B0604020202020204" pitchFamily="34" charset="0"/>
              </a:rPr>
              <a:t>FIET Webpage</a:t>
            </a:r>
            <a:endParaRPr lang="en-US"/>
          </a:p>
        </p:txBody>
      </p:sp>
      <p:sp>
        <p:nvSpPr>
          <p:cNvPr id="7" name="TextBox 6">
            <a:extLst>
              <a:ext uri="{FF2B5EF4-FFF2-40B4-BE49-F238E27FC236}">
                <a16:creationId xmlns:a16="http://schemas.microsoft.com/office/drawing/2014/main" id="{2F6B2074-923A-7A1F-0F89-AE97AC7C1E91}"/>
              </a:ext>
            </a:extLst>
          </p:cNvPr>
          <p:cNvSpPr txBox="1"/>
          <p:nvPr/>
        </p:nvSpPr>
        <p:spPr>
          <a:xfrm>
            <a:off x="302498" y="1308472"/>
            <a:ext cx="11214588" cy="646331"/>
          </a:xfrm>
          <a:prstGeom prst="rect">
            <a:avLst/>
          </a:prstGeom>
          <a:noFill/>
        </p:spPr>
        <p:txBody>
          <a:bodyPr wrap="square">
            <a:spAutoFit/>
          </a:bodyPr>
          <a:lstStyle/>
          <a:p>
            <a:pPr lvl="0">
              <a:defRPr/>
            </a:pPr>
            <a:r>
              <a:rPr lang="en-US" b="0" cap="none">
                <a:latin typeface="Helvetica Neue" panose="02000503000000020004"/>
                <a:cs typeface="Arial" panose="020B0604020202020204" pitchFamily="34" charset="0"/>
              </a:rPr>
              <a:t>The </a:t>
            </a:r>
            <a:r>
              <a:rPr lang="en-US" b="1" cap="none">
                <a:solidFill>
                  <a:schemeClr val="tx1">
                    <a:lumMod val="75000"/>
                    <a:lumOff val="25000"/>
                  </a:schemeClr>
                </a:solidFill>
                <a:latin typeface="Helvetica Neue" panose="02000503000000020004"/>
                <a:cs typeface="Arial" panose="020B0604020202020204" pitchFamily="34" charset="0"/>
                <a:hlinkClick r:id="rId3">
                  <a:extLst>
                    <a:ext uri="{A12FA001-AC4F-418D-AE19-62706E023703}">
                      <ahyp:hlinkClr xmlns:ahyp="http://schemas.microsoft.com/office/drawing/2018/hyperlinkcolor" val="tx"/>
                    </a:ext>
                  </a:extLst>
                </a:hlinkClick>
              </a:rPr>
              <a:t>FIET Webpage</a:t>
            </a:r>
            <a:r>
              <a:rPr lang="en-US" b="1" cap="none">
                <a:solidFill>
                  <a:schemeClr val="tx1">
                    <a:lumMod val="75000"/>
                    <a:lumOff val="25000"/>
                  </a:schemeClr>
                </a:solidFill>
                <a:latin typeface="Helvetica Neue" panose="02000503000000020004"/>
                <a:cs typeface="Arial" panose="020B0604020202020204" pitchFamily="34" charset="0"/>
              </a:rPr>
              <a:t> </a:t>
            </a:r>
            <a:r>
              <a:rPr lang="en-US" b="0" cap="none">
                <a:latin typeface="Helvetica Neue" panose="02000503000000020004"/>
                <a:cs typeface="Arial" panose="020B0604020202020204" pitchFamily="34" charset="0"/>
              </a:rPr>
              <a:t>serves as a central location for all FIET resources and communications. Visit regularly for the latest updates on project progress, training materials, upcoming end user impacts, and more.</a:t>
            </a:r>
          </a:p>
        </p:txBody>
      </p:sp>
      <p:pic>
        <p:nvPicPr>
          <p:cNvPr id="14" name="Graphic 13" descr="Bookmark with solid fill">
            <a:extLst>
              <a:ext uri="{FF2B5EF4-FFF2-40B4-BE49-F238E27FC236}">
                <a16:creationId xmlns:a16="http://schemas.microsoft.com/office/drawing/2014/main" id="{2B13864C-F72E-687B-D49B-9DB80D7BB2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828" y="2719901"/>
            <a:ext cx="731520" cy="731520"/>
          </a:xfrm>
          <a:prstGeom prst="rect">
            <a:avLst/>
          </a:prstGeom>
        </p:spPr>
      </p:pic>
      <p:sp>
        <p:nvSpPr>
          <p:cNvPr id="19" name="TextBox 18">
            <a:extLst>
              <a:ext uri="{FF2B5EF4-FFF2-40B4-BE49-F238E27FC236}">
                <a16:creationId xmlns:a16="http://schemas.microsoft.com/office/drawing/2014/main" id="{3636AC18-694D-A4FD-CE71-C3C5226D612A}"/>
              </a:ext>
            </a:extLst>
          </p:cNvPr>
          <p:cNvSpPr txBox="1"/>
          <p:nvPr/>
        </p:nvSpPr>
        <p:spPr>
          <a:xfrm>
            <a:off x="640015" y="2698129"/>
            <a:ext cx="1797294" cy="923330"/>
          </a:xfrm>
          <a:prstGeom prst="rect">
            <a:avLst/>
          </a:prstGeom>
          <a:noFill/>
        </p:spPr>
        <p:txBody>
          <a:bodyPr wrap="square">
            <a:spAutoFit/>
          </a:bodyPr>
          <a:lstStyle/>
          <a:p>
            <a:pPr marL="53975" lvl="0">
              <a:defRPr/>
            </a:pPr>
            <a:r>
              <a:rPr lang="en-US" sz="1800" b="1" cap="none">
                <a:latin typeface="Helvetica Neue" panose="02000503000000020004"/>
                <a:cs typeface="Arial" panose="020B0604020202020204" pitchFamily="34" charset="0"/>
              </a:rPr>
              <a:t>Bookmark</a:t>
            </a:r>
            <a:r>
              <a:rPr lang="en-US" sz="1800" b="0" cap="none">
                <a:latin typeface="Helvetica Neue" panose="02000503000000020004"/>
                <a:cs typeface="Arial" panose="020B0604020202020204" pitchFamily="34" charset="0"/>
              </a:rPr>
              <a:t> now for easy access!</a:t>
            </a:r>
            <a:endParaRPr kumimoji="0" lang="en-US" sz="1800" b="0" i="0" u="none" strike="noStrike" kern="1200" cap="none" spc="0" normalizeH="0" baseline="0" noProof="0">
              <a:ln>
                <a:noFill/>
              </a:ln>
              <a:effectLst/>
              <a:uLnTx/>
              <a:uFillTx/>
              <a:latin typeface="Helvetica Neue" panose="02000503000000020004"/>
              <a:cs typeface="Arial" panose="020B0604020202020204" pitchFamily="34" charset="0"/>
            </a:endParaRPr>
          </a:p>
        </p:txBody>
      </p:sp>
      <p:pic>
        <p:nvPicPr>
          <p:cNvPr id="10" name="Picture 9" descr="Screenshot of FIET webpage in browser.">
            <a:extLst>
              <a:ext uri="{FF2B5EF4-FFF2-40B4-BE49-F238E27FC236}">
                <a16:creationId xmlns:a16="http://schemas.microsoft.com/office/drawing/2014/main" id="{46A3B0B0-5232-A907-EEB5-ACA0FE37DFC6}"/>
              </a:ext>
            </a:extLst>
          </p:cNvPr>
          <p:cNvPicPr>
            <a:picLocks noChangeAspect="1"/>
          </p:cNvPicPr>
          <p:nvPr/>
        </p:nvPicPr>
        <p:blipFill rotWithShape="1">
          <a:blip r:embed="rId6"/>
          <a:srcRect t="-2064" r="3287" b="6191"/>
          <a:stretch/>
        </p:blipFill>
        <p:spPr>
          <a:xfrm>
            <a:off x="2289833" y="2160622"/>
            <a:ext cx="7822996" cy="4362238"/>
          </a:xfrm>
          <a:prstGeom prst="rect">
            <a:avLst/>
          </a:prstGeom>
          <a:ln>
            <a:noFill/>
          </a:ln>
          <a:effectLst>
            <a:outerShdw blurRad="190500" algn="tl" rotWithShape="0">
              <a:srgbClr val="000000">
                <a:alpha val="70000"/>
              </a:srgbClr>
            </a:outerShdw>
          </a:effectLst>
        </p:spPr>
      </p:pic>
      <p:pic>
        <p:nvPicPr>
          <p:cNvPr id="18" name="Graphic 17" descr="Cursor with solid fill">
            <a:extLst>
              <a:ext uri="{FF2B5EF4-FFF2-40B4-BE49-F238E27FC236}">
                <a16:creationId xmlns:a16="http://schemas.microsoft.com/office/drawing/2014/main" id="{AAC0C08E-6C12-838A-4BFB-5A9D55FC6B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7653" y="2905794"/>
            <a:ext cx="816106" cy="816106"/>
          </a:xfrm>
          <a:prstGeom prst="rect">
            <a:avLst/>
          </a:prstGeom>
          <a:effectLst>
            <a:outerShdw blurRad="50800" dist="38100" dir="2700000" algn="tl" rotWithShape="0">
              <a:prstClr val="black">
                <a:alpha val="40000"/>
              </a:prstClr>
            </a:outerShdw>
          </a:effectLst>
        </p:spPr>
      </p:pic>
      <p:pic>
        <p:nvPicPr>
          <p:cNvPr id="3" name="Graphic 2" descr="Arrow: Clockwise curve with solid fill">
            <a:extLst>
              <a:ext uri="{FF2B5EF4-FFF2-40B4-BE49-F238E27FC236}">
                <a16:creationId xmlns:a16="http://schemas.microsoft.com/office/drawing/2014/main" id="{320E69F2-8E64-ED7C-8722-1932662564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963584" flipV="1">
            <a:off x="9204016" y="5264014"/>
            <a:ext cx="1111550" cy="1314037"/>
          </a:xfrm>
          <a:prstGeom prst="rect">
            <a:avLst/>
          </a:prstGeom>
        </p:spPr>
      </p:pic>
      <p:sp>
        <p:nvSpPr>
          <p:cNvPr id="4" name="TextBox 3">
            <a:extLst>
              <a:ext uri="{FF2B5EF4-FFF2-40B4-BE49-F238E27FC236}">
                <a16:creationId xmlns:a16="http://schemas.microsoft.com/office/drawing/2014/main" id="{EEC61238-DCCE-6B1C-2CE8-B90EE876A81A}"/>
              </a:ext>
            </a:extLst>
          </p:cNvPr>
          <p:cNvSpPr txBox="1"/>
          <p:nvPr/>
        </p:nvSpPr>
        <p:spPr>
          <a:xfrm>
            <a:off x="10248353" y="5320869"/>
            <a:ext cx="1943647" cy="1200329"/>
          </a:xfrm>
          <a:prstGeom prst="rect">
            <a:avLst/>
          </a:prstGeom>
          <a:noFill/>
        </p:spPr>
        <p:txBody>
          <a:bodyPr wrap="square">
            <a:spAutoFit/>
          </a:bodyPr>
          <a:lstStyle/>
          <a:p>
            <a:pPr marL="53975" lvl="0">
              <a:defRPr/>
            </a:pPr>
            <a:r>
              <a:rPr lang="en-US" sz="1800" cap="none">
                <a:latin typeface="Helvetica Neue" panose="02000503000000020004"/>
                <a:cs typeface="Arial" panose="020B0604020202020204" pitchFamily="34" charset="0"/>
              </a:rPr>
              <a:t>Use the </a:t>
            </a:r>
          </a:p>
          <a:p>
            <a:pPr marL="53975" lvl="0">
              <a:defRPr/>
            </a:pPr>
            <a:r>
              <a:rPr lang="en-US" sz="1800" b="1" cap="none">
                <a:latin typeface="Helvetica Neue" panose="02000503000000020004"/>
                <a:cs typeface="Arial" panose="020B0604020202020204" pitchFamily="34" charset="0"/>
              </a:rPr>
              <a:t>Got Questions </a:t>
            </a:r>
            <a:r>
              <a:rPr lang="en-US" sz="1800" cap="none">
                <a:latin typeface="Helvetica Neue" panose="02000503000000020004"/>
                <a:cs typeface="Arial" panose="020B0604020202020204" pitchFamily="34" charset="0"/>
              </a:rPr>
              <a:t>button to ask questions</a:t>
            </a:r>
            <a:endParaRPr kumimoji="0" lang="en-US" sz="1800" i="0" u="none" strike="noStrike" kern="1200" cap="none" spc="0" normalizeH="0" baseline="0" noProof="0">
              <a:ln>
                <a:noFill/>
              </a:ln>
              <a:effectLst/>
              <a:uLnTx/>
              <a:uFillTx/>
              <a:latin typeface="Helvetica Neue" panose="02000503000000020004"/>
              <a:cs typeface="Arial" panose="020B0604020202020204" pitchFamily="34" charset="0"/>
            </a:endParaRPr>
          </a:p>
        </p:txBody>
      </p:sp>
    </p:spTree>
    <p:extLst>
      <p:ext uri="{BB962C8B-B14F-4D97-AF65-F5344CB8AC3E}">
        <p14:creationId xmlns:p14="http://schemas.microsoft.com/office/powerpoint/2010/main" val="228639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0966-FF3C-AA27-83FA-6CB6E410BFB1}"/>
              </a:ext>
            </a:extLst>
          </p:cNvPr>
          <p:cNvSpPr>
            <a:spLocks noGrp="1"/>
          </p:cNvSpPr>
          <p:nvPr>
            <p:ph type="ctrTitle"/>
          </p:nvPr>
        </p:nvSpPr>
        <p:spPr>
          <a:xfrm>
            <a:off x="690708" y="2733675"/>
            <a:ext cx="10810585" cy="776288"/>
          </a:xfrm>
        </p:spPr>
        <p:txBody>
          <a:bodyPr/>
          <a:lstStyle/>
          <a:p>
            <a:pPr algn="ctr"/>
            <a:r>
              <a:rPr lang="en-US"/>
              <a:t>What’s Changing</a:t>
            </a:r>
          </a:p>
        </p:txBody>
      </p:sp>
      <p:sp>
        <p:nvSpPr>
          <p:cNvPr id="3" name="TextBox 2">
            <a:extLst>
              <a:ext uri="{FF2B5EF4-FFF2-40B4-BE49-F238E27FC236}">
                <a16:creationId xmlns:a16="http://schemas.microsoft.com/office/drawing/2014/main" id="{EF01C662-91DA-4CFD-B183-93B9759B1BE9}"/>
              </a:ext>
            </a:extLst>
          </p:cNvPr>
          <p:cNvSpPr txBox="1"/>
          <p:nvPr/>
        </p:nvSpPr>
        <p:spPr>
          <a:xfrm>
            <a:off x="2918309" y="3429000"/>
            <a:ext cx="6355382" cy="400110"/>
          </a:xfrm>
          <a:prstGeom prst="rect">
            <a:avLst/>
          </a:prstGeom>
          <a:noFill/>
        </p:spPr>
        <p:txBody>
          <a:bodyPr wrap="square" rtlCol="0">
            <a:spAutoFit/>
          </a:bodyPr>
          <a:lstStyle/>
          <a:p>
            <a:pPr algn="ctr"/>
            <a:r>
              <a:rPr lang="en-US" sz="2000" i="1">
                <a:latin typeface="Helvetica Neue" panose="02000503000000020004"/>
              </a:rPr>
              <a:t>Key Changes that FMMI Users will Experience</a:t>
            </a:r>
          </a:p>
        </p:txBody>
      </p:sp>
      <p:cxnSp>
        <p:nvCxnSpPr>
          <p:cNvPr id="4" name="Straight Connector 3">
            <a:extLst>
              <a:ext uri="{FF2B5EF4-FFF2-40B4-BE49-F238E27FC236}">
                <a16:creationId xmlns:a16="http://schemas.microsoft.com/office/drawing/2014/main" id="{C5E64E93-30AB-83B9-98DA-24DD063FFEFD}"/>
              </a:ext>
              <a:ext uri="{C183D7F6-B498-43B3-948B-1728B52AA6E4}">
                <adec:decorative xmlns:adec="http://schemas.microsoft.com/office/drawing/2017/decorative" val="1"/>
              </a:ext>
            </a:extLst>
          </p:cNvPr>
          <p:cNvCxnSpPr>
            <a:cxnSpLocks/>
          </p:cNvCxnSpPr>
          <p:nvPr/>
        </p:nvCxnSpPr>
        <p:spPr>
          <a:xfrm>
            <a:off x="3489960" y="3384104"/>
            <a:ext cx="521208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403381"/>
      </p:ext>
    </p:extLst>
  </p:cSld>
  <p:clrMapOvr>
    <a:masterClrMapping/>
  </p:clrMapOvr>
</p:sld>
</file>

<file path=ppt/theme/theme1.xml><?xml version="1.0" encoding="utf-8"?>
<a:theme xmlns:a="http://schemas.openxmlformats.org/drawingml/2006/main" name="Office Theme">
  <a:themeElements>
    <a:clrScheme name="USDA 1">
      <a:dk1>
        <a:srgbClr val="112E50"/>
      </a:dk1>
      <a:lt1>
        <a:srgbClr val="FFFFFF"/>
      </a:lt1>
      <a:dk2>
        <a:srgbClr val="89A5C9"/>
      </a:dk2>
      <a:lt2>
        <a:srgbClr val="C6D6E5"/>
      </a:lt2>
      <a:accent1>
        <a:srgbClr val="16B58E"/>
      </a:accent1>
      <a:accent2>
        <a:srgbClr val="007579"/>
      </a:accent2>
      <a:accent3>
        <a:srgbClr val="BAD847"/>
      </a:accent3>
      <a:accent4>
        <a:srgbClr val="5560C3"/>
      </a:accent4>
      <a:accent5>
        <a:srgbClr val="EB9527"/>
      </a:accent5>
      <a:accent6>
        <a:srgbClr val="BD2879"/>
      </a:accent6>
      <a:hlink>
        <a:srgbClr val="D6BC00"/>
      </a:hlink>
      <a:folHlink>
        <a:srgbClr val="26CCF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6aef3c-fe11-40ae-8306-2fafaaad5016">
      <UserInfo>
        <DisplayName>Everyone</DisplayName>
        <AccountId>10</AccountId>
        <AccountType/>
      </UserInfo>
      <UserInfo>
        <DisplayName>Howell, Timothy - OCFO-FMS, New Orleans, LA</DisplayName>
        <AccountId>17</AccountId>
        <AccountType/>
      </UserInfo>
      <UserInfo>
        <DisplayName>Frye, Barbara - OCFO-FMS, New Orleans, LA</DisplayName>
        <AccountId>19</AccountId>
        <AccountType/>
      </UserInfo>
      <UserInfo>
        <DisplayName>Castillo, Lucas - FPAC-FBC, DC</DisplayName>
        <AccountId>472</AccountId>
        <AccountType/>
      </UserInfo>
      <UserInfo>
        <DisplayName>Peters, Kourtney - OCFO-FMS, New Orleans, LA</DisplayName>
        <AccountId>20</AccountId>
        <AccountType/>
      </UserInfo>
    </SharedWithUsers>
    <TaxCatchAll xmlns="7a6aef3c-fe11-40ae-8306-2fafaaad5016" xsi:nil="true"/>
    <lcf76f155ced4ddcb4097134ff3c332f xmlns="441f886c-6db1-4fdc-b509-443ba11cd69a">
      <Terms xmlns="http://schemas.microsoft.com/office/infopath/2007/PartnerControls"/>
    </lcf76f155ced4ddcb4097134ff3c332f>
    <PersonResponsible xmlns="441f886c-6db1-4fdc-b509-443ba11cd69a">
      <UserInfo>
        <DisplayName/>
        <AccountId xsi:nil="true"/>
        <AccountType/>
      </UserInfo>
    </PersonResponsibl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6D016AD10E4343902B3607B884D9B7" ma:contentTypeVersion="17" ma:contentTypeDescription="Create a new document." ma:contentTypeScope="" ma:versionID="1e7759769014e369e73c12c494345eec">
  <xsd:schema xmlns:xsd="http://www.w3.org/2001/XMLSchema" xmlns:xs="http://www.w3.org/2001/XMLSchema" xmlns:p="http://schemas.microsoft.com/office/2006/metadata/properties" xmlns:ns1="http://schemas.microsoft.com/sharepoint/v3" xmlns:ns2="441f886c-6db1-4fdc-b509-443ba11cd69a" xmlns:ns3="7a6aef3c-fe11-40ae-8306-2fafaaad5016" targetNamespace="http://schemas.microsoft.com/office/2006/metadata/properties" ma:root="true" ma:fieldsID="2bc1e9056657837db7d71621918fde8b" ns1:_="" ns2:_="" ns3:_="">
    <xsd:import namespace="http://schemas.microsoft.com/sharepoint/v3"/>
    <xsd:import namespace="441f886c-6db1-4fdc-b509-443ba11cd69a"/>
    <xsd:import namespace="7a6aef3c-fe11-40ae-8306-2fafaaad501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PersonResponsible" minOccurs="0"/>
                <xsd:element ref="ns2:MediaServiceDateTaken"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f886c-6db1-4fdc-b509-443ba11cd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PersonResponsible" ma:index="19" nillable="true" ma:displayName="Person Responsible" ma:description="Owner of Document" ma:format="Dropdown" ma:list="UserInfo" ma:SharePointGroup="0" ma:internalName="Person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6aef3c-fe11-40ae-8306-2fafaaad501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5d53598-9519-46b8-99dd-9276fc12033e}" ma:internalName="TaxCatchAll" ma:showField="CatchAllData" ma:web="7a6aef3c-fe11-40ae-8306-2fafaaad501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8B341C-8655-4283-B533-012E3B359994}">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7a6aef3c-fe11-40ae-8306-2fafaaad5016"/>
    <ds:schemaRef ds:uri="441f886c-6db1-4fdc-b509-443ba11cd69a"/>
  </ds:schemaRefs>
</ds:datastoreItem>
</file>

<file path=customXml/itemProps2.xml><?xml version="1.0" encoding="utf-8"?>
<ds:datastoreItem xmlns:ds="http://schemas.openxmlformats.org/officeDocument/2006/customXml" ds:itemID="{53897A14-2045-40F4-9765-3ECCF580258C}">
  <ds:schemaRefs>
    <ds:schemaRef ds:uri="441f886c-6db1-4fdc-b509-443ba11cd69a"/>
    <ds:schemaRef ds:uri="7a6aef3c-fe11-40ae-8306-2fafaaad50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1FD79E-49B8-4717-B1C0-736C059141E3}">
  <ds:schemaRefs>
    <ds:schemaRef ds:uri="http://schemas.microsoft.com/sharepoint/v3/contenttype/forms"/>
  </ds:schemaRefs>
</ds:datastoreItem>
</file>

<file path=docMetadata/LabelInfo.xml><?xml version="1.0" encoding="utf-8"?>
<clbl:labelList xmlns:clbl="http://schemas.microsoft.com/office/2020/mipLabelMetadata">
  <clbl:label id="{6c9b68e5-0371-4f27-93af-8d15f794dc29}" enabled="1" method="Privileged" siteId="{a01f407a-85cb-4a16-98bb-f28e6384bd28}" removed="0"/>
</clbl:labelList>
</file>

<file path=docProps/app.xml><?xml version="1.0" encoding="utf-8"?>
<Properties xmlns="http://schemas.openxmlformats.org/officeDocument/2006/extended-properties" xmlns:vt="http://schemas.openxmlformats.org/officeDocument/2006/docPropsVTypes">
  <Template/>
  <TotalTime>30</TotalTime>
  <Words>6619</Words>
  <Application>Microsoft Office PowerPoint</Application>
  <PresentationFormat>Widescreen</PresentationFormat>
  <Paragraphs>621</Paragraphs>
  <Slides>41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Google Sans</vt:lpstr>
      <vt:lpstr>Helvetica Neue</vt:lpstr>
      <vt:lpstr>Wingdings</vt:lpstr>
      <vt:lpstr>Office Theme</vt:lpstr>
      <vt:lpstr>What’s Changing Guide  for FMMI Agency End Users</vt:lpstr>
      <vt:lpstr>PURPOSE</vt:lpstr>
      <vt:lpstr>FIET Overview</vt:lpstr>
      <vt:lpstr>What is FIET?</vt:lpstr>
      <vt:lpstr>Key FIET Terms</vt:lpstr>
      <vt:lpstr>SAP ECC vs. SAP S/4HANA</vt:lpstr>
      <vt:lpstr>PROJECT TIMELINE</vt:lpstr>
      <vt:lpstr>FIET Webpage</vt:lpstr>
      <vt:lpstr>What’s Changing</vt:lpstr>
      <vt:lpstr>What are the key changes USERS  will experience?</vt:lpstr>
      <vt:lpstr>Degree of Change</vt:lpstr>
      <vt:lpstr>Fiori</vt:lpstr>
      <vt:lpstr>Fiori – new look and feel</vt:lpstr>
      <vt:lpstr>Fiori – Launchpad</vt:lpstr>
      <vt:lpstr>Fiori – Embedded Analytics</vt:lpstr>
      <vt:lpstr>Fiori Details (General Changes) 1 of 1</vt:lpstr>
      <vt:lpstr>Fiori Details (app-level Changes) 1 of 6</vt:lpstr>
      <vt:lpstr>Fiori Details (app-level Changes) 2 of 6</vt:lpstr>
      <vt:lpstr>Fiori Details (app-level Changes) 3 of 6</vt:lpstr>
      <vt:lpstr>Fiori Details (app-level Changes) 4 of 6</vt:lpstr>
      <vt:lpstr>Fiori Details (app-level Changes) 5 of 6</vt:lpstr>
      <vt:lpstr>Fiori Details (app-level Changes) 6 of 6</vt:lpstr>
      <vt:lpstr>Simplified Data Model</vt:lpstr>
      <vt:lpstr>What is the Simplified Data Model?</vt:lpstr>
      <vt:lpstr>Simplified Data Model Details 1 of 5</vt:lpstr>
      <vt:lpstr>Simplified Data Model Details 2 of 5</vt:lpstr>
      <vt:lpstr>Simplified Data Model Details 3 of 5</vt:lpstr>
      <vt:lpstr>Simplified Data Model Details 4 of 5</vt:lpstr>
      <vt:lpstr>Simplified Data Model Details 5 of 5</vt:lpstr>
      <vt:lpstr>Business Partner Records</vt:lpstr>
      <vt:lpstr>What is A Business Partner Record?</vt:lpstr>
      <vt:lpstr>BP Record Details 1 of 2</vt:lpstr>
      <vt:lpstr>BP Record Details 2 of 2</vt:lpstr>
      <vt:lpstr>Reporting</vt:lpstr>
      <vt:lpstr>Reporting Details 1 of 5</vt:lpstr>
      <vt:lpstr>Reporting Details 2 of 5</vt:lpstr>
      <vt:lpstr>Reporting Details 3 of 5</vt:lpstr>
      <vt:lpstr>Reporting Details 4 of 5</vt:lpstr>
      <vt:lpstr>Reporting Details 5 of 5</vt:lpstr>
      <vt:lpstr>What to Expect</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Changing Guide for FMMI Agency End Users</dc:title>
  <dc:creator>Financial Management Services</dc:creator>
  <cp:lastModifiedBy>Bradford, Julie B - OCFO-FMS, New Orleans, LA</cp:lastModifiedBy>
  <cp:revision>2</cp:revision>
  <cp:lastPrinted>2024-05-23T13:31:27Z</cp:lastPrinted>
  <dcterms:created xsi:type="dcterms:W3CDTF">2022-06-13T13:53:06Z</dcterms:created>
  <dcterms:modified xsi:type="dcterms:W3CDTF">2024-07-01T16:45:39Z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0x010100D46D016AD10E4343902B3607B884D9B7</vt:lpwstr>
  </property>
  <property fmtid="{D5CDD505-2E9C-101B-9397-08002B2CF9AE}" pid="3" name="MediaServiceImageTags">
    <vt:lpwstr/>
  </property>
  <property fmtid="{D5CDD505-2E9C-101B-9397-08002B2CF9AE}" pid="4" name="Order">
    <vt:r8>4785300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