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9" r:id="rId2"/>
    <p:sldId id="258" r:id="rId3"/>
    <p:sldId id="257" r:id="rId4"/>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hen, Max" initials="MC" lastIdx="5" clrIdx="0"/>
  <p:cmAuthor id="1" name="Malik, Aysha" initials="AM"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181B"/>
    <a:srgbClr val="5274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5" autoAdjust="0"/>
    <p:restoredTop sz="95148" autoAdjust="0"/>
  </p:normalViewPr>
  <p:slideViewPr>
    <p:cSldViewPr>
      <p:cViewPr>
        <p:scale>
          <a:sx n="150" d="100"/>
          <a:sy n="150" d="100"/>
        </p:scale>
        <p:origin x="-552" y="15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A3ECCF8E-F74F-4112-B1D0-892BD476531A}" type="datetimeFigureOut">
              <a:rPr lang="en-US" smtClean="0"/>
              <a:pPr/>
              <a:t>4/29/2015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8CFE0EB4-CE90-44B7-B2BA-D523D3D45DAE}" type="slidenum">
              <a:rPr lang="en-US" smtClean="0"/>
              <a:pPr/>
              <a:t>‹#›</a:t>
            </a:fld>
            <a:endParaRPr lang="en-US"/>
          </a:p>
        </p:txBody>
      </p:sp>
    </p:spTree>
    <p:extLst>
      <p:ext uri="{BB962C8B-B14F-4D97-AF65-F5344CB8AC3E}">
        <p14:creationId xmlns:p14="http://schemas.microsoft.com/office/powerpoint/2010/main" val="426124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FE0EB4-CE90-44B7-B2BA-D523D3D45DAE}" type="slidenum">
              <a:rPr lang="en-US" smtClean="0"/>
              <a:pPr/>
              <a:t>1</a:t>
            </a:fld>
            <a:endParaRPr lang="en-US"/>
          </a:p>
        </p:txBody>
      </p:sp>
    </p:spTree>
    <p:extLst>
      <p:ext uri="{BB962C8B-B14F-4D97-AF65-F5344CB8AC3E}">
        <p14:creationId xmlns:p14="http://schemas.microsoft.com/office/powerpoint/2010/main" val="927002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8CFE0EB4-CE90-44B7-B2BA-D523D3D45DAE}" type="slidenum">
              <a:rPr lang="en-US" smtClean="0"/>
              <a:pPr/>
              <a:t>2</a:t>
            </a:fld>
            <a:endParaRPr lang="en-US"/>
          </a:p>
        </p:txBody>
      </p:sp>
    </p:spTree>
    <p:extLst>
      <p:ext uri="{BB962C8B-B14F-4D97-AF65-F5344CB8AC3E}">
        <p14:creationId xmlns:p14="http://schemas.microsoft.com/office/powerpoint/2010/main" val="3925829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029069-CD5B-469B-AC66-B62148147D66}"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2145595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029069-CD5B-469B-AC66-B62148147D66}"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317460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029069-CD5B-469B-AC66-B62148147D66}"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923456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029069-CD5B-469B-AC66-B62148147D66}"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828342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029069-CD5B-469B-AC66-B62148147D66}"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3652263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029069-CD5B-469B-AC66-B62148147D66}" type="datetimeFigureOut">
              <a:rPr lang="en-US" smtClean="0"/>
              <a:pPr/>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3638187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029069-CD5B-469B-AC66-B62148147D66}" type="datetimeFigureOut">
              <a:rPr lang="en-US" smtClean="0"/>
              <a:pPr/>
              <a:t>4/29/2015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260291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029069-CD5B-469B-AC66-B62148147D66}" type="datetimeFigureOut">
              <a:rPr lang="en-US" smtClean="0"/>
              <a:pPr/>
              <a:t>4/29/2015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1979788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29069-CD5B-469B-AC66-B62148147D66}" type="datetimeFigureOut">
              <a:rPr lang="en-US" smtClean="0"/>
              <a:pPr/>
              <a:t>4/29/2015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2593731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029069-CD5B-469B-AC66-B62148147D66}" type="datetimeFigureOut">
              <a:rPr lang="en-US" smtClean="0"/>
              <a:pPr/>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2398303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029069-CD5B-469B-AC66-B62148147D66}" type="datetimeFigureOut">
              <a:rPr lang="en-US" smtClean="0"/>
              <a:pPr/>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F30C7-2866-4991-A228-A6C9BEEDBD4C}" type="slidenum">
              <a:rPr lang="en-US" smtClean="0"/>
              <a:pPr/>
              <a:t>‹#›</a:t>
            </a:fld>
            <a:endParaRPr lang="en-US"/>
          </a:p>
        </p:txBody>
      </p:sp>
    </p:spTree>
    <p:extLst>
      <p:ext uri="{BB962C8B-B14F-4D97-AF65-F5344CB8AC3E}">
        <p14:creationId xmlns:p14="http://schemas.microsoft.com/office/powerpoint/2010/main" val="1357466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029069-CD5B-469B-AC66-B62148147D66}" type="datetimeFigureOut">
              <a:rPr lang="en-US" smtClean="0"/>
              <a:pPr/>
              <a:t>4/29/2015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F30C7-2866-4991-A228-A6C9BEEDBD4C}" type="slidenum">
              <a:rPr lang="en-US" smtClean="0"/>
              <a:pPr/>
              <a:t>‹#›</a:t>
            </a:fld>
            <a:endParaRPr lang="en-US"/>
          </a:p>
        </p:txBody>
      </p:sp>
    </p:spTree>
    <p:extLst>
      <p:ext uri="{BB962C8B-B14F-4D97-AF65-F5344CB8AC3E}">
        <p14:creationId xmlns:p14="http://schemas.microsoft.com/office/powerpoint/2010/main" val="1739336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www.opm.gov/Forms/pdf_fill/SF2809.pdf" TargetMode="External"/><Relationship Id="rId3" Type="http://schemas.openxmlformats.org/officeDocument/2006/relationships/image" Target="../media/image3.png"/><Relationship Id="rId7" Type="http://schemas.openxmlformats.org/officeDocument/2006/relationships/hyperlink" Target="http://www.opm.gov/insure/health/search/plansearch.aspx"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922020" y="-419100"/>
            <a:ext cx="7299960" cy="12923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7056" tIns="457056" rIns="457056" bIns="457056"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TIPS </a:t>
            </a:r>
            <a:r>
              <a:rPr lang="en-US" sz="2400" b="1" dirty="0" smtClean="0">
                <a:latin typeface="Arial" pitchFamily="34" charset="0"/>
                <a:cs typeface="Arial" pitchFamily="34" charset="0"/>
              </a:rPr>
              <a:t>SF 2809 Guide</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pic>
        <p:nvPicPr>
          <p:cNvPr id="12" name="Picture 11" descr="Picture of TIPS logo" title="TIPS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12502" y="27296"/>
            <a:ext cx="499768" cy="411480"/>
          </a:xfrm>
          <a:prstGeom prst="rect">
            <a:avLst/>
          </a:prstGeom>
        </p:spPr>
      </p:pic>
      <p:sp>
        <p:nvSpPr>
          <p:cNvPr id="35" name="Rectangle 34" descr="This is a colored header on the top of the page that has the title Introduction - SF2809 in TIPS"/>
          <p:cNvSpPr/>
          <p:nvPr/>
        </p:nvSpPr>
        <p:spPr>
          <a:xfrm>
            <a:off x="91440" y="457200"/>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 Box 24" descr="This is a screen shot of the SF2809 in TIPS. Breaks down and shows the different parts to the SF2809. " title="Intro to SF2809"/>
          <p:cNvSpPr txBox="1"/>
          <p:nvPr/>
        </p:nvSpPr>
        <p:spPr>
          <a:xfrm>
            <a:off x="76200" y="457200"/>
            <a:ext cx="8961120" cy="6350000"/>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smtClean="0">
                <a:solidFill>
                  <a:schemeClr val="bg1"/>
                </a:solidFill>
                <a:latin typeface="Arial" pitchFamily="34" charset="0"/>
                <a:ea typeface="MS Mincho"/>
                <a:cs typeface="Arial" pitchFamily="34" charset="0"/>
              </a:rPr>
              <a:t>Introduction – SF 2809 in TIPS</a:t>
            </a:r>
            <a:endParaRPr lang="en-US" sz="1000" dirty="0" smtClean="0">
              <a:solidFill>
                <a:schemeClr val="bg1"/>
              </a:solidFill>
              <a:effectLst/>
              <a:latin typeface="Arial" pitchFamily="34" charset="0"/>
              <a:ea typeface="SimSun"/>
              <a:cs typeface="Arial" pitchFamily="34" charset="0"/>
            </a:endParaRPr>
          </a:p>
        </p:txBody>
      </p:sp>
      <p:sp>
        <p:nvSpPr>
          <p:cNvPr id="7" name="TextBox 6"/>
          <p:cNvSpPr txBox="1"/>
          <p:nvPr/>
        </p:nvSpPr>
        <p:spPr>
          <a:xfrm>
            <a:off x="124384" y="669327"/>
            <a:ext cx="8791016" cy="1669688"/>
          </a:xfrm>
          <a:prstGeom prst="rect">
            <a:avLst/>
          </a:prstGeom>
          <a:noFill/>
        </p:spPr>
        <p:txBody>
          <a:bodyPr wrap="square" rtlCol="0">
            <a:spAutoFit/>
          </a:bodyPr>
          <a:lstStyle/>
          <a:p>
            <a:pPr>
              <a:spcAft>
                <a:spcPts val="300"/>
              </a:spcAft>
            </a:pPr>
            <a:r>
              <a:rPr lang="en-US" sz="1000" b="1" dirty="0" smtClean="0">
                <a:latin typeface="Arial" pitchFamily="34" charset="0"/>
                <a:cs typeface="Arial" pitchFamily="34" charset="0"/>
              </a:rPr>
              <a:t>This guide is intended to help users understand how to complete key fields in the SF 2809 form.   </a:t>
            </a:r>
            <a:r>
              <a:rPr lang="en-US" sz="1000" b="1" dirty="0">
                <a:latin typeface="Arial" pitchFamily="34" charset="0"/>
                <a:cs typeface="Arial" pitchFamily="34" charset="0"/>
              </a:rPr>
              <a:t>I</a:t>
            </a:r>
            <a:r>
              <a:rPr lang="en-US" sz="1000" b="1" dirty="0" smtClean="0">
                <a:latin typeface="Arial" pitchFamily="34" charset="0"/>
                <a:cs typeface="Arial" pitchFamily="34" charset="0"/>
              </a:rPr>
              <a:t>n order to submit the SF 2809, users are also required to complete basic mailing address and demographic fields not covered in this guide.   TIPS will prompt users to enter any missing information upon submission of the SF 2809.</a:t>
            </a:r>
          </a:p>
          <a:p>
            <a:pPr marL="452438">
              <a:spcAft>
                <a:spcPts val="500"/>
              </a:spcAft>
            </a:pPr>
            <a:r>
              <a:rPr lang="en-US" sz="1000" dirty="0" smtClean="0">
                <a:latin typeface="Arial" pitchFamily="34" charset="0"/>
                <a:cs typeface="Arial" pitchFamily="34" charset="0"/>
              </a:rPr>
              <a:t>Tribal HR SF 2809 Information</a:t>
            </a:r>
          </a:p>
          <a:p>
            <a:pPr marL="452438">
              <a:spcAft>
                <a:spcPts val="500"/>
              </a:spcAft>
            </a:pPr>
            <a:r>
              <a:rPr lang="en-US" sz="1000" dirty="0" smtClean="0">
                <a:latin typeface="Arial" pitchFamily="34" charset="0"/>
                <a:cs typeface="Arial" pitchFamily="34" charset="0"/>
              </a:rPr>
              <a:t>Part A – Enrollee Information</a:t>
            </a:r>
          </a:p>
          <a:p>
            <a:pPr marL="452438">
              <a:spcAft>
                <a:spcPts val="500"/>
              </a:spcAft>
            </a:pPr>
            <a:r>
              <a:rPr lang="en-US" sz="1000" dirty="0" smtClean="0">
                <a:latin typeface="Arial" pitchFamily="34" charset="0"/>
                <a:cs typeface="Arial" pitchFamily="34" charset="0"/>
              </a:rPr>
              <a:t>Part B – FEHB Plan You Are Currently Enrolled In (If Applicable)</a:t>
            </a:r>
          </a:p>
          <a:p>
            <a:pPr marL="452438">
              <a:spcAft>
                <a:spcPts val="500"/>
              </a:spcAft>
            </a:pPr>
            <a:r>
              <a:rPr lang="en-US" sz="1000" dirty="0" smtClean="0">
                <a:latin typeface="Arial" pitchFamily="34" charset="0"/>
                <a:cs typeface="Arial" pitchFamily="34" charset="0"/>
              </a:rPr>
              <a:t>Part C – FEHB Plan You Are Enrolling In or Changing To</a:t>
            </a:r>
          </a:p>
          <a:p>
            <a:pPr marL="452438">
              <a:spcAft>
                <a:spcPts val="500"/>
              </a:spcAft>
            </a:pPr>
            <a:r>
              <a:rPr lang="en-US" sz="1000" dirty="0" smtClean="0">
                <a:latin typeface="Arial" pitchFamily="34" charset="0"/>
                <a:cs typeface="Arial" pitchFamily="34" charset="0"/>
              </a:rPr>
              <a:t>Part D – Event That Permits You To Enroll, Change, or Cancel</a:t>
            </a:r>
          </a:p>
        </p:txBody>
      </p:sp>
      <p:sp>
        <p:nvSpPr>
          <p:cNvPr id="18" name="Oval 17" descr="Circle with Number 1 in it - This will coincide with the screenshot below pointing out Tribal HR SF2809 information" title="Number 1"/>
          <p:cNvSpPr/>
          <p:nvPr/>
        </p:nvSpPr>
        <p:spPr>
          <a:xfrm>
            <a:off x="381000" y="1195626"/>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1</a:t>
            </a:r>
            <a:endParaRPr lang="en-US" sz="1000" b="1" dirty="0">
              <a:latin typeface="+mj-lt"/>
              <a:cs typeface="Arial" pitchFamily="34" charset="0"/>
            </a:endParaRPr>
          </a:p>
        </p:txBody>
      </p:sp>
      <p:sp>
        <p:nvSpPr>
          <p:cNvPr id="19" name="Oval 18" descr="Circle with Number 2 in it - it will conicide with the screenshot below pointing out Part A - Enrollee Information" title="Circle with Number 2"/>
          <p:cNvSpPr/>
          <p:nvPr/>
        </p:nvSpPr>
        <p:spPr>
          <a:xfrm>
            <a:off x="381000" y="140462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000" b="1" dirty="0" smtClean="0">
                <a:latin typeface="+mj-lt"/>
                <a:cs typeface="Arial" pitchFamily="34" charset="0"/>
              </a:rPr>
              <a:t>2</a:t>
            </a:r>
            <a:endParaRPr lang="en-US" sz="1000" b="1" dirty="0">
              <a:latin typeface="+mj-lt"/>
              <a:cs typeface="Arial" pitchFamily="34" charset="0"/>
            </a:endParaRPr>
          </a:p>
        </p:txBody>
      </p:sp>
      <p:sp>
        <p:nvSpPr>
          <p:cNvPr id="20" name="Oval 19" descr="This is going to coincide with the screenshot below pointing out Part B - FEHB Plan you are currently enrolled in." title="Circle with Number 3"/>
          <p:cNvSpPr/>
          <p:nvPr/>
        </p:nvSpPr>
        <p:spPr>
          <a:xfrm>
            <a:off x="381000" y="161417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3</a:t>
            </a:r>
          </a:p>
        </p:txBody>
      </p:sp>
      <p:sp>
        <p:nvSpPr>
          <p:cNvPr id="21" name="Oval 20" descr="This will coincide with the screenshot below it, pointing out Part C - FEHB plan you are enrolling in or changing to" title="Circle with Number 4"/>
          <p:cNvSpPr/>
          <p:nvPr/>
        </p:nvSpPr>
        <p:spPr>
          <a:xfrm>
            <a:off x="381000" y="182372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4</a:t>
            </a:r>
          </a:p>
        </p:txBody>
      </p:sp>
      <p:sp>
        <p:nvSpPr>
          <p:cNvPr id="22" name="Oval 21"/>
          <p:cNvSpPr/>
          <p:nvPr/>
        </p:nvSpPr>
        <p:spPr>
          <a:xfrm>
            <a:off x="381000" y="203835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000" b="1" dirty="0">
                <a:latin typeface="+mj-lt"/>
                <a:cs typeface="Arial" pitchFamily="34" charset="0"/>
              </a:rPr>
              <a:t>5</a:t>
            </a:r>
          </a:p>
        </p:txBody>
      </p:sp>
      <p:sp>
        <p:nvSpPr>
          <p:cNvPr id="23" name="Oval 22"/>
          <p:cNvSpPr/>
          <p:nvPr/>
        </p:nvSpPr>
        <p:spPr>
          <a:xfrm>
            <a:off x="4460240" y="1193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6</a:t>
            </a:r>
            <a:endParaRPr lang="en-US" sz="1000" b="1" dirty="0">
              <a:latin typeface="+mj-lt"/>
              <a:cs typeface="Arial" pitchFamily="34" charset="0"/>
            </a:endParaRPr>
          </a:p>
        </p:txBody>
      </p:sp>
      <p:sp>
        <p:nvSpPr>
          <p:cNvPr id="24" name="Oval 23"/>
          <p:cNvSpPr/>
          <p:nvPr/>
        </p:nvSpPr>
        <p:spPr>
          <a:xfrm>
            <a:off x="4460240" y="140279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000" b="1" dirty="0" smtClean="0">
                <a:latin typeface="+mj-lt"/>
                <a:cs typeface="Arial" pitchFamily="34" charset="0"/>
              </a:rPr>
              <a:t>7</a:t>
            </a:r>
            <a:endParaRPr lang="en-US" sz="1000" b="1" dirty="0">
              <a:latin typeface="+mj-lt"/>
              <a:cs typeface="Arial" pitchFamily="34" charset="0"/>
            </a:endParaRPr>
          </a:p>
        </p:txBody>
      </p:sp>
      <p:sp>
        <p:nvSpPr>
          <p:cNvPr id="25" name="Oval 24"/>
          <p:cNvSpPr/>
          <p:nvPr/>
        </p:nvSpPr>
        <p:spPr>
          <a:xfrm>
            <a:off x="4460240" y="161234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8</a:t>
            </a:r>
            <a:endParaRPr lang="en-US" sz="1000" b="1" dirty="0">
              <a:latin typeface="+mj-lt"/>
              <a:cs typeface="Arial" pitchFamily="34" charset="0"/>
            </a:endParaRPr>
          </a:p>
        </p:txBody>
      </p:sp>
      <p:sp>
        <p:nvSpPr>
          <p:cNvPr id="26" name="Oval 25"/>
          <p:cNvSpPr/>
          <p:nvPr/>
        </p:nvSpPr>
        <p:spPr>
          <a:xfrm>
            <a:off x="4460240" y="182189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9</a:t>
            </a:r>
            <a:endParaRPr lang="en-US" sz="1000" b="1" dirty="0">
              <a:latin typeface="+mj-lt"/>
              <a:cs typeface="Arial" pitchFamily="34" charset="0"/>
            </a:endParaRPr>
          </a:p>
        </p:txBody>
      </p:sp>
      <p:sp>
        <p:nvSpPr>
          <p:cNvPr id="27" name="Oval 26"/>
          <p:cNvSpPr/>
          <p:nvPr/>
        </p:nvSpPr>
        <p:spPr>
          <a:xfrm>
            <a:off x="4460240" y="203652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900" b="1" dirty="0" smtClean="0">
                <a:latin typeface="+mj-lt"/>
                <a:cs typeface="Arial" pitchFamily="34" charset="0"/>
              </a:rPr>
              <a:t>10</a:t>
            </a:r>
            <a:endParaRPr lang="en-US" sz="900" b="1" dirty="0">
              <a:latin typeface="+mj-lt"/>
              <a:cs typeface="Arial" pitchFamily="34" charset="0"/>
            </a:endParaRPr>
          </a:p>
        </p:txBody>
      </p:sp>
      <p:pic>
        <p:nvPicPr>
          <p:cNvPr id="3" name="Picture 2" descr="This is a screen shot of a SF2809 in TIPS" title="Screenshot of SF2809"/>
          <p:cNvPicPr>
            <a:picLocks/>
          </p:cNvPicPr>
          <p:nvPr/>
        </p:nvPicPr>
        <p:blipFill>
          <a:blip r:embed="rId4" cstate="print"/>
          <a:stretch>
            <a:fillRect/>
          </a:stretch>
        </p:blipFill>
        <p:spPr>
          <a:xfrm>
            <a:off x="299370" y="2322576"/>
            <a:ext cx="8463630" cy="4434840"/>
          </a:xfrm>
          <a:prstGeom prst="rect">
            <a:avLst/>
          </a:prstGeom>
          <a:ln>
            <a:solidFill>
              <a:schemeClr val="tx1"/>
            </a:solidFill>
          </a:ln>
        </p:spPr>
      </p:pic>
      <p:sp>
        <p:nvSpPr>
          <p:cNvPr id="11" name="Rectangle 10"/>
          <p:cNvSpPr/>
          <p:nvPr/>
        </p:nvSpPr>
        <p:spPr>
          <a:xfrm>
            <a:off x="4541520" y="1157526"/>
            <a:ext cx="5021580" cy="1118255"/>
          </a:xfrm>
          <a:prstGeom prst="rect">
            <a:avLst/>
          </a:prstGeom>
        </p:spPr>
        <p:txBody>
          <a:bodyPr wrap="square">
            <a:spAutoFit/>
          </a:bodyPr>
          <a:lstStyle/>
          <a:p>
            <a:pPr marL="122238">
              <a:spcAft>
                <a:spcPts val="500"/>
              </a:spcAft>
            </a:pPr>
            <a:r>
              <a:rPr lang="en-US" sz="1000" dirty="0" smtClean="0">
                <a:latin typeface="Arial" pitchFamily="34" charset="0"/>
                <a:cs typeface="Arial" pitchFamily="34" charset="0"/>
              </a:rPr>
              <a:t>Part F – Cancellation</a:t>
            </a:r>
          </a:p>
          <a:p>
            <a:pPr marL="122238">
              <a:spcAft>
                <a:spcPts val="500"/>
              </a:spcAft>
            </a:pPr>
            <a:r>
              <a:rPr lang="en-US" sz="1000" dirty="0" smtClean="0">
                <a:latin typeface="Arial" pitchFamily="34" charset="0"/>
                <a:cs typeface="Arial" pitchFamily="34" charset="0"/>
              </a:rPr>
              <a:t>Part I – To be completed by Tribal Employer</a:t>
            </a:r>
          </a:p>
          <a:p>
            <a:pPr marL="122238">
              <a:spcAft>
                <a:spcPts val="500"/>
              </a:spcAft>
            </a:pPr>
            <a:r>
              <a:rPr lang="en-US" sz="1000" dirty="0" smtClean="0">
                <a:latin typeface="Arial" pitchFamily="34" charset="0"/>
                <a:cs typeface="Arial" pitchFamily="34" charset="0"/>
              </a:rPr>
              <a:t>Part A – Enrollee Information </a:t>
            </a:r>
            <a:r>
              <a:rPr lang="en-US" sz="1000" i="1" dirty="0" smtClean="0">
                <a:latin typeface="Arial" pitchFamily="34" charset="0"/>
                <a:cs typeface="Arial" pitchFamily="34" charset="0"/>
              </a:rPr>
              <a:t>Continued; Family Members</a:t>
            </a:r>
            <a:endParaRPr lang="en-US" sz="1000" dirty="0" smtClean="0">
              <a:latin typeface="Arial" pitchFamily="34" charset="0"/>
              <a:cs typeface="Arial" pitchFamily="34" charset="0"/>
            </a:endParaRPr>
          </a:p>
          <a:p>
            <a:pPr marL="122238">
              <a:spcAft>
                <a:spcPts val="500"/>
              </a:spcAft>
            </a:pPr>
            <a:r>
              <a:rPr lang="en-US" sz="1000" dirty="0" smtClean="0">
                <a:latin typeface="Arial" pitchFamily="34" charset="0"/>
                <a:cs typeface="Arial" pitchFamily="34" charset="0"/>
              </a:rPr>
              <a:t>Finalizing a form</a:t>
            </a:r>
          </a:p>
          <a:p>
            <a:pPr marL="122238">
              <a:spcAft>
                <a:spcPts val="500"/>
              </a:spcAft>
            </a:pPr>
            <a:r>
              <a:rPr lang="en-US" sz="1000" dirty="0" smtClean="0">
                <a:latin typeface="Arial" pitchFamily="34" charset="0"/>
                <a:cs typeface="Arial" pitchFamily="34" charset="0"/>
              </a:rPr>
              <a:t>Holding a form (</a:t>
            </a:r>
            <a:r>
              <a:rPr lang="en-US" sz="1000" i="1" dirty="0" smtClean="0">
                <a:latin typeface="Arial" pitchFamily="34" charset="0"/>
                <a:cs typeface="Arial" pitchFamily="34" charset="0"/>
              </a:rPr>
              <a:t>only available after submission of the SF2809)</a:t>
            </a:r>
            <a:endParaRPr lang="en-US" sz="1000" dirty="0">
              <a:latin typeface="Arial" pitchFamily="34" charset="0"/>
              <a:cs typeface="Arial" pitchFamily="34" charset="0"/>
            </a:endParaRPr>
          </a:p>
        </p:txBody>
      </p:sp>
      <p:sp>
        <p:nvSpPr>
          <p:cNvPr id="36" name="Oval 35" descr="This shows the number 1 to let users know where on the SF2809 you would locate/input Tribal HR information." title="Picture of Number 1 "/>
          <p:cNvSpPr/>
          <p:nvPr/>
        </p:nvSpPr>
        <p:spPr>
          <a:xfrm>
            <a:off x="1371600" y="2962275"/>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1</a:t>
            </a:r>
            <a:endParaRPr lang="en-US" sz="1000" b="1" dirty="0">
              <a:latin typeface="+mj-lt"/>
              <a:cs typeface="Arial" pitchFamily="34" charset="0"/>
            </a:endParaRPr>
          </a:p>
        </p:txBody>
      </p:sp>
      <p:sp>
        <p:nvSpPr>
          <p:cNvPr id="47" name="Oval 46" descr="This shows the user where Part A is to input Enrollee information." title="Picture of Number 2"/>
          <p:cNvSpPr/>
          <p:nvPr/>
        </p:nvSpPr>
        <p:spPr>
          <a:xfrm>
            <a:off x="4223982" y="321945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2</a:t>
            </a:r>
            <a:endParaRPr lang="en-US" sz="1000" b="1" dirty="0">
              <a:latin typeface="+mj-lt"/>
              <a:cs typeface="Arial" pitchFamily="34" charset="0"/>
            </a:endParaRPr>
          </a:p>
        </p:txBody>
      </p:sp>
      <p:sp>
        <p:nvSpPr>
          <p:cNvPr id="51" name="Oval 50" descr="This shows user where Part B is for FEHB Plan currently enrolled in, if applicable." title="Picture of Number 3"/>
          <p:cNvSpPr/>
          <p:nvPr/>
        </p:nvSpPr>
        <p:spPr>
          <a:xfrm>
            <a:off x="2895600" y="41910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3</a:t>
            </a:r>
            <a:endParaRPr lang="en-US" sz="1000" b="1" dirty="0">
              <a:latin typeface="+mj-lt"/>
              <a:cs typeface="Arial" pitchFamily="34" charset="0"/>
            </a:endParaRPr>
          </a:p>
        </p:txBody>
      </p:sp>
      <p:sp>
        <p:nvSpPr>
          <p:cNvPr id="52" name="Oval 51" descr="This shows user where Part C is - FEHB plan you are enrolling in or changing to." title="Picture of Number 4"/>
          <p:cNvSpPr/>
          <p:nvPr/>
        </p:nvSpPr>
        <p:spPr>
          <a:xfrm>
            <a:off x="6629400" y="42672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4</a:t>
            </a:r>
            <a:endParaRPr lang="en-US" sz="1000" b="1" dirty="0">
              <a:latin typeface="+mj-lt"/>
              <a:cs typeface="Arial" pitchFamily="34" charset="0"/>
            </a:endParaRPr>
          </a:p>
        </p:txBody>
      </p:sp>
      <p:sp>
        <p:nvSpPr>
          <p:cNvPr id="53" name="Oval 52" descr="This shows user where Part D is - Event that permits you to enroll, change or cancel." title="Picture of Number 5"/>
          <p:cNvSpPr/>
          <p:nvPr/>
        </p:nvSpPr>
        <p:spPr>
          <a:xfrm>
            <a:off x="2590800" y="4495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5</a:t>
            </a:r>
            <a:endParaRPr lang="en-US" sz="1000" b="1" dirty="0">
              <a:latin typeface="+mj-lt"/>
              <a:cs typeface="Arial" pitchFamily="34" charset="0"/>
            </a:endParaRPr>
          </a:p>
        </p:txBody>
      </p:sp>
      <p:sp>
        <p:nvSpPr>
          <p:cNvPr id="54" name="Oval 53" descr="This shows user where Part F is located - Cancellation." title="Picture of Number 6"/>
          <p:cNvSpPr/>
          <p:nvPr/>
        </p:nvSpPr>
        <p:spPr>
          <a:xfrm>
            <a:off x="7696200" y="4495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6</a:t>
            </a:r>
            <a:endParaRPr lang="en-US" sz="1000" b="1" dirty="0">
              <a:latin typeface="+mj-lt"/>
              <a:cs typeface="Arial" pitchFamily="34" charset="0"/>
            </a:endParaRPr>
          </a:p>
        </p:txBody>
      </p:sp>
      <p:sp>
        <p:nvSpPr>
          <p:cNvPr id="55" name="Oval 54" descr="This shows user where to locate Part I is on the SF2809, which needs to be completed by Tribal Employer." title="Picture of Number 7"/>
          <p:cNvSpPr/>
          <p:nvPr/>
        </p:nvSpPr>
        <p:spPr>
          <a:xfrm>
            <a:off x="1905000" y="48006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7</a:t>
            </a:r>
            <a:endParaRPr lang="en-US" sz="1000" b="1" dirty="0">
              <a:latin typeface="+mj-lt"/>
              <a:cs typeface="Arial" pitchFamily="34" charset="0"/>
            </a:endParaRPr>
          </a:p>
        </p:txBody>
      </p:sp>
      <p:sp>
        <p:nvSpPr>
          <p:cNvPr id="56" name="Oval 55" descr="This shows user where Part A is on the SF 2809, Enrollee Information continued; Family Members." title="Picture of Number 8"/>
          <p:cNvSpPr/>
          <p:nvPr/>
        </p:nvSpPr>
        <p:spPr>
          <a:xfrm>
            <a:off x="2438400" y="54864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8</a:t>
            </a:r>
            <a:endParaRPr lang="en-US" sz="1000" b="1" dirty="0">
              <a:latin typeface="+mj-lt"/>
              <a:cs typeface="Arial" pitchFamily="34" charset="0"/>
            </a:endParaRPr>
          </a:p>
        </p:txBody>
      </p:sp>
      <p:sp>
        <p:nvSpPr>
          <p:cNvPr id="57" name="Oval 56" descr="This will show the user where to finalize the SF2809." title="Picture of Number 9"/>
          <p:cNvSpPr/>
          <p:nvPr/>
        </p:nvSpPr>
        <p:spPr>
          <a:xfrm>
            <a:off x="5334000" y="65532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9</a:t>
            </a:r>
            <a:endParaRPr lang="en-US" sz="1000" b="1" dirty="0">
              <a:latin typeface="+mj-lt"/>
              <a:cs typeface="Arial" pitchFamily="34" charset="0"/>
            </a:endParaRPr>
          </a:p>
        </p:txBody>
      </p:sp>
      <p:sp>
        <p:nvSpPr>
          <p:cNvPr id="2" name="Title 1" hidden="1"/>
          <p:cNvSpPr>
            <a:spLocks noGrp="1"/>
          </p:cNvSpPr>
          <p:nvPr>
            <p:ph type="ctrTitle"/>
          </p:nvPr>
        </p:nvSpPr>
        <p:spPr/>
        <p:txBody>
          <a:bodyPr>
            <a:normAutofit/>
          </a:bodyPr>
          <a:lstStyle/>
          <a:p>
            <a:r>
              <a:rPr lang="en-US" sz="800" dirty="0" smtClean="0"/>
              <a:t>Pg. 1</a:t>
            </a:r>
            <a:endParaRPr lang="en-US" sz="800" dirty="0"/>
          </a:p>
        </p:txBody>
      </p:sp>
      <p:sp>
        <p:nvSpPr>
          <p:cNvPr id="5" name="Subtitle 4" hidden="1"/>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25833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descr="This is just a colored header box on number one that displays - Tribal HR SF 2809 Information"/>
          <p:cNvSpPr/>
          <p:nvPr/>
        </p:nvSpPr>
        <p:spPr>
          <a:xfrm>
            <a:off x="91440" y="50397"/>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Box 24" descr="This shows the user a breakdown of Part 1, the Tribal HR SF2809 Information" title="Part 1. Tribal HR SF2809 Information"/>
          <p:cNvSpPr txBox="1"/>
          <p:nvPr/>
        </p:nvSpPr>
        <p:spPr>
          <a:xfrm>
            <a:off x="91440" y="44302"/>
            <a:ext cx="8961120" cy="1165374"/>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smtClean="0">
                <a:solidFill>
                  <a:schemeClr val="bg1"/>
                </a:solidFill>
                <a:effectLst/>
                <a:latin typeface="Arial" pitchFamily="34" charset="0"/>
                <a:ea typeface="MS Mincho"/>
                <a:cs typeface="Arial" pitchFamily="34" charset="0"/>
              </a:rPr>
              <a:t>1. Tribal HR SF 2809 Information</a:t>
            </a:r>
          </a:p>
          <a:p>
            <a:pPr lvl="0">
              <a:spcAft>
                <a:spcPts val="600"/>
              </a:spcAft>
            </a:pPr>
            <a:endParaRPr lang="en-US" sz="1000" dirty="0" smtClean="0">
              <a:effectLst/>
              <a:latin typeface="Arial" pitchFamily="34" charset="0"/>
              <a:ea typeface="SimSun"/>
              <a:cs typeface="Arial" pitchFamily="34" charset="0"/>
            </a:endParaRPr>
          </a:p>
        </p:txBody>
      </p:sp>
      <p:pic>
        <p:nvPicPr>
          <p:cNvPr id="4" name="Picture 3" descr="This is where user will input Tribe name and POI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60" y="283464"/>
            <a:ext cx="8869680" cy="408286"/>
          </a:xfrm>
          <a:prstGeom prst="rect">
            <a:avLst/>
          </a:prstGeom>
          <a:ln>
            <a:solidFill>
              <a:schemeClr val="tx1"/>
            </a:solidFill>
          </a:ln>
        </p:spPr>
      </p:pic>
      <p:sp>
        <p:nvSpPr>
          <p:cNvPr id="2" name="Rectangle 1"/>
          <p:cNvSpPr/>
          <p:nvPr/>
        </p:nvSpPr>
        <p:spPr>
          <a:xfrm>
            <a:off x="143463" y="673100"/>
            <a:ext cx="8857075" cy="507831"/>
          </a:xfrm>
          <a:prstGeom prst="rect">
            <a:avLst/>
          </a:prstGeom>
        </p:spPr>
        <p:txBody>
          <a:bodyPr wrap="square">
            <a:spAutoFit/>
          </a:bodyPr>
          <a:lstStyle/>
          <a:p>
            <a:pPr marL="228600" indent="-228600">
              <a:buFont typeface="+mj-lt"/>
              <a:buAutoNum type="alphaUcPeriod"/>
            </a:pPr>
            <a:r>
              <a:rPr lang="en-US" sz="900" b="1" dirty="0" smtClean="0">
                <a:solidFill>
                  <a:schemeClr val="tx1"/>
                </a:solidFill>
                <a:effectLst/>
                <a:latin typeface="Arial" pitchFamily="34" charset="0"/>
                <a:ea typeface="SimSun"/>
                <a:cs typeface="Arial" pitchFamily="34" charset="0"/>
              </a:rPr>
              <a:t>Tribe</a:t>
            </a:r>
            <a:r>
              <a:rPr lang="en-US" sz="900" b="1" dirty="0" smtClean="0">
                <a:effectLst/>
                <a:latin typeface="Arial" pitchFamily="34" charset="0"/>
                <a:ea typeface="SimSun"/>
                <a:cs typeface="Arial" pitchFamily="34" charset="0"/>
              </a:rPr>
              <a:t>: </a:t>
            </a:r>
            <a:r>
              <a:rPr lang="en-US" sz="900" dirty="0" smtClean="0">
                <a:latin typeface="Arial" pitchFamily="34" charset="0"/>
                <a:cs typeface="Arial" pitchFamily="34" charset="0"/>
              </a:rPr>
              <a:t>TIPS will automatically select the user’s Tribe when creating a new SF 2809</a:t>
            </a:r>
          </a:p>
          <a:p>
            <a:pPr marL="228600" indent="-228600">
              <a:buFont typeface="+mj-lt"/>
              <a:buAutoNum type="alphaUcPeriod"/>
            </a:pPr>
            <a:r>
              <a:rPr lang="en-US" sz="900" b="1" dirty="0" smtClean="0">
                <a:latin typeface="Arial" pitchFamily="34" charset="0"/>
                <a:cs typeface="Arial" pitchFamily="34" charset="0"/>
              </a:rPr>
              <a:t>POI: </a:t>
            </a:r>
            <a:r>
              <a:rPr lang="en-US" sz="900" dirty="0" smtClean="0">
                <a:latin typeface="Arial" pitchFamily="34" charset="0"/>
                <a:cs typeface="Arial" pitchFamily="34" charset="0"/>
              </a:rPr>
              <a:t>A Billing Unit / POI must be selected on all SF 2809s</a:t>
            </a:r>
          </a:p>
          <a:p>
            <a:pPr marL="228600" indent="-228600">
              <a:buFont typeface="+mj-lt"/>
              <a:buAutoNum type="alphaUcPeriod"/>
            </a:pPr>
            <a:r>
              <a:rPr lang="en-US" sz="900" b="1" dirty="0" smtClean="0">
                <a:latin typeface="Arial" pitchFamily="34" charset="0"/>
                <a:cs typeface="Arial" pitchFamily="34" charset="0"/>
              </a:rPr>
              <a:t>SF 2809 Status: </a:t>
            </a:r>
            <a:r>
              <a:rPr lang="en-US" sz="900" dirty="0" smtClean="0">
                <a:latin typeface="Arial" pitchFamily="34" charset="0"/>
                <a:cs typeface="Arial" pitchFamily="34" charset="0"/>
              </a:rPr>
              <a:t>The status of the form is indicated in the top right.  The status will update once the form has been saved or submitted</a:t>
            </a:r>
          </a:p>
        </p:txBody>
      </p:sp>
      <p:sp>
        <p:nvSpPr>
          <p:cNvPr id="40" name="Oval 39"/>
          <p:cNvSpPr/>
          <p:nvPr/>
        </p:nvSpPr>
        <p:spPr>
          <a:xfrm>
            <a:off x="807720" y="473547"/>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A</a:t>
            </a:r>
            <a:endParaRPr lang="en-US" sz="1000" b="1" dirty="0">
              <a:latin typeface="+mj-lt"/>
              <a:cs typeface="Arial" pitchFamily="34" charset="0"/>
            </a:endParaRPr>
          </a:p>
        </p:txBody>
      </p:sp>
      <p:sp>
        <p:nvSpPr>
          <p:cNvPr id="41" name="Oval 40"/>
          <p:cNvSpPr/>
          <p:nvPr/>
        </p:nvSpPr>
        <p:spPr>
          <a:xfrm>
            <a:off x="5532120" y="473547"/>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B</a:t>
            </a:r>
          </a:p>
        </p:txBody>
      </p:sp>
      <p:sp>
        <p:nvSpPr>
          <p:cNvPr id="42" name="Oval 41"/>
          <p:cNvSpPr/>
          <p:nvPr/>
        </p:nvSpPr>
        <p:spPr>
          <a:xfrm>
            <a:off x="8153400" y="473547"/>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C</a:t>
            </a:r>
          </a:p>
        </p:txBody>
      </p:sp>
      <p:sp>
        <p:nvSpPr>
          <p:cNvPr id="38" name="Rectangle 37" descr="This is the colored header for Part A Enrollee Information"/>
          <p:cNvSpPr/>
          <p:nvPr/>
        </p:nvSpPr>
        <p:spPr>
          <a:xfrm>
            <a:off x="91440" y="1288796"/>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 Box 24" descr="This breaks down Part A, Enrollee information" title="Part A - enrollee information"/>
          <p:cNvSpPr txBox="1"/>
          <p:nvPr/>
        </p:nvSpPr>
        <p:spPr>
          <a:xfrm>
            <a:off x="91440" y="1282700"/>
            <a:ext cx="8961120" cy="2247900"/>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smtClean="0">
                <a:solidFill>
                  <a:schemeClr val="bg1"/>
                </a:solidFill>
                <a:latin typeface="Arial" pitchFamily="34" charset="0"/>
                <a:ea typeface="MS Mincho"/>
                <a:cs typeface="Arial" pitchFamily="34" charset="0"/>
              </a:rPr>
              <a:t>2</a:t>
            </a:r>
            <a:r>
              <a:rPr lang="en-US" sz="1000" b="1" i="1" dirty="0" smtClean="0">
                <a:solidFill>
                  <a:schemeClr val="bg1"/>
                </a:solidFill>
                <a:effectLst/>
                <a:latin typeface="Arial" pitchFamily="34" charset="0"/>
                <a:ea typeface="MS Mincho"/>
                <a:cs typeface="Arial" pitchFamily="34" charset="0"/>
              </a:rPr>
              <a:t>. Part A – Enrollee Information</a:t>
            </a:r>
          </a:p>
          <a:p>
            <a:pPr marL="0" marR="0">
              <a:spcBef>
                <a:spcPts val="600"/>
              </a:spcBef>
            </a:pPr>
            <a:endParaRPr lang="en-US" sz="1000" b="1" i="1" dirty="0">
              <a:solidFill>
                <a:schemeClr val="bg1"/>
              </a:solidFill>
              <a:latin typeface="Arial" pitchFamily="34" charset="0"/>
              <a:ea typeface="MS Mincho"/>
              <a:cs typeface="Arial" pitchFamily="34" charset="0"/>
            </a:endParaRPr>
          </a:p>
          <a:p>
            <a:pPr marL="0" marR="0">
              <a:spcBef>
                <a:spcPts val="600"/>
              </a:spcBef>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smtClean="0">
              <a:solidFill>
                <a:schemeClr val="bg1"/>
              </a:solidFill>
              <a:latin typeface="Arial" pitchFamily="34" charset="0"/>
              <a:ea typeface="MS Mincho"/>
              <a:cs typeface="Arial" pitchFamily="34" charset="0"/>
            </a:endParaRPr>
          </a:p>
          <a:p>
            <a:pPr marL="0" marR="0">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i="1" dirty="0">
              <a:solidFill>
                <a:schemeClr val="bg1"/>
              </a:solidFill>
              <a:latin typeface="Arial" pitchFamily="34" charset="0"/>
              <a:ea typeface="MS Mincho"/>
              <a:cs typeface="Arial" pitchFamily="34" charset="0"/>
            </a:endParaRPr>
          </a:p>
          <a:p>
            <a:pPr>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dirty="0" smtClean="0">
              <a:solidFill>
                <a:schemeClr val="tx1"/>
              </a:solidFill>
              <a:latin typeface="Arial" pitchFamily="34" charset="0"/>
              <a:ea typeface="MS Mincho"/>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r>
              <a:rPr lang="en-US" sz="1000" b="1" dirty="0" smtClean="0">
                <a:solidFill>
                  <a:schemeClr val="bg1"/>
                </a:solidFill>
                <a:latin typeface="Arial" pitchFamily="34" charset="0"/>
                <a:ea typeface="MS Mincho"/>
                <a:cs typeface="Arial" pitchFamily="34" charset="0"/>
              </a:rPr>
              <a:t/>
            </a:r>
            <a:br>
              <a:rPr lang="en-US" sz="1000" b="1" dirty="0" smtClean="0">
                <a:solidFill>
                  <a:schemeClr val="bg1"/>
                </a:solidFill>
                <a:latin typeface="Arial" pitchFamily="34" charset="0"/>
                <a:ea typeface="MS Mincho"/>
                <a:cs typeface="Arial" pitchFamily="34" charset="0"/>
              </a:rPr>
            </a:br>
            <a:endParaRPr lang="en-US" sz="1000" b="1" dirty="0" smtClean="0">
              <a:solidFill>
                <a:schemeClr val="bg1"/>
              </a:solidFill>
              <a:effectLst/>
              <a:latin typeface="Arial" pitchFamily="34" charset="0"/>
              <a:ea typeface="MS Mincho"/>
              <a:cs typeface="Arial" pitchFamily="34" charset="0"/>
            </a:endParaRPr>
          </a:p>
          <a:p>
            <a:pPr lvl="0">
              <a:spcAft>
                <a:spcPts val="600"/>
              </a:spcAft>
            </a:pPr>
            <a:endParaRPr lang="en-US" sz="1000" dirty="0" smtClean="0">
              <a:effectLst/>
              <a:latin typeface="Arial" pitchFamily="34" charset="0"/>
              <a:ea typeface="SimSun"/>
              <a:cs typeface="Arial" pitchFamily="34" charset="0"/>
            </a:endParaRPr>
          </a:p>
        </p:txBody>
      </p:sp>
      <p:sp>
        <p:nvSpPr>
          <p:cNvPr id="49" name="Rounded Rectangle 48" descr="Section under Part A to input enrollee name"/>
          <p:cNvSpPr/>
          <p:nvPr/>
        </p:nvSpPr>
        <p:spPr>
          <a:xfrm>
            <a:off x="128692" y="1648128"/>
            <a:ext cx="8869680" cy="23774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This is an outline around Part D of a SF2809 in TIPS to help user find the section on where to put in the event that permits user to enroll, change or cancel FEHB."/>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7160" y="5187188"/>
            <a:ext cx="8869680" cy="380430"/>
          </a:xfrm>
          <a:prstGeom prst="rect">
            <a:avLst/>
          </a:prstGeom>
          <a:ln>
            <a:solidFill>
              <a:schemeClr val="tx1"/>
            </a:solidFill>
          </a:ln>
        </p:spPr>
      </p:pic>
      <p:pic>
        <p:nvPicPr>
          <p:cNvPr id="6" name="Picture 5" descr="This is Part B of a SF2809 where user will put plan name and enrollment code."/>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7160" y="3853688"/>
            <a:ext cx="8869680" cy="366050"/>
          </a:xfrm>
          <a:prstGeom prst="rect">
            <a:avLst/>
          </a:prstGeom>
          <a:ln>
            <a:solidFill>
              <a:schemeClr val="tx1"/>
            </a:solidFill>
          </a:ln>
        </p:spPr>
      </p:pic>
      <p:pic>
        <p:nvPicPr>
          <p:cNvPr id="5" name="Picture 4" descr="This is Part A of a SF2809 where user will input enrollee personal information."/>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37160" y="1514348"/>
            <a:ext cx="8869680" cy="1371600"/>
          </a:xfrm>
          <a:prstGeom prst="rect">
            <a:avLst/>
          </a:prstGeom>
          <a:ln>
            <a:solidFill>
              <a:schemeClr val="tx1"/>
            </a:solidFill>
          </a:ln>
        </p:spPr>
      </p:pic>
      <p:sp>
        <p:nvSpPr>
          <p:cNvPr id="83" name="Oval 82"/>
          <p:cNvSpPr/>
          <p:nvPr/>
        </p:nvSpPr>
        <p:spPr>
          <a:xfrm>
            <a:off x="906079" y="167556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A</a:t>
            </a:r>
            <a:endParaRPr lang="en-US" sz="1000" b="1" dirty="0">
              <a:latin typeface="+mj-lt"/>
              <a:cs typeface="Arial" pitchFamily="34" charset="0"/>
            </a:endParaRPr>
          </a:p>
        </p:txBody>
      </p:sp>
      <p:sp>
        <p:nvSpPr>
          <p:cNvPr id="44" name="Oval 43"/>
          <p:cNvSpPr/>
          <p:nvPr/>
        </p:nvSpPr>
        <p:spPr>
          <a:xfrm>
            <a:off x="1720701" y="1942157"/>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B</a:t>
            </a:r>
          </a:p>
        </p:txBody>
      </p:sp>
      <p:sp>
        <p:nvSpPr>
          <p:cNvPr id="45" name="Oval 44"/>
          <p:cNvSpPr/>
          <p:nvPr/>
        </p:nvSpPr>
        <p:spPr>
          <a:xfrm>
            <a:off x="4072268" y="1942157"/>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C</a:t>
            </a:r>
          </a:p>
        </p:txBody>
      </p:sp>
      <p:sp>
        <p:nvSpPr>
          <p:cNvPr id="46" name="Oval 45"/>
          <p:cNvSpPr/>
          <p:nvPr/>
        </p:nvSpPr>
        <p:spPr>
          <a:xfrm>
            <a:off x="7065334" y="25540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D</a:t>
            </a:r>
          </a:p>
        </p:txBody>
      </p:sp>
      <p:sp>
        <p:nvSpPr>
          <p:cNvPr id="69" name="Rounded Rectangle 68" descr="Box to put name of insurance under Part A enrollee information"/>
          <p:cNvSpPr/>
          <p:nvPr/>
        </p:nvSpPr>
        <p:spPr>
          <a:xfrm>
            <a:off x="6316034" y="2483410"/>
            <a:ext cx="2682338" cy="39679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37160" y="2860814"/>
            <a:ext cx="8869680" cy="646331"/>
          </a:xfrm>
          <a:prstGeom prst="rect">
            <a:avLst/>
          </a:prstGeom>
        </p:spPr>
        <p:txBody>
          <a:bodyPr>
            <a:spAutoFit/>
          </a:bodyPr>
          <a:lstStyle/>
          <a:p>
            <a:pPr marL="228600" indent="-228600">
              <a:buFont typeface="+mj-lt"/>
              <a:buAutoNum type="alphaUcPeriod"/>
            </a:pPr>
            <a:r>
              <a:rPr lang="en-US" sz="900" b="1" dirty="0" smtClean="0">
                <a:solidFill>
                  <a:schemeClr val="tx1"/>
                </a:solidFill>
                <a:latin typeface="Arial" pitchFamily="34" charset="0"/>
                <a:ea typeface="MS Mincho"/>
                <a:cs typeface="Arial" pitchFamily="34" charset="0"/>
              </a:rPr>
              <a:t>Enrollee First Name, Middle Name, and Last Name: </a:t>
            </a:r>
            <a:r>
              <a:rPr lang="en-US" sz="900" dirty="0" smtClean="0">
                <a:solidFill>
                  <a:schemeClr val="tx1"/>
                </a:solidFill>
                <a:latin typeface="Arial" pitchFamily="34" charset="0"/>
                <a:cs typeface="Arial" pitchFamily="34" charset="0"/>
              </a:rPr>
              <a:t>Only first and last name are required.  Employees are not required to enter a middle name</a:t>
            </a:r>
          </a:p>
          <a:p>
            <a:pPr marL="228600" indent="-228600">
              <a:buFont typeface="+mj-lt"/>
              <a:buAutoNum type="alphaUcPeriod"/>
            </a:pPr>
            <a:r>
              <a:rPr lang="en-US" sz="900" b="1" dirty="0" smtClean="0">
                <a:solidFill>
                  <a:schemeClr val="tx1"/>
                </a:solidFill>
                <a:latin typeface="Arial" pitchFamily="34" charset="0"/>
                <a:ea typeface="MS Mincho"/>
                <a:cs typeface="Arial" pitchFamily="34" charset="0"/>
              </a:rPr>
              <a:t>Preferred Telephone Number: </a:t>
            </a:r>
            <a:r>
              <a:rPr lang="en-US" sz="900" dirty="0" smtClean="0">
                <a:latin typeface="Arial" pitchFamily="34" charset="0"/>
                <a:cs typeface="Arial" pitchFamily="34" charset="0"/>
              </a:rPr>
              <a:t>A valid telephone number is required for all new enrollments. This field can be found in Part H on the paper SF 2809</a:t>
            </a:r>
          </a:p>
          <a:p>
            <a:pPr marL="228600" indent="-228600">
              <a:buFont typeface="+mj-lt"/>
              <a:buAutoNum type="alphaUcPeriod"/>
            </a:pPr>
            <a:r>
              <a:rPr lang="en-US" sz="900" b="1" dirty="0" smtClean="0">
                <a:latin typeface="Arial" pitchFamily="34" charset="0"/>
                <a:cs typeface="Arial" pitchFamily="34" charset="0"/>
              </a:rPr>
              <a:t>Social Security Number: </a:t>
            </a:r>
            <a:r>
              <a:rPr lang="en-US" sz="900" dirty="0" smtClean="0">
                <a:latin typeface="Arial" pitchFamily="34" charset="0"/>
                <a:cs typeface="Arial" pitchFamily="34" charset="0"/>
              </a:rPr>
              <a:t>A valid Social Security Number is required for all new enrollments</a:t>
            </a:r>
          </a:p>
          <a:p>
            <a:pPr marL="228600" indent="-228600">
              <a:buFont typeface="+mj-lt"/>
              <a:buAutoNum type="alphaUcPeriod"/>
            </a:pPr>
            <a:r>
              <a:rPr lang="en-US" sz="900" b="1" dirty="0" smtClean="0">
                <a:latin typeface="Arial" pitchFamily="34" charset="0"/>
                <a:cs typeface="Arial" pitchFamily="34" charset="0"/>
              </a:rPr>
              <a:t>Name of Insurance and Policy no.: </a:t>
            </a:r>
            <a:r>
              <a:rPr lang="en-US" sz="900" dirty="0" smtClean="0">
                <a:latin typeface="Arial" pitchFamily="34" charset="0"/>
                <a:cs typeface="Arial" pitchFamily="34" charset="0"/>
              </a:rPr>
              <a:t>Enter Name of Insurance and Policy no. if covered by an additional type of insurance other than Tricare or FEHB</a:t>
            </a:r>
          </a:p>
        </p:txBody>
      </p:sp>
      <p:sp>
        <p:nvSpPr>
          <p:cNvPr id="47" name="Rectangle 46" descr="Part C on SF2809 to input plan name and enrollment code"/>
          <p:cNvSpPr/>
          <p:nvPr/>
        </p:nvSpPr>
        <p:spPr>
          <a:xfrm>
            <a:off x="91440" y="3617555"/>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ounded Rectangle 54" descr="Box in Part B to input the plan name and code the enrollee is currently in"/>
          <p:cNvSpPr/>
          <p:nvPr/>
        </p:nvSpPr>
        <p:spPr>
          <a:xfrm>
            <a:off x="134944" y="3845349"/>
            <a:ext cx="4426733" cy="37490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 Box 24" descr="This breaks down Part C for User- FEHB plan you are enrolling in or changing to" title="Part C - FEHB Plan You Are Enrolling in or Changing To"/>
          <p:cNvSpPr txBox="1"/>
          <p:nvPr/>
        </p:nvSpPr>
        <p:spPr>
          <a:xfrm>
            <a:off x="91440" y="3611458"/>
            <a:ext cx="8961120" cy="1265342"/>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smtClean="0">
                <a:solidFill>
                  <a:schemeClr val="bg1"/>
                </a:solidFill>
                <a:latin typeface="Arial" pitchFamily="34" charset="0"/>
                <a:ea typeface="MS Mincho"/>
                <a:cs typeface="Arial" pitchFamily="34" charset="0"/>
              </a:rPr>
              <a:t>3</a:t>
            </a:r>
            <a:r>
              <a:rPr lang="en-US" sz="1000" b="1" i="1" dirty="0" smtClean="0">
                <a:solidFill>
                  <a:schemeClr val="bg1"/>
                </a:solidFill>
                <a:effectLst/>
                <a:latin typeface="Arial" pitchFamily="34" charset="0"/>
                <a:ea typeface="MS Mincho"/>
                <a:cs typeface="Arial" pitchFamily="34" charset="0"/>
              </a:rPr>
              <a:t>. Part B – FEHB Plan You Are Currently Enrolled In (If Applicable)</a:t>
            </a:r>
            <a:r>
              <a:rPr lang="en-US" sz="1000" b="1" i="1" dirty="0" smtClean="0">
                <a:solidFill>
                  <a:schemeClr val="bg1"/>
                </a:solidFill>
                <a:latin typeface="Arial" pitchFamily="34" charset="0"/>
                <a:ea typeface="MS Mincho"/>
                <a:cs typeface="Arial" pitchFamily="34" charset="0"/>
              </a:rPr>
              <a:t>               </a:t>
            </a:r>
            <a:r>
              <a:rPr lang="en-US" sz="1000" b="1" i="1" dirty="0" smtClean="0">
                <a:solidFill>
                  <a:schemeClr val="bg1"/>
                </a:solidFill>
                <a:effectLst/>
                <a:latin typeface="Arial" pitchFamily="34" charset="0"/>
                <a:ea typeface="MS Mincho"/>
                <a:cs typeface="Arial" pitchFamily="34" charset="0"/>
              </a:rPr>
              <a:t>4. Part C – </a:t>
            </a:r>
            <a:r>
              <a:rPr lang="en-US" sz="1000" b="1" i="1" dirty="0" smtClean="0">
                <a:solidFill>
                  <a:schemeClr val="bg1"/>
                </a:solidFill>
                <a:latin typeface="Arial" pitchFamily="34" charset="0"/>
                <a:ea typeface="MS Mincho"/>
                <a:cs typeface="Arial" pitchFamily="34" charset="0"/>
              </a:rPr>
              <a:t>FEHB Plan You Are Enrolling In or Changing To</a:t>
            </a: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a:solidFill>
                <a:schemeClr val="bg1"/>
              </a:solidFill>
              <a:latin typeface="Arial" pitchFamily="34" charset="0"/>
              <a:ea typeface="MS Mincho"/>
              <a:cs typeface="Arial" pitchFamily="34" charset="0"/>
            </a:endParaRPr>
          </a:p>
          <a:p>
            <a:pPr marL="0" marR="0">
              <a:spcBef>
                <a:spcPts val="600"/>
              </a:spcBef>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smtClean="0">
              <a:solidFill>
                <a:schemeClr val="bg1"/>
              </a:solidFill>
              <a:latin typeface="Arial" pitchFamily="34" charset="0"/>
              <a:ea typeface="MS Mincho"/>
              <a:cs typeface="Arial" pitchFamily="34" charset="0"/>
            </a:endParaRPr>
          </a:p>
          <a:p>
            <a:pPr marL="0" marR="0">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i="1" dirty="0">
              <a:solidFill>
                <a:schemeClr val="bg1"/>
              </a:solidFill>
              <a:latin typeface="Arial" pitchFamily="34" charset="0"/>
              <a:ea typeface="MS Mincho"/>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r>
              <a:rPr lang="en-US" sz="1000" b="1" dirty="0" smtClean="0">
                <a:solidFill>
                  <a:schemeClr val="bg1"/>
                </a:solidFill>
                <a:latin typeface="Arial" pitchFamily="34" charset="0"/>
                <a:ea typeface="MS Mincho"/>
                <a:cs typeface="Arial" pitchFamily="34" charset="0"/>
              </a:rPr>
              <a:t/>
            </a:r>
            <a:br>
              <a:rPr lang="en-US" sz="1000" b="1" dirty="0" smtClean="0">
                <a:solidFill>
                  <a:schemeClr val="bg1"/>
                </a:solidFill>
                <a:latin typeface="Arial" pitchFamily="34" charset="0"/>
                <a:ea typeface="MS Mincho"/>
                <a:cs typeface="Arial" pitchFamily="34" charset="0"/>
              </a:rPr>
            </a:br>
            <a:endParaRPr lang="en-US" sz="1000" b="1" dirty="0" smtClean="0">
              <a:solidFill>
                <a:schemeClr val="bg1"/>
              </a:solidFill>
              <a:effectLst/>
              <a:latin typeface="Arial" pitchFamily="34" charset="0"/>
              <a:ea typeface="MS Mincho"/>
              <a:cs typeface="Arial" pitchFamily="34" charset="0"/>
            </a:endParaRPr>
          </a:p>
          <a:p>
            <a:pPr lvl="0">
              <a:spcAft>
                <a:spcPts val="600"/>
              </a:spcAft>
            </a:pPr>
            <a:endParaRPr lang="en-US" sz="1000" dirty="0" smtClean="0">
              <a:effectLst/>
              <a:latin typeface="Arial" pitchFamily="34" charset="0"/>
              <a:ea typeface="SimSun"/>
              <a:cs typeface="Arial" pitchFamily="34" charset="0"/>
            </a:endParaRPr>
          </a:p>
        </p:txBody>
      </p:sp>
      <p:sp>
        <p:nvSpPr>
          <p:cNvPr id="64" name="Rounded Rectangle 63" descr="This shows the user Part C - FEHB plan you are enrolling in or changing to" title="Part C - FEHB plan you are enrolling in or changing to"/>
          <p:cNvSpPr/>
          <p:nvPr/>
        </p:nvSpPr>
        <p:spPr>
          <a:xfrm>
            <a:off x="4560259" y="3840479"/>
            <a:ext cx="4443984" cy="37592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124200" y="3981693"/>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A</a:t>
            </a:r>
          </a:p>
        </p:txBody>
      </p:sp>
      <p:sp>
        <p:nvSpPr>
          <p:cNvPr id="65" name="Oval 64"/>
          <p:cNvSpPr/>
          <p:nvPr/>
        </p:nvSpPr>
        <p:spPr>
          <a:xfrm>
            <a:off x="7587029" y="3981693"/>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B</a:t>
            </a:r>
          </a:p>
        </p:txBody>
      </p:sp>
      <p:sp>
        <p:nvSpPr>
          <p:cNvPr id="54" name="Rectangle 53"/>
          <p:cNvSpPr/>
          <p:nvPr/>
        </p:nvSpPr>
        <p:spPr>
          <a:xfrm>
            <a:off x="143463" y="4197350"/>
            <a:ext cx="8857075" cy="646331"/>
          </a:xfrm>
          <a:prstGeom prst="rect">
            <a:avLst/>
          </a:prstGeom>
        </p:spPr>
        <p:txBody>
          <a:bodyPr wrap="square">
            <a:spAutoFit/>
          </a:bodyPr>
          <a:lstStyle/>
          <a:p>
            <a:pPr marL="228600" indent="-228600">
              <a:buFont typeface="+mj-lt"/>
              <a:buAutoNum type="alphaUcPeriod"/>
            </a:pPr>
            <a:r>
              <a:rPr lang="en-US" sz="900" b="1" dirty="0" smtClean="0">
                <a:solidFill>
                  <a:schemeClr val="tx1"/>
                </a:solidFill>
                <a:effectLst/>
                <a:latin typeface="Arial" pitchFamily="34" charset="0"/>
                <a:ea typeface="SimSun"/>
                <a:cs typeface="Arial" pitchFamily="34" charset="0"/>
              </a:rPr>
              <a:t>2. Enrollment Code: </a:t>
            </a:r>
            <a:r>
              <a:rPr lang="en-US" sz="900" dirty="0" smtClean="0">
                <a:solidFill>
                  <a:schemeClr val="tx1"/>
                </a:solidFill>
                <a:effectLst/>
                <a:latin typeface="Arial" pitchFamily="34" charset="0"/>
                <a:ea typeface="SimSun"/>
                <a:cs typeface="Arial" pitchFamily="34" charset="0"/>
              </a:rPr>
              <a:t>Field is available once an enrollment </a:t>
            </a:r>
            <a:r>
              <a:rPr lang="en-US" sz="900" dirty="0" smtClean="0">
                <a:latin typeface="Arial" pitchFamily="34" charset="0"/>
                <a:ea typeface="SimSun"/>
                <a:cs typeface="Arial" pitchFamily="34" charset="0"/>
              </a:rPr>
              <a:t>is processed </a:t>
            </a:r>
            <a:r>
              <a:rPr lang="en-US" sz="900" dirty="0" smtClean="0">
                <a:solidFill>
                  <a:schemeClr val="tx1"/>
                </a:solidFill>
                <a:effectLst/>
                <a:latin typeface="Arial" pitchFamily="34" charset="0"/>
                <a:ea typeface="SimSun"/>
                <a:cs typeface="Arial" pitchFamily="34" charset="0"/>
              </a:rPr>
              <a:t>in FEHB.  </a:t>
            </a:r>
            <a:r>
              <a:rPr lang="en-US" sz="900" dirty="0" smtClean="0">
                <a:latin typeface="Arial" pitchFamily="34" charset="0"/>
                <a:cs typeface="Arial" pitchFamily="34" charset="0"/>
              </a:rPr>
              <a:t>Used to </a:t>
            </a:r>
            <a:r>
              <a:rPr lang="en-US" sz="900" dirty="0">
                <a:latin typeface="Arial" pitchFamily="34" charset="0"/>
                <a:cs typeface="Arial" pitchFamily="34" charset="0"/>
              </a:rPr>
              <a:t>enter current plan </a:t>
            </a:r>
            <a:r>
              <a:rPr lang="en-US" sz="900" dirty="0" smtClean="0">
                <a:latin typeface="Arial" pitchFamily="34" charset="0"/>
                <a:cs typeface="Arial" pitchFamily="34" charset="0"/>
              </a:rPr>
              <a:t>for enrollment changes and cancellations</a:t>
            </a:r>
          </a:p>
          <a:p>
            <a:pPr marL="228600" indent="-228600">
              <a:buFont typeface="+mj-lt"/>
              <a:buAutoNum type="alphaUcPeriod"/>
            </a:pPr>
            <a:r>
              <a:rPr lang="en-US" sz="900" b="1" dirty="0" smtClean="0">
                <a:solidFill>
                  <a:schemeClr val="tx1"/>
                </a:solidFill>
                <a:effectLst/>
                <a:latin typeface="Arial" pitchFamily="34" charset="0"/>
                <a:ea typeface="SimSun"/>
                <a:cs typeface="Arial" pitchFamily="34" charset="0"/>
              </a:rPr>
              <a:t>2. Enrollment Code: </a:t>
            </a:r>
            <a:r>
              <a:rPr lang="en-US" sz="900" dirty="0" smtClean="0">
                <a:latin typeface="Arial" pitchFamily="34" charset="0"/>
                <a:ea typeface="SimSun"/>
                <a:cs typeface="Arial" pitchFamily="34" charset="0"/>
              </a:rPr>
              <a:t>All e</a:t>
            </a:r>
            <a:r>
              <a:rPr lang="en-US" sz="900" dirty="0" smtClean="0">
                <a:solidFill>
                  <a:schemeClr val="tx1"/>
                </a:solidFill>
                <a:effectLst/>
                <a:latin typeface="Arial" pitchFamily="34" charset="0"/>
                <a:ea typeface="SimSun"/>
                <a:cs typeface="Arial" pitchFamily="34" charset="0"/>
              </a:rPr>
              <a:t>nrollment codes are three-digit alphanumeric codes.  A full list of enrollment codes can be found on the OPM website: </a:t>
            </a:r>
            <a:r>
              <a:rPr lang="en-US" sz="900" dirty="0" smtClean="0">
                <a:solidFill>
                  <a:schemeClr val="tx1"/>
                </a:solidFill>
                <a:effectLst/>
                <a:latin typeface="Arial" pitchFamily="34" charset="0"/>
                <a:ea typeface="SimSun"/>
                <a:cs typeface="Arial" pitchFamily="34" charset="0"/>
                <a:hlinkClick r:id="rId7"/>
              </a:rPr>
              <a:t>http://www.opm.gov/insure/health/search/plansearch.aspx</a:t>
            </a:r>
            <a:r>
              <a:rPr lang="en-US" sz="900" dirty="0" smtClean="0">
                <a:solidFill>
                  <a:schemeClr val="tx1"/>
                </a:solidFill>
                <a:effectLst/>
                <a:latin typeface="Arial" pitchFamily="34" charset="0"/>
                <a:ea typeface="SimSun"/>
                <a:cs typeface="Arial" pitchFamily="34" charset="0"/>
              </a:rPr>
              <a:t>.  If a </a:t>
            </a:r>
            <a:r>
              <a:rPr lang="en-US" sz="900" i="1" dirty="0" smtClean="0">
                <a:solidFill>
                  <a:schemeClr val="tx1"/>
                </a:solidFill>
                <a:effectLst/>
                <a:latin typeface="Arial" pitchFamily="34" charset="0"/>
                <a:ea typeface="SimSun"/>
                <a:cs typeface="Arial" pitchFamily="34" charset="0"/>
              </a:rPr>
              <a:t>Self Only </a:t>
            </a:r>
            <a:r>
              <a:rPr lang="en-US" sz="900" dirty="0" smtClean="0">
                <a:solidFill>
                  <a:schemeClr val="tx1"/>
                </a:solidFill>
                <a:effectLst/>
                <a:latin typeface="Arial" pitchFamily="34" charset="0"/>
                <a:ea typeface="SimSun"/>
                <a:cs typeface="Arial" pitchFamily="34" charset="0"/>
              </a:rPr>
              <a:t>enrollment code has been selected, the user will be unable to add family members in the form.  In order to add family members, the user must select a </a:t>
            </a:r>
            <a:r>
              <a:rPr lang="en-US" sz="900" i="1" dirty="0" smtClean="0">
                <a:solidFill>
                  <a:schemeClr val="tx1"/>
                </a:solidFill>
                <a:effectLst/>
                <a:latin typeface="Arial" pitchFamily="34" charset="0"/>
                <a:ea typeface="SimSun"/>
                <a:cs typeface="Arial" pitchFamily="34" charset="0"/>
              </a:rPr>
              <a:t>Self </a:t>
            </a:r>
            <a:r>
              <a:rPr lang="en-US" sz="900" i="1" dirty="0">
                <a:latin typeface="Arial" pitchFamily="34" charset="0"/>
                <a:ea typeface="SimSun"/>
                <a:cs typeface="Arial" pitchFamily="34" charset="0"/>
              </a:rPr>
              <a:t>&amp;</a:t>
            </a:r>
            <a:r>
              <a:rPr lang="en-US" sz="900" i="1" dirty="0" smtClean="0">
                <a:solidFill>
                  <a:schemeClr val="tx1"/>
                </a:solidFill>
                <a:effectLst/>
                <a:latin typeface="Arial" pitchFamily="34" charset="0"/>
                <a:ea typeface="SimSun"/>
                <a:cs typeface="Arial" pitchFamily="34" charset="0"/>
              </a:rPr>
              <a:t> </a:t>
            </a:r>
            <a:r>
              <a:rPr lang="en-US" sz="900" i="1" dirty="0">
                <a:latin typeface="Arial" pitchFamily="34" charset="0"/>
                <a:ea typeface="SimSun"/>
                <a:cs typeface="Arial" pitchFamily="34" charset="0"/>
              </a:rPr>
              <a:t>F</a:t>
            </a:r>
            <a:r>
              <a:rPr lang="en-US" sz="900" i="1" dirty="0" smtClean="0">
                <a:solidFill>
                  <a:schemeClr val="tx1"/>
                </a:solidFill>
                <a:effectLst/>
                <a:latin typeface="Arial" pitchFamily="34" charset="0"/>
                <a:ea typeface="SimSun"/>
                <a:cs typeface="Arial" pitchFamily="34" charset="0"/>
              </a:rPr>
              <a:t>amily </a:t>
            </a:r>
            <a:r>
              <a:rPr lang="en-US" sz="900" dirty="0" smtClean="0">
                <a:solidFill>
                  <a:schemeClr val="tx1"/>
                </a:solidFill>
                <a:effectLst/>
                <a:latin typeface="Arial" pitchFamily="34" charset="0"/>
                <a:ea typeface="SimSun"/>
                <a:cs typeface="Arial" pitchFamily="34" charset="0"/>
              </a:rPr>
              <a:t>enrollment code</a:t>
            </a:r>
            <a:endParaRPr lang="en-US" sz="900" dirty="0">
              <a:latin typeface="Arial" pitchFamily="34" charset="0"/>
              <a:cs typeface="Arial" pitchFamily="34" charset="0"/>
            </a:endParaRPr>
          </a:p>
        </p:txBody>
      </p:sp>
      <p:cxnSp>
        <p:nvCxnSpPr>
          <p:cNvPr id="66" name="Straight Connector 65" descr="Blank Space that connects Part B and C" title="Blank Space that connects Part B and C"/>
          <p:cNvCxnSpPr/>
          <p:nvPr/>
        </p:nvCxnSpPr>
        <p:spPr>
          <a:xfrm>
            <a:off x="4561367" y="3598894"/>
            <a:ext cx="0" cy="21945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70" name="Rectangle 69" descr="This shows the user Part D - Event that permits you to enroll, change or cancel. Part F is used for cancellation." title="Part D and Part F"/>
          <p:cNvSpPr/>
          <p:nvPr/>
        </p:nvSpPr>
        <p:spPr>
          <a:xfrm>
            <a:off x="106680" y="4959279"/>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 Box 24" descr="This is a colored outline that helps user find section D on the form."/>
          <p:cNvSpPr txBox="1"/>
          <p:nvPr/>
        </p:nvSpPr>
        <p:spPr>
          <a:xfrm>
            <a:off x="91440" y="4953182"/>
            <a:ext cx="8961120" cy="1866718"/>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a:spcBef>
                <a:spcPts val="600"/>
              </a:spcBef>
              <a:spcAft>
                <a:spcPts val="600"/>
              </a:spcAft>
            </a:pPr>
            <a:r>
              <a:rPr lang="en-US" sz="1000" b="1" i="1" dirty="0">
                <a:solidFill>
                  <a:schemeClr val="bg1"/>
                </a:solidFill>
                <a:latin typeface="Arial" pitchFamily="34" charset="0"/>
                <a:ea typeface="MS Mincho"/>
                <a:cs typeface="Arial" pitchFamily="34" charset="0"/>
              </a:rPr>
              <a:t>5</a:t>
            </a:r>
            <a:r>
              <a:rPr lang="en-US" sz="1000" b="1" i="1" dirty="0" smtClean="0">
                <a:solidFill>
                  <a:schemeClr val="bg1"/>
                </a:solidFill>
                <a:effectLst/>
                <a:latin typeface="Arial" pitchFamily="34" charset="0"/>
                <a:ea typeface="MS Mincho"/>
                <a:cs typeface="Arial" pitchFamily="34" charset="0"/>
              </a:rPr>
              <a:t>. Part D – Event That Permits You To Enroll, Change, or Cancel		 	        </a:t>
            </a:r>
            <a:r>
              <a:rPr lang="en-US" sz="1000" b="1" i="1" dirty="0" smtClean="0">
                <a:solidFill>
                  <a:schemeClr val="bg1"/>
                </a:solidFill>
                <a:latin typeface="Arial" pitchFamily="34" charset="0"/>
                <a:ea typeface="MS Mincho"/>
                <a:cs typeface="Arial" pitchFamily="34" charset="0"/>
              </a:rPr>
              <a:t>6</a:t>
            </a:r>
            <a:r>
              <a:rPr lang="en-US" sz="1000" b="1" i="1" dirty="0" smtClean="0">
                <a:solidFill>
                  <a:schemeClr val="bg1"/>
                </a:solidFill>
                <a:effectLst/>
                <a:latin typeface="Arial" pitchFamily="34" charset="0"/>
                <a:ea typeface="MS Mincho"/>
                <a:cs typeface="Arial" pitchFamily="34" charset="0"/>
              </a:rPr>
              <a:t>. Part F – Cancellation</a:t>
            </a:r>
          </a:p>
          <a:p>
            <a:pPr marL="0" marR="0">
              <a:spcBef>
                <a:spcPts val="600"/>
              </a:spcBef>
              <a:spcAft>
                <a:spcPts val="600"/>
              </a:spcAft>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a:solidFill>
                <a:schemeClr val="bg1"/>
              </a:solidFill>
              <a:latin typeface="Arial" pitchFamily="34" charset="0"/>
              <a:ea typeface="MS Mincho"/>
              <a:cs typeface="Arial" pitchFamily="34" charset="0"/>
            </a:endParaRPr>
          </a:p>
          <a:p>
            <a:pPr marL="0" marR="0">
              <a:spcBef>
                <a:spcPts val="600"/>
              </a:spcBef>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smtClean="0">
              <a:solidFill>
                <a:schemeClr val="bg1"/>
              </a:solidFill>
              <a:latin typeface="Arial" pitchFamily="34" charset="0"/>
              <a:ea typeface="MS Mincho"/>
              <a:cs typeface="Arial" pitchFamily="34" charset="0"/>
            </a:endParaRPr>
          </a:p>
          <a:p>
            <a:pPr marL="0" marR="0">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i="1" dirty="0">
              <a:solidFill>
                <a:schemeClr val="bg1"/>
              </a:solidFill>
              <a:latin typeface="Arial" pitchFamily="34" charset="0"/>
              <a:ea typeface="MS Mincho"/>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r>
              <a:rPr lang="en-US" sz="1000" b="1" dirty="0" smtClean="0">
                <a:solidFill>
                  <a:schemeClr val="bg1"/>
                </a:solidFill>
                <a:latin typeface="Arial" pitchFamily="34" charset="0"/>
                <a:ea typeface="MS Mincho"/>
                <a:cs typeface="Arial" pitchFamily="34" charset="0"/>
              </a:rPr>
              <a:t/>
            </a:r>
            <a:br>
              <a:rPr lang="en-US" sz="1000" b="1" dirty="0" smtClean="0">
                <a:solidFill>
                  <a:schemeClr val="bg1"/>
                </a:solidFill>
                <a:latin typeface="Arial" pitchFamily="34" charset="0"/>
                <a:ea typeface="MS Mincho"/>
                <a:cs typeface="Arial" pitchFamily="34" charset="0"/>
              </a:rPr>
            </a:br>
            <a:endParaRPr lang="en-US" sz="1000" b="1" dirty="0" smtClean="0">
              <a:solidFill>
                <a:schemeClr val="bg1"/>
              </a:solidFill>
              <a:effectLst/>
              <a:latin typeface="Arial" pitchFamily="34" charset="0"/>
              <a:ea typeface="MS Mincho"/>
              <a:cs typeface="Arial" pitchFamily="34" charset="0"/>
            </a:endParaRPr>
          </a:p>
          <a:p>
            <a:pPr lvl="0">
              <a:spcAft>
                <a:spcPts val="600"/>
              </a:spcAft>
            </a:pPr>
            <a:endParaRPr lang="en-US" sz="1000" dirty="0" smtClean="0">
              <a:effectLst/>
              <a:latin typeface="Arial" pitchFamily="34" charset="0"/>
              <a:ea typeface="SimSun"/>
              <a:cs typeface="Arial" pitchFamily="34" charset="0"/>
            </a:endParaRPr>
          </a:p>
        </p:txBody>
      </p:sp>
      <p:sp>
        <p:nvSpPr>
          <p:cNvPr id="73" name="Rectangle 72"/>
          <p:cNvSpPr/>
          <p:nvPr/>
        </p:nvSpPr>
        <p:spPr>
          <a:xfrm>
            <a:off x="143463" y="5537200"/>
            <a:ext cx="8857075" cy="1200329"/>
          </a:xfrm>
          <a:prstGeom prst="rect">
            <a:avLst/>
          </a:prstGeom>
        </p:spPr>
        <p:txBody>
          <a:bodyPr wrap="square">
            <a:spAutoFit/>
          </a:bodyPr>
          <a:lstStyle/>
          <a:p>
            <a:pPr marL="228600" indent="-228600">
              <a:buFont typeface="+mj-lt"/>
              <a:buAutoNum type="alphaUcPeriod"/>
            </a:pPr>
            <a:r>
              <a:rPr lang="en-US" sz="900" b="1" dirty="0" smtClean="0">
                <a:latin typeface="Arial" pitchFamily="34" charset="0"/>
                <a:ea typeface="SimSun"/>
                <a:cs typeface="Arial" pitchFamily="34" charset="0"/>
              </a:rPr>
              <a:t>1.</a:t>
            </a:r>
            <a:r>
              <a:rPr lang="en-US" sz="900" b="1" dirty="0" smtClean="0">
                <a:solidFill>
                  <a:schemeClr val="tx1"/>
                </a:solidFill>
                <a:effectLst/>
                <a:latin typeface="Arial" pitchFamily="34" charset="0"/>
                <a:ea typeface="SimSun"/>
                <a:cs typeface="Arial" pitchFamily="34" charset="0"/>
              </a:rPr>
              <a:t> Event Code: </a:t>
            </a:r>
            <a:r>
              <a:rPr lang="en-US" sz="900" dirty="0" smtClean="0">
                <a:latin typeface="Arial" pitchFamily="34" charset="0"/>
                <a:cs typeface="Arial" pitchFamily="34" charset="0"/>
              </a:rPr>
              <a:t>A valid event code is required on SF 2809s.  </a:t>
            </a:r>
            <a:r>
              <a:rPr lang="en-US" sz="900" dirty="0">
                <a:latin typeface="Arial" pitchFamily="34" charset="0"/>
                <a:cs typeface="Arial" pitchFamily="34" charset="0"/>
              </a:rPr>
              <a:t>E</a:t>
            </a:r>
            <a:r>
              <a:rPr lang="en-US" sz="900" dirty="0" smtClean="0">
                <a:latin typeface="Arial" pitchFamily="34" charset="0"/>
                <a:cs typeface="Arial" pitchFamily="34" charset="0"/>
              </a:rPr>
              <a:t>vent codes contain a number then a letter.  A list of event codes is available in the paper SF 2809 at: </a:t>
            </a:r>
            <a:r>
              <a:rPr lang="en-US" sz="900" dirty="0" smtClean="0">
                <a:latin typeface="Arial" pitchFamily="34" charset="0"/>
                <a:cs typeface="Arial" pitchFamily="34" charset="0"/>
                <a:hlinkClick r:id="rId8"/>
              </a:rPr>
              <a:t>http://www.opm.gov/Forms/pdf_fill/SF2809.pdf</a:t>
            </a:r>
            <a:r>
              <a:rPr lang="en-US" sz="900" dirty="0" smtClean="0">
                <a:latin typeface="Arial" pitchFamily="34" charset="0"/>
                <a:cs typeface="Arial" pitchFamily="34" charset="0"/>
              </a:rPr>
              <a:t>.</a:t>
            </a:r>
            <a:r>
              <a:rPr lang="en-US" sz="900" dirty="0">
                <a:latin typeface="Arial" pitchFamily="34" charset="0"/>
                <a:cs typeface="Arial" pitchFamily="34" charset="0"/>
              </a:rPr>
              <a:t> </a:t>
            </a:r>
            <a:r>
              <a:rPr lang="en-US" sz="900" dirty="0" smtClean="0">
                <a:latin typeface="Arial" pitchFamily="34" charset="0"/>
                <a:cs typeface="Arial" pitchFamily="34" charset="0"/>
              </a:rPr>
              <a:t> For initial enrollments, enter 1A or 5A depending on participation in </a:t>
            </a:r>
            <a:r>
              <a:rPr lang="en-US" sz="900" dirty="0">
                <a:latin typeface="Arial" pitchFamily="34" charset="0"/>
                <a:cs typeface="Arial" pitchFamily="34" charset="0"/>
              </a:rPr>
              <a:t>p</a:t>
            </a:r>
            <a:r>
              <a:rPr lang="en-US" sz="900" dirty="0" smtClean="0">
                <a:latin typeface="Arial" pitchFamily="34" charset="0"/>
                <a:cs typeface="Arial" pitchFamily="34" charset="0"/>
              </a:rPr>
              <a:t>remium conversion. The Premium Conversion box must be checked for Series 1 codes.  Series 5 codes are used for employees not participating in premium conversion </a:t>
            </a:r>
          </a:p>
          <a:p>
            <a:pPr marL="228600" indent="-228600">
              <a:buFont typeface="+mj-lt"/>
              <a:buAutoNum type="alphaUcPeriod"/>
            </a:pPr>
            <a:r>
              <a:rPr lang="en-US" sz="900" b="1" dirty="0" smtClean="0">
                <a:latin typeface="Arial" pitchFamily="34" charset="0"/>
                <a:cs typeface="Arial" pitchFamily="34" charset="0"/>
              </a:rPr>
              <a:t>2. Date of Event: </a:t>
            </a:r>
            <a:r>
              <a:rPr lang="en-US" sz="900" dirty="0">
                <a:latin typeface="Arial" pitchFamily="34" charset="0"/>
                <a:cs typeface="Arial" pitchFamily="34" charset="0"/>
              </a:rPr>
              <a:t>T</a:t>
            </a:r>
            <a:r>
              <a:rPr lang="en-US" sz="900" dirty="0" smtClean="0">
                <a:latin typeface="Arial" pitchFamily="34" charset="0"/>
                <a:cs typeface="Arial" pitchFamily="34" charset="0"/>
              </a:rPr>
              <a:t>he date an employee becomes eligible for enrollment, change of coverage, or cancellation as defined by the event code. Must occur after March 1, 2012</a:t>
            </a:r>
            <a:endParaRPr lang="en-US" sz="900" b="1" dirty="0" smtClean="0">
              <a:latin typeface="Arial" pitchFamily="34" charset="0"/>
              <a:cs typeface="Arial" pitchFamily="34" charset="0"/>
            </a:endParaRPr>
          </a:p>
          <a:p>
            <a:pPr marL="228600" indent="-228600">
              <a:buFont typeface="+mj-lt"/>
              <a:buAutoNum type="alphaUcPeriod"/>
            </a:pPr>
            <a:r>
              <a:rPr lang="en-US" sz="900" b="1" dirty="0" smtClean="0">
                <a:latin typeface="Arial" pitchFamily="34" charset="0"/>
                <a:cs typeface="Arial" pitchFamily="34" charset="0"/>
              </a:rPr>
              <a:t>Premium Conversion: </a:t>
            </a:r>
            <a:r>
              <a:rPr lang="en-US" sz="900" dirty="0" smtClean="0">
                <a:latin typeface="Arial" pitchFamily="34" charset="0"/>
                <a:cs typeface="Arial" pitchFamily="34" charset="0"/>
              </a:rPr>
              <a:t>If employee enters a Series 1 code, the Premium Conversion box must be checked.  Some POIs do not participate in premium conversion.  If an employee’s POI does not participate in premium conversion, the employee will be unable to check the Premium Conversion box</a:t>
            </a:r>
          </a:p>
          <a:p>
            <a:pPr marL="228600" indent="-228600">
              <a:buFont typeface="+mj-lt"/>
              <a:buAutoNum type="alphaUcPeriod"/>
            </a:pPr>
            <a:r>
              <a:rPr lang="en-US" sz="900" b="1" dirty="0" smtClean="0">
                <a:latin typeface="Arial" pitchFamily="34" charset="0"/>
                <a:ea typeface="SimSun"/>
                <a:cs typeface="Arial" pitchFamily="34" charset="0"/>
              </a:rPr>
              <a:t>I CANCEL my enrollment: </a:t>
            </a:r>
            <a:r>
              <a:rPr lang="en-US" sz="900" dirty="0" smtClean="0">
                <a:latin typeface="Arial" pitchFamily="34" charset="0"/>
                <a:ea typeface="SimSun"/>
                <a:cs typeface="Arial" pitchFamily="34" charset="0"/>
              </a:rPr>
              <a:t>Check this box in order to cancel an employee’s enrollment</a:t>
            </a:r>
            <a:endParaRPr lang="en-US" sz="900" dirty="0" smtClean="0">
              <a:solidFill>
                <a:schemeClr val="tx1"/>
              </a:solidFill>
              <a:effectLst/>
              <a:latin typeface="Arial" pitchFamily="34" charset="0"/>
              <a:ea typeface="SimSun"/>
              <a:cs typeface="Arial" pitchFamily="34" charset="0"/>
            </a:endParaRPr>
          </a:p>
        </p:txBody>
      </p:sp>
      <p:sp>
        <p:nvSpPr>
          <p:cNvPr id="76" name="Rounded Rectangle 75" descr="This shows the input portion of Part D - Event that permits you to enroll, change, or cancel" title="Input portion for Part D"/>
          <p:cNvSpPr/>
          <p:nvPr/>
        </p:nvSpPr>
        <p:spPr>
          <a:xfrm>
            <a:off x="124264" y="5193665"/>
            <a:ext cx="6642296" cy="3657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ounded Rectangle 76" descr="This is the input part for Part F, cancellation" title="Input portion for Part F - Cancellation"/>
          <p:cNvSpPr/>
          <p:nvPr/>
        </p:nvSpPr>
        <p:spPr>
          <a:xfrm>
            <a:off x="6760534" y="5193665"/>
            <a:ext cx="2247900" cy="3657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nvSpPr>
        <p:spPr>
          <a:xfrm>
            <a:off x="685800" y="5297418"/>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A</a:t>
            </a:r>
          </a:p>
        </p:txBody>
      </p:sp>
      <p:sp>
        <p:nvSpPr>
          <p:cNvPr id="80" name="Oval 79"/>
          <p:cNvSpPr/>
          <p:nvPr/>
        </p:nvSpPr>
        <p:spPr>
          <a:xfrm>
            <a:off x="3646967" y="5297418"/>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B</a:t>
            </a:r>
          </a:p>
        </p:txBody>
      </p:sp>
      <p:sp>
        <p:nvSpPr>
          <p:cNvPr id="81" name="Oval 80"/>
          <p:cNvSpPr/>
          <p:nvPr/>
        </p:nvSpPr>
        <p:spPr>
          <a:xfrm>
            <a:off x="5521487" y="5297418"/>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C</a:t>
            </a:r>
          </a:p>
        </p:txBody>
      </p:sp>
      <p:sp>
        <p:nvSpPr>
          <p:cNvPr id="78" name="Oval 77"/>
          <p:cNvSpPr/>
          <p:nvPr/>
        </p:nvSpPr>
        <p:spPr>
          <a:xfrm>
            <a:off x="7924800" y="5297418"/>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D</a:t>
            </a:r>
          </a:p>
        </p:txBody>
      </p:sp>
      <p:cxnSp>
        <p:nvCxnSpPr>
          <p:cNvPr id="82" name="Straight Connector 81" descr="Blank space that connects Part D and F" title="Blank space that connects Part D and F"/>
          <p:cNvCxnSpPr/>
          <p:nvPr/>
        </p:nvCxnSpPr>
        <p:spPr>
          <a:xfrm>
            <a:off x="6757752" y="4931574"/>
            <a:ext cx="0" cy="2286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9"/>
          <p:cNvSpPr>
            <a:spLocks noGrp="1"/>
          </p:cNvSpPr>
          <p:nvPr>
            <p:ph type="ctrTitle"/>
          </p:nvPr>
        </p:nvSpPr>
        <p:spPr>
          <a:xfrm>
            <a:off x="7678468" y="838199"/>
            <a:ext cx="1374091" cy="371477"/>
          </a:xfrm>
        </p:spPr>
        <p:txBody>
          <a:bodyPr>
            <a:normAutofit/>
          </a:bodyPr>
          <a:lstStyle/>
          <a:p>
            <a:r>
              <a:rPr lang="en-US" sz="800" dirty="0" smtClean="0">
                <a:solidFill>
                  <a:schemeClr val="bg1"/>
                </a:solidFill>
              </a:rPr>
              <a:t>Pg. 2</a:t>
            </a:r>
            <a:endParaRPr lang="en-US" sz="800" dirty="0">
              <a:solidFill>
                <a:schemeClr val="bg1"/>
              </a:solidFill>
            </a:endParaRPr>
          </a:p>
        </p:txBody>
      </p:sp>
    </p:spTree>
    <p:extLst>
      <p:ext uri="{BB962C8B-B14F-4D97-AF65-F5344CB8AC3E}">
        <p14:creationId xmlns:p14="http://schemas.microsoft.com/office/powerpoint/2010/main" val="2118844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descr="This shows the part on the SF2809 which needs to be completed by tribal employer" title="Part I - to be completed by Tribal Employer"/>
          <p:cNvSpPr/>
          <p:nvPr/>
        </p:nvSpPr>
        <p:spPr>
          <a:xfrm>
            <a:off x="106680" y="55000"/>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 Box 24"/>
          <p:cNvSpPr txBox="1"/>
          <p:nvPr/>
        </p:nvSpPr>
        <p:spPr>
          <a:xfrm>
            <a:off x="91440" y="48904"/>
            <a:ext cx="8961120" cy="1930021"/>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smtClean="0">
                <a:solidFill>
                  <a:schemeClr val="bg1"/>
                </a:solidFill>
                <a:latin typeface="Arial" pitchFamily="34" charset="0"/>
                <a:ea typeface="MS Mincho"/>
                <a:cs typeface="Arial" pitchFamily="34" charset="0"/>
              </a:rPr>
              <a:t>7</a:t>
            </a:r>
            <a:r>
              <a:rPr lang="en-US" sz="1000" b="1" i="1" dirty="0" smtClean="0">
                <a:solidFill>
                  <a:schemeClr val="bg1"/>
                </a:solidFill>
                <a:effectLst/>
                <a:latin typeface="Arial" pitchFamily="34" charset="0"/>
                <a:ea typeface="MS Mincho"/>
                <a:cs typeface="Arial" pitchFamily="34" charset="0"/>
              </a:rPr>
              <a:t>. Part  I – To be completed by Tribal Employer</a:t>
            </a:r>
          </a:p>
          <a:p>
            <a:pPr marL="0" marR="0">
              <a:spcBef>
                <a:spcPts val="600"/>
              </a:spcBef>
            </a:pPr>
            <a:endParaRPr lang="en-US" sz="1000" b="1" i="1" dirty="0">
              <a:solidFill>
                <a:schemeClr val="bg1"/>
              </a:solidFill>
              <a:latin typeface="Arial" pitchFamily="34" charset="0"/>
              <a:ea typeface="MS Mincho"/>
              <a:cs typeface="Arial" pitchFamily="34" charset="0"/>
            </a:endParaRPr>
          </a:p>
          <a:p>
            <a:pPr marL="0" marR="0">
              <a:spcBef>
                <a:spcPts val="600"/>
              </a:spcBef>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smtClean="0">
              <a:solidFill>
                <a:schemeClr val="bg1"/>
              </a:solidFill>
              <a:latin typeface="Arial" pitchFamily="34" charset="0"/>
              <a:ea typeface="MS Mincho"/>
              <a:cs typeface="Arial" pitchFamily="34" charset="0"/>
            </a:endParaRPr>
          </a:p>
          <a:p>
            <a:pPr marL="0" marR="0">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i="1" dirty="0">
              <a:solidFill>
                <a:schemeClr val="bg1"/>
              </a:solidFill>
              <a:latin typeface="Arial" pitchFamily="34" charset="0"/>
              <a:ea typeface="MS Mincho"/>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r>
              <a:rPr lang="en-US" sz="1000" b="1" dirty="0" smtClean="0">
                <a:solidFill>
                  <a:schemeClr val="bg1"/>
                </a:solidFill>
                <a:latin typeface="Arial" pitchFamily="34" charset="0"/>
                <a:ea typeface="MS Mincho"/>
                <a:cs typeface="Arial" pitchFamily="34" charset="0"/>
              </a:rPr>
              <a:t/>
            </a:r>
            <a:br>
              <a:rPr lang="en-US" sz="1000" b="1" dirty="0" smtClean="0">
                <a:solidFill>
                  <a:schemeClr val="bg1"/>
                </a:solidFill>
                <a:latin typeface="Arial" pitchFamily="34" charset="0"/>
                <a:ea typeface="MS Mincho"/>
                <a:cs typeface="Arial" pitchFamily="34" charset="0"/>
              </a:rPr>
            </a:br>
            <a:endParaRPr lang="en-US" sz="1000" b="1" dirty="0" smtClean="0">
              <a:solidFill>
                <a:schemeClr val="bg1"/>
              </a:solidFill>
              <a:effectLst/>
              <a:latin typeface="Arial" pitchFamily="34" charset="0"/>
              <a:ea typeface="MS Mincho"/>
              <a:cs typeface="Arial" pitchFamily="34" charset="0"/>
            </a:endParaRPr>
          </a:p>
          <a:p>
            <a:pPr lvl="0">
              <a:spcAft>
                <a:spcPts val="600"/>
              </a:spcAft>
            </a:pPr>
            <a:endParaRPr lang="en-US" sz="1000" dirty="0" smtClean="0">
              <a:effectLst/>
              <a:latin typeface="Arial" pitchFamily="34" charset="0"/>
              <a:ea typeface="SimSun"/>
              <a:cs typeface="Arial" pitchFamily="34" charset="0"/>
            </a:endParaRPr>
          </a:p>
        </p:txBody>
      </p:sp>
      <p:pic>
        <p:nvPicPr>
          <p:cNvPr id="2" name="Picture 1" descr="this breaks down the section that needs to be completed by the tribal employer" title="Part I - To be completed by tribal employe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 y="304800"/>
            <a:ext cx="8869680" cy="866538"/>
          </a:xfrm>
          <a:prstGeom prst="rect">
            <a:avLst/>
          </a:prstGeom>
          <a:ln>
            <a:solidFill>
              <a:schemeClr val="tx1"/>
            </a:solidFill>
          </a:ln>
        </p:spPr>
      </p:pic>
      <p:sp>
        <p:nvSpPr>
          <p:cNvPr id="58" name="Oval 57"/>
          <p:cNvSpPr/>
          <p:nvPr/>
        </p:nvSpPr>
        <p:spPr>
          <a:xfrm>
            <a:off x="641499" y="347485"/>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A</a:t>
            </a:r>
          </a:p>
        </p:txBody>
      </p:sp>
      <p:sp>
        <p:nvSpPr>
          <p:cNvPr id="59" name="Oval 58"/>
          <p:cNvSpPr/>
          <p:nvPr/>
        </p:nvSpPr>
        <p:spPr>
          <a:xfrm>
            <a:off x="1447800" y="60798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B</a:t>
            </a:r>
          </a:p>
        </p:txBody>
      </p:sp>
      <p:sp>
        <p:nvSpPr>
          <p:cNvPr id="60" name="Oval 59"/>
          <p:cNvSpPr/>
          <p:nvPr/>
        </p:nvSpPr>
        <p:spPr>
          <a:xfrm>
            <a:off x="3987800" y="60798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C</a:t>
            </a:r>
          </a:p>
        </p:txBody>
      </p:sp>
      <p:sp>
        <p:nvSpPr>
          <p:cNvPr id="61" name="Oval 60"/>
          <p:cNvSpPr/>
          <p:nvPr/>
        </p:nvSpPr>
        <p:spPr>
          <a:xfrm>
            <a:off x="5788660" y="60798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D</a:t>
            </a:r>
          </a:p>
        </p:txBody>
      </p:sp>
      <p:sp>
        <p:nvSpPr>
          <p:cNvPr id="62" name="Oval 61"/>
          <p:cNvSpPr/>
          <p:nvPr/>
        </p:nvSpPr>
        <p:spPr>
          <a:xfrm>
            <a:off x="990600" y="856431"/>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E</a:t>
            </a:r>
          </a:p>
        </p:txBody>
      </p:sp>
      <p:sp>
        <p:nvSpPr>
          <p:cNvPr id="45" name="Rectangle 44"/>
          <p:cNvSpPr/>
          <p:nvPr/>
        </p:nvSpPr>
        <p:spPr>
          <a:xfrm>
            <a:off x="143463" y="1139070"/>
            <a:ext cx="8857075" cy="784830"/>
          </a:xfrm>
          <a:prstGeom prst="rect">
            <a:avLst/>
          </a:prstGeom>
        </p:spPr>
        <p:txBody>
          <a:bodyPr wrap="square">
            <a:spAutoFit/>
          </a:bodyPr>
          <a:lstStyle/>
          <a:p>
            <a:pPr marL="228600" indent="-228600">
              <a:buFont typeface="+mj-lt"/>
              <a:buAutoNum type="alphaUcPeriod"/>
            </a:pPr>
            <a:r>
              <a:rPr lang="en-US" sz="900" b="1" dirty="0" smtClean="0">
                <a:latin typeface="Arial" pitchFamily="34" charset="0"/>
                <a:ea typeface="SimSun"/>
                <a:cs typeface="Arial" pitchFamily="34" charset="0"/>
              </a:rPr>
              <a:t>Remarks: </a:t>
            </a:r>
            <a:r>
              <a:rPr lang="en-US" sz="900" dirty="0" smtClean="0">
                <a:latin typeface="Arial" pitchFamily="34" charset="0"/>
                <a:ea typeface="SimSun"/>
                <a:cs typeface="Arial" pitchFamily="34" charset="0"/>
              </a:rPr>
              <a:t>Used by the Tribal Employer to include notes. These notes are stored in TIPS, but will not be seen by anyone outside of the Tribal Employer</a:t>
            </a:r>
          </a:p>
          <a:p>
            <a:pPr marL="228600" indent="-228600">
              <a:buFont typeface="+mj-lt"/>
              <a:buAutoNum type="alphaUcPeriod"/>
            </a:pPr>
            <a:r>
              <a:rPr lang="en-US" sz="900" b="1" dirty="0" smtClean="0">
                <a:solidFill>
                  <a:schemeClr val="tx1"/>
                </a:solidFill>
                <a:effectLst/>
                <a:latin typeface="Arial" pitchFamily="34" charset="0"/>
                <a:ea typeface="SimSun"/>
                <a:cs typeface="Arial" pitchFamily="34" charset="0"/>
              </a:rPr>
              <a:t>1. Date Received:  </a:t>
            </a:r>
            <a:r>
              <a:rPr lang="en-US" sz="900" dirty="0" smtClean="0">
                <a:latin typeface="Arial" pitchFamily="34" charset="0"/>
                <a:ea typeface="SimSun"/>
                <a:cs typeface="Arial" pitchFamily="34" charset="0"/>
              </a:rPr>
              <a:t>Th</a:t>
            </a:r>
            <a:r>
              <a:rPr lang="en-US" sz="900" dirty="0" smtClean="0">
                <a:solidFill>
                  <a:schemeClr val="tx1"/>
                </a:solidFill>
                <a:effectLst/>
                <a:latin typeface="Arial" pitchFamily="34" charset="0"/>
                <a:ea typeface="SimSun"/>
                <a:cs typeface="Arial" pitchFamily="34" charset="0"/>
              </a:rPr>
              <a:t>e date the Tribal Employer </a:t>
            </a:r>
            <a:r>
              <a:rPr lang="en-US" sz="900" dirty="0" smtClean="0">
                <a:effectLst/>
                <a:latin typeface="Arial" pitchFamily="34" charset="0"/>
                <a:ea typeface="SimSun"/>
                <a:cs typeface="Arial" pitchFamily="34" charset="0"/>
              </a:rPr>
              <a:t>received the SF 2809 form from the employee</a:t>
            </a:r>
            <a:endParaRPr lang="en-US" sz="900" strike="sngStrike" dirty="0" smtClean="0">
              <a:effectLst/>
              <a:latin typeface="Arial" pitchFamily="34" charset="0"/>
              <a:ea typeface="SimSun"/>
              <a:cs typeface="Arial" pitchFamily="34" charset="0"/>
            </a:endParaRPr>
          </a:p>
          <a:p>
            <a:pPr marL="228600" indent="-228600">
              <a:buFont typeface="+mj-lt"/>
              <a:buAutoNum type="alphaUcPeriod"/>
            </a:pPr>
            <a:r>
              <a:rPr lang="en-US" sz="900" b="1" dirty="0" smtClean="0">
                <a:latin typeface="Arial" pitchFamily="34" charset="0"/>
                <a:ea typeface="SimSun"/>
                <a:cs typeface="Arial" pitchFamily="34" charset="0"/>
              </a:rPr>
              <a:t>2. Effective Date of Action: </a:t>
            </a:r>
            <a:r>
              <a:rPr lang="en-US" sz="900" dirty="0">
                <a:latin typeface="Arial" pitchFamily="34" charset="0"/>
                <a:ea typeface="SimSun"/>
                <a:cs typeface="Arial" pitchFamily="34" charset="0"/>
              </a:rPr>
              <a:t>T</a:t>
            </a:r>
            <a:r>
              <a:rPr lang="en-US" sz="900" dirty="0" smtClean="0">
                <a:latin typeface="Arial" pitchFamily="34" charset="0"/>
                <a:ea typeface="SimSun"/>
                <a:cs typeface="Arial" pitchFamily="34" charset="0"/>
              </a:rPr>
              <a:t>he date that any enrollment, change in coverage, or cancellation takes effect.</a:t>
            </a:r>
            <a:r>
              <a:rPr lang="en-US" sz="900" dirty="0" smtClean="0">
                <a:solidFill>
                  <a:srgbClr val="FF0000"/>
                </a:solidFill>
                <a:latin typeface="Arial" pitchFamily="34" charset="0"/>
                <a:ea typeface="SimSun"/>
                <a:cs typeface="Arial" pitchFamily="34" charset="0"/>
              </a:rPr>
              <a:t>  </a:t>
            </a:r>
            <a:r>
              <a:rPr lang="en-US" sz="900" dirty="0" smtClean="0">
                <a:latin typeface="Arial" pitchFamily="34" charset="0"/>
                <a:ea typeface="SimSun"/>
                <a:cs typeface="Arial" pitchFamily="34" charset="0"/>
              </a:rPr>
              <a:t>Must occur on or after May 1, 2012</a:t>
            </a:r>
          </a:p>
          <a:p>
            <a:pPr marL="228600" indent="-228600">
              <a:buFont typeface="+mj-lt"/>
              <a:buAutoNum type="alphaUcPeriod"/>
            </a:pPr>
            <a:r>
              <a:rPr lang="en-US" sz="900" b="1" dirty="0" smtClean="0">
                <a:solidFill>
                  <a:schemeClr val="tx1"/>
                </a:solidFill>
                <a:effectLst/>
                <a:latin typeface="Arial" pitchFamily="34" charset="0"/>
                <a:ea typeface="SimSun"/>
                <a:cs typeface="Arial" pitchFamily="34" charset="0"/>
              </a:rPr>
              <a:t>3. Personnel telephone number: </a:t>
            </a:r>
            <a:r>
              <a:rPr lang="en-US" sz="900" dirty="0">
                <a:latin typeface="Arial" pitchFamily="34" charset="0"/>
                <a:ea typeface="SimSun"/>
                <a:cs typeface="Arial" pitchFamily="34" charset="0"/>
              </a:rPr>
              <a:t>T</a:t>
            </a:r>
            <a:r>
              <a:rPr lang="en-US" sz="900" dirty="0" smtClean="0">
                <a:solidFill>
                  <a:schemeClr val="tx1"/>
                </a:solidFill>
                <a:effectLst/>
                <a:latin typeface="Arial" pitchFamily="34" charset="0"/>
                <a:ea typeface="SimSun"/>
                <a:cs typeface="Arial" pitchFamily="34" charset="0"/>
              </a:rPr>
              <a:t>he telephone number for the HR contact responsible for the employee or Tribal Employer benefits</a:t>
            </a:r>
          </a:p>
          <a:p>
            <a:pPr marL="228600" indent="-228600">
              <a:buFont typeface="+mj-lt"/>
              <a:buAutoNum type="alphaUcPeriod"/>
            </a:pPr>
            <a:r>
              <a:rPr lang="en-US" sz="900" b="1" dirty="0" smtClean="0">
                <a:latin typeface="Arial" pitchFamily="34" charset="0"/>
                <a:ea typeface="SimSun"/>
                <a:cs typeface="Arial" pitchFamily="34" charset="0"/>
              </a:rPr>
              <a:t>5. Authorizing Official: </a:t>
            </a:r>
            <a:r>
              <a:rPr lang="en-US" sz="900" dirty="0">
                <a:latin typeface="Arial" pitchFamily="34" charset="0"/>
                <a:ea typeface="SimSun"/>
                <a:cs typeface="Arial" pitchFamily="34" charset="0"/>
              </a:rPr>
              <a:t>T</a:t>
            </a:r>
            <a:r>
              <a:rPr lang="en-US" sz="900" dirty="0" smtClean="0">
                <a:latin typeface="Arial" pitchFamily="34" charset="0"/>
                <a:ea typeface="SimSun"/>
                <a:cs typeface="Arial" pitchFamily="34" charset="0"/>
              </a:rPr>
              <a:t>he name of the Tribal Employer official authorizing the submission of this form</a:t>
            </a:r>
            <a:endParaRPr lang="en-US" sz="900" b="1" dirty="0" smtClean="0">
              <a:effectLst/>
              <a:latin typeface="Arial" pitchFamily="34" charset="0"/>
              <a:ea typeface="SimSun"/>
              <a:cs typeface="Arial" pitchFamily="34" charset="0"/>
            </a:endParaRPr>
          </a:p>
        </p:txBody>
      </p:sp>
      <p:pic>
        <p:nvPicPr>
          <p:cNvPr id="3" name="Picture 2" descr="Input area for Part A - Enrollee Information continued; family members." title="Input portion for Part A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60" y="2280411"/>
            <a:ext cx="8869680" cy="1681690"/>
          </a:xfrm>
          <a:prstGeom prst="rect">
            <a:avLst/>
          </a:prstGeom>
          <a:ln>
            <a:solidFill>
              <a:schemeClr val="tx1"/>
            </a:solidFill>
          </a:ln>
        </p:spPr>
      </p:pic>
      <p:sp>
        <p:nvSpPr>
          <p:cNvPr id="53" name="Rectangle 52" descr="Title Box for Part A Enrollee Information Continued for Family Members" title="Title Box for Part A Enrollee Information Continued"/>
          <p:cNvSpPr/>
          <p:nvPr/>
        </p:nvSpPr>
        <p:spPr>
          <a:xfrm>
            <a:off x="106680" y="2061326"/>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 Box 24" descr="This breaks down part A for the user: enrollee information continued; family members." title="Part A - Enrollee Information condition; family members"/>
          <p:cNvSpPr txBox="1"/>
          <p:nvPr/>
        </p:nvSpPr>
        <p:spPr>
          <a:xfrm>
            <a:off x="91440" y="2055230"/>
            <a:ext cx="8961120" cy="2545059"/>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a:solidFill>
                  <a:schemeClr val="bg1"/>
                </a:solidFill>
                <a:latin typeface="Arial" pitchFamily="34" charset="0"/>
                <a:ea typeface="MS Mincho"/>
                <a:cs typeface="Arial" pitchFamily="34" charset="0"/>
              </a:rPr>
              <a:t>8</a:t>
            </a:r>
            <a:r>
              <a:rPr lang="en-US" sz="1000" b="1" i="1" dirty="0" smtClean="0">
                <a:solidFill>
                  <a:schemeClr val="bg1"/>
                </a:solidFill>
                <a:effectLst/>
                <a:latin typeface="Arial" pitchFamily="34" charset="0"/>
                <a:ea typeface="MS Mincho"/>
                <a:cs typeface="Arial" pitchFamily="34" charset="0"/>
              </a:rPr>
              <a:t>. Part  A – Enrollee Information </a:t>
            </a:r>
            <a:r>
              <a:rPr lang="en-US" sz="1000" i="1" dirty="0" smtClean="0">
                <a:solidFill>
                  <a:schemeClr val="bg1"/>
                </a:solidFill>
                <a:effectLst/>
                <a:latin typeface="Arial" pitchFamily="34" charset="0"/>
                <a:ea typeface="MS Mincho"/>
                <a:cs typeface="Arial" pitchFamily="34" charset="0"/>
              </a:rPr>
              <a:t>Continued; Family Members</a:t>
            </a: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a:solidFill>
                <a:schemeClr val="bg1"/>
              </a:solidFill>
              <a:latin typeface="Arial" pitchFamily="34" charset="0"/>
              <a:ea typeface="MS Mincho"/>
              <a:cs typeface="Arial" pitchFamily="34" charset="0"/>
            </a:endParaRPr>
          </a:p>
          <a:p>
            <a:pPr marL="0" marR="0">
              <a:spcBef>
                <a:spcPts val="600"/>
              </a:spcBef>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smtClean="0">
              <a:solidFill>
                <a:schemeClr val="bg1"/>
              </a:solidFill>
              <a:latin typeface="Arial" pitchFamily="34" charset="0"/>
              <a:ea typeface="MS Mincho"/>
              <a:cs typeface="Arial" pitchFamily="34" charset="0"/>
            </a:endParaRPr>
          </a:p>
          <a:p>
            <a:pPr marL="0" marR="0">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i="1" dirty="0">
              <a:solidFill>
                <a:schemeClr val="bg1"/>
              </a:solidFill>
              <a:latin typeface="Arial" pitchFamily="34" charset="0"/>
              <a:ea typeface="MS Mincho"/>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r>
              <a:rPr lang="en-US" sz="1000" b="1" dirty="0" smtClean="0">
                <a:solidFill>
                  <a:schemeClr val="bg1"/>
                </a:solidFill>
                <a:latin typeface="Arial" pitchFamily="34" charset="0"/>
                <a:ea typeface="MS Mincho"/>
                <a:cs typeface="Arial" pitchFamily="34" charset="0"/>
              </a:rPr>
              <a:t/>
            </a:r>
            <a:br>
              <a:rPr lang="en-US" sz="1000" b="1" dirty="0" smtClean="0">
                <a:solidFill>
                  <a:schemeClr val="bg1"/>
                </a:solidFill>
                <a:latin typeface="Arial" pitchFamily="34" charset="0"/>
                <a:ea typeface="MS Mincho"/>
                <a:cs typeface="Arial" pitchFamily="34" charset="0"/>
              </a:rPr>
            </a:br>
            <a:endParaRPr lang="en-US" sz="1000" b="1" dirty="0" smtClean="0">
              <a:solidFill>
                <a:schemeClr val="bg1"/>
              </a:solidFill>
              <a:effectLst/>
              <a:latin typeface="Arial" pitchFamily="34" charset="0"/>
              <a:ea typeface="MS Mincho"/>
              <a:cs typeface="Arial" pitchFamily="34" charset="0"/>
            </a:endParaRPr>
          </a:p>
          <a:p>
            <a:pPr lvl="0">
              <a:spcAft>
                <a:spcPts val="600"/>
              </a:spcAft>
            </a:pPr>
            <a:endParaRPr lang="en-US" sz="1000" dirty="0" smtClean="0">
              <a:effectLst/>
              <a:latin typeface="Arial" pitchFamily="34" charset="0"/>
              <a:ea typeface="SimSun"/>
              <a:cs typeface="Arial" pitchFamily="34" charset="0"/>
            </a:endParaRPr>
          </a:p>
        </p:txBody>
      </p:sp>
      <p:sp>
        <p:nvSpPr>
          <p:cNvPr id="63" name="Oval 62"/>
          <p:cNvSpPr/>
          <p:nvPr/>
        </p:nvSpPr>
        <p:spPr>
          <a:xfrm>
            <a:off x="1752600" y="243176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A</a:t>
            </a:r>
          </a:p>
        </p:txBody>
      </p:sp>
      <p:sp>
        <p:nvSpPr>
          <p:cNvPr id="64" name="Oval 63"/>
          <p:cNvSpPr/>
          <p:nvPr/>
        </p:nvSpPr>
        <p:spPr>
          <a:xfrm>
            <a:off x="990600" y="372716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B</a:t>
            </a:r>
          </a:p>
        </p:txBody>
      </p:sp>
      <p:sp>
        <p:nvSpPr>
          <p:cNvPr id="65" name="Oval 64"/>
          <p:cNvSpPr/>
          <p:nvPr/>
        </p:nvSpPr>
        <p:spPr>
          <a:xfrm>
            <a:off x="8046720" y="3727164"/>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C</a:t>
            </a:r>
          </a:p>
        </p:txBody>
      </p:sp>
      <p:sp>
        <p:nvSpPr>
          <p:cNvPr id="55" name="Rectangle 54"/>
          <p:cNvSpPr/>
          <p:nvPr/>
        </p:nvSpPr>
        <p:spPr>
          <a:xfrm>
            <a:off x="143463" y="3935768"/>
            <a:ext cx="8857075" cy="646331"/>
          </a:xfrm>
          <a:prstGeom prst="rect">
            <a:avLst/>
          </a:prstGeom>
        </p:spPr>
        <p:txBody>
          <a:bodyPr wrap="square">
            <a:spAutoFit/>
          </a:bodyPr>
          <a:lstStyle/>
          <a:p>
            <a:pPr marL="228600" indent="-228600">
              <a:buFont typeface="+mj-lt"/>
              <a:buAutoNum type="alphaUcPeriod"/>
            </a:pPr>
            <a:r>
              <a:rPr lang="en-US" sz="900" b="1" dirty="0" smtClean="0">
                <a:latin typeface="Arial" pitchFamily="34" charset="0"/>
                <a:ea typeface="SimSun"/>
                <a:cs typeface="Arial" pitchFamily="34" charset="0"/>
              </a:rPr>
              <a:t>Add/Edit Family Member Information: </a:t>
            </a:r>
            <a:r>
              <a:rPr lang="en-US" sz="900" dirty="0" smtClean="0">
                <a:latin typeface="Arial" pitchFamily="34" charset="0"/>
                <a:ea typeface="SimSun"/>
                <a:cs typeface="Arial" pitchFamily="34" charset="0"/>
              </a:rPr>
              <a:t>In order to add an additional family member, first </a:t>
            </a:r>
            <a:r>
              <a:rPr lang="en-US" sz="900" dirty="0">
                <a:latin typeface="Arial" pitchFamily="34" charset="0"/>
                <a:ea typeface="SimSun"/>
                <a:cs typeface="Arial" pitchFamily="34" charset="0"/>
              </a:rPr>
              <a:t>c</a:t>
            </a:r>
            <a:r>
              <a:rPr lang="en-US" sz="900" dirty="0" smtClean="0">
                <a:latin typeface="Arial" pitchFamily="34" charset="0"/>
                <a:ea typeface="SimSun"/>
                <a:cs typeface="Arial" pitchFamily="34" charset="0"/>
              </a:rPr>
              <a:t>heck this box before filling out the rest of this section</a:t>
            </a:r>
          </a:p>
          <a:p>
            <a:pPr marL="228600" indent="-228600">
              <a:buFont typeface="+mj-lt"/>
              <a:buAutoNum type="alphaUcPeriod"/>
            </a:pPr>
            <a:r>
              <a:rPr lang="en-US" sz="900" b="1" dirty="0" smtClean="0">
                <a:solidFill>
                  <a:schemeClr val="tx1"/>
                </a:solidFill>
                <a:effectLst/>
                <a:latin typeface="Arial" pitchFamily="34" charset="0"/>
                <a:ea typeface="SimSun"/>
                <a:cs typeface="Arial" pitchFamily="34" charset="0"/>
              </a:rPr>
              <a:t>Relationship Type: </a:t>
            </a:r>
            <a:r>
              <a:rPr lang="en-US" sz="900" dirty="0" smtClean="0">
                <a:latin typeface="Arial" pitchFamily="34" charset="0"/>
                <a:cs typeface="Arial" pitchFamily="34" charset="0"/>
              </a:rPr>
              <a:t>A Relationship Type must be specified for all family members</a:t>
            </a:r>
          </a:p>
          <a:p>
            <a:pPr marL="228600" indent="-228600">
              <a:buFont typeface="+mj-lt"/>
              <a:buAutoNum type="alphaUcPeriod"/>
            </a:pPr>
            <a:r>
              <a:rPr lang="en-US" sz="900" b="1" dirty="0" smtClean="0">
                <a:latin typeface="Arial" pitchFamily="34" charset="0"/>
                <a:cs typeface="Arial" pitchFamily="34" charset="0"/>
              </a:rPr>
              <a:t>Add Member: </a:t>
            </a:r>
            <a:r>
              <a:rPr lang="en-US" sz="900" dirty="0" smtClean="0">
                <a:latin typeface="Arial" pitchFamily="34" charset="0"/>
                <a:cs typeface="Arial" pitchFamily="34" charset="0"/>
              </a:rPr>
              <a:t>Click the Add Member button after completing all required fields.  Please note, all required fields must be completed to successfully add a family member.  </a:t>
            </a:r>
            <a:r>
              <a:rPr lang="en-US" sz="900" dirty="0">
                <a:latin typeface="Arial" pitchFamily="34" charset="0"/>
                <a:cs typeface="Arial" pitchFamily="34" charset="0"/>
              </a:rPr>
              <a:t>U</a:t>
            </a:r>
            <a:r>
              <a:rPr lang="en-US" sz="900" dirty="0" smtClean="0">
                <a:latin typeface="Arial" pitchFamily="34" charset="0"/>
                <a:cs typeface="Arial" pitchFamily="34" charset="0"/>
              </a:rPr>
              <a:t>sers will not be able to save family members’ information if it has not been attached to the form via the “Add Member” button</a:t>
            </a:r>
            <a:endParaRPr lang="en-US" sz="900" b="1" strike="sngStrike" dirty="0" smtClean="0">
              <a:latin typeface="Arial" pitchFamily="34" charset="0"/>
              <a:cs typeface="Arial" pitchFamily="34" charset="0"/>
            </a:endParaRPr>
          </a:p>
        </p:txBody>
      </p:sp>
      <p:sp>
        <p:nvSpPr>
          <p:cNvPr id="68" name="Rectangle 67" descr="Title Box for Finalizing a Form" title="Title Box for Finalizing a Form"/>
          <p:cNvSpPr/>
          <p:nvPr/>
        </p:nvSpPr>
        <p:spPr>
          <a:xfrm>
            <a:off x="44812" y="4686708"/>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 Box 24"/>
          <p:cNvSpPr txBox="1"/>
          <p:nvPr/>
        </p:nvSpPr>
        <p:spPr>
          <a:xfrm>
            <a:off x="91440" y="4680612"/>
            <a:ext cx="8961120" cy="1124712"/>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smtClean="0">
                <a:solidFill>
                  <a:schemeClr val="bg1"/>
                </a:solidFill>
                <a:latin typeface="Arial" pitchFamily="34" charset="0"/>
                <a:ea typeface="MS Mincho"/>
                <a:cs typeface="Arial" pitchFamily="34" charset="0"/>
              </a:rPr>
              <a:t>9. Finalizing a Form</a:t>
            </a: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a:solidFill>
                <a:schemeClr val="bg1"/>
              </a:solidFill>
              <a:latin typeface="Arial" pitchFamily="34" charset="0"/>
              <a:ea typeface="MS Mincho"/>
              <a:cs typeface="Arial" pitchFamily="34" charset="0"/>
            </a:endParaRPr>
          </a:p>
          <a:p>
            <a:pPr marL="0" marR="0">
              <a:spcBef>
                <a:spcPts val="600"/>
              </a:spcBef>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smtClean="0">
              <a:solidFill>
                <a:schemeClr val="bg1"/>
              </a:solidFill>
              <a:latin typeface="Arial" pitchFamily="34" charset="0"/>
              <a:ea typeface="MS Mincho"/>
              <a:cs typeface="Arial" pitchFamily="34" charset="0"/>
            </a:endParaRPr>
          </a:p>
          <a:p>
            <a:pPr marL="0" marR="0">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i="1" dirty="0">
              <a:solidFill>
                <a:schemeClr val="bg1"/>
              </a:solidFill>
              <a:latin typeface="Arial" pitchFamily="34" charset="0"/>
              <a:ea typeface="MS Mincho"/>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r>
              <a:rPr lang="en-US" sz="1000" b="1" dirty="0" smtClean="0">
                <a:solidFill>
                  <a:schemeClr val="bg1"/>
                </a:solidFill>
                <a:latin typeface="Arial" pitchFamily="34" charset="0"/>
                <a:ea typeface="MS Mincho"/>
                <a:cs typeface="Arial" pitchFamily="34" charset="0"/>
              </a:rPr>
              <a:t/>
            </a:r>
            <a:br>
              <a:rPr lang="en-US" sz="1000" b="1" dirty="0" smtClean="0">
                <a:solidFill>
                  <a:schemeClr val="bg1"/>
                </a:solidFill>
                <a:latin typeface="Arial" pitchFamily="34" charset="0"/>
                <a:ea typeface="MS Mincho"/>
                <a:cs typeface="Arial" pitchFamily="34" charset="0"/>
              </a:rPr>
            </a:br>
            <a:endParaRPr lang="en-US" sz="1000" b="1" dirty="0" smtClean="0">
              <a:solidFill>
                <a:schemeClr val="bg1"/>
              </a:solidFill>
              <a:effectLst/>
              <a:latin typeface="Arial" pitchFamily="34" charset="0"/>
              <a:ea typeface="MS Mincho"/>
              <a:cs typeface="Arial" pitchFamily="34" charset="0"/>
            </a:endParaRPr>
          </a:p>
          <a:p>
            <a:pPr lvl="0">
              <a:spcAft>
                <a:spcPts val="600"/>
              </a:spcAft>
            </a:pPr>
            <a:endParaRPr lang="en-US" sz="1000" dirty="0" smtClean="0">
              <a:effectLst/>
              <a:latin typeface="Arial" pitchFamily="34" charset="0"/>
              <a:ea typeface="SimSun"/>
              <a:cs typeface="Arial" pitchFamily="34" charset="0"/>
            </a:endParaRPr>
          </a:p>
        </p:txBody>
      </p:sp>
      <p:sp>
        <p:nvSpPr>
          <p:cNvPr id="70" name="Rectangle 69"/>
          <p:cNvSpPr/>
          <p:nvPr/>
        </p:nvSpPr>
        <p:spPr>
          <a:xfrm>
            <a:off x="152400" y="5029200"/>
            <a:ext cx="8857075" cy="784830"/>
          </a:xfrm>
          <a:prstGeom prst="rect">
            <a:avLst/>
          </a:prstGeom>
        </p:spPr>
        <p:txBody>
          <a:bodyPr wrap="square">
            <a:spAutoFit/>
          </a:bodyPr>
          <a:lstStyle/>
          <a:p>
            <a:pPr marL="228600" indent="-228600">
              <a:buFont typeface="+mj-lt"/>
              <a:buAutoNum type="alphaUcPeriod"/>
            </a:pPr>
            <a:r>
              <a:rPr lang="en-US" sz="900" b="1" dirty="0" smtClean="0">
                <a:latin typeface="Arial" pitchFamily="34" charset="0"/>
                <a:ea typeface="SimSun"/>
                <a:cs typeface="Arial" pitchFamily="34" charset="0"/>
              </a:rPr>
              <a:t>Mark for Deletion: </a:t>
            </a:r>
            <a:r>
              <a:rPr lang="en-US" sz="900" dirty="0" smtClean="0">
                <a:latin typeface="Arial" pitchFamily="34" charset="0"/>
                <a:ea typeface="SimSun"/>
                <a:cs typeface="Arial" pitchFamily="34" charset="0"/>
              </a:rPr>
              <a:t>Deletes the non-processed and non-billed records</a:t>
            </a:r>
            <a:endParaRPr lang="en-US" sz="900" b="1" dirty="0" smtClean="0">
              <a:latin typeface="Arial" pitchFamily="34" charset="0"/>
              <a:ea typeface="SimSun"/>
              <a:cs typeface="Arial" pitchFamily="34" charset="0"/>
            </a:endParaRPr>
          </a:p>
          <a:p>
            <a:pPr marL="228600" indent="-228600">
              <a:buFont typeface="+mj-lt"/>
              <a:buAutoNum type="alphaUcPeriod"/>
            </a:pPr>
            <a:r>
              <a:rPr lang="en-US" sz="900" b="1" dirty="0" smtClean="0">
                <a:latin typeface="Arial" pitchFamily="34" charset="0"/>
                <a:ea typeface="SimSun"/>
                <a:cs typeface="Arial" pitchFamily="34" charset="0"/>
              </a:rPr>
              <a:t>Cancel: </a:t>
            </a:r>
            <a:r>
              <a:rPr lang="en-US" sz="900" dirty="0" smtClean="0">
                <a:latin typeface="Arial" pitchFamily="34" charset="0"/>
                <a:ea typeface="SimSun"/>
                <a:cs typeface="Arial" pitchFamily="34" charset="0"/>
              </a:rPr>
              <a:t>Exits form and returns the user to the homepage</a:t>
            </a:r>
            <a:endParaRPr lang="en-US" sz="900" b="1" dirty="0" smtClean="0">
              <a:latin typeface="Arial" pitchFamily="34" charset="0"/>
              <a:ea typeface="SimSun"/>
              <a:cs typeface="Arial" pitchFamily="34" charset="0"/>
            </a:endParaRPr>
          </a:p>
          <a:p>
            <a:pPr marL="228600" indent="-228600">
              <a:buFont typeface="+mj-lt"/>
              <a:buAutoNum type="alphaUcPeriod"/>
            </a:pPr>
            <a:r>
              <a:rPr lang="en-US" sz="900" b="1" dirty="0" smtClean="0">
                <a:latin typeface="Arial" pitchFamily="34" charset="0"/>
                <a:ea typeface="SimSun"/>
                <a:cs typeface="Arial" pitchFamily="34" charset="0"/>
              </a:rPr>
              <a:t>Clear: </a:t>
            </a:r>
            <a:r>
              <a:rPr lang="en-US" sz="900" dirty="0" smtClean="0">
                <a:latin typeface="Arial" pitchFamily="34" charset="0"/>
                <a:ea typeface="SimSun"/>
                <a:cs typeface="Arial" pitchFamily="34" charset="0"/>
              </a:rPr>
              <a:t>Deletes all data from the fields allowing the user to start the form again</a:t>
            </a:r>
            <a:endParaRPr lang="en-US" sz="900" b="1" dirty="0" smtClean="0">
              <a:latin typeface="Arial" pitchFamily="34" charset="0"/>
              <a:ea typeface="SimSun"/>
              <a:cs typeface="Arial" pitchFamily="34" charset="0"/>
            </a:endParaRPr>
          </a:p>
          <a:p>
            <a:pPr marL="228600" indent="-228600">
              <a:buFont typeface="+mj-lt"/>
              <a:buAutoNum type="alphaUcPeriod"/>
            </a:pPr>
            <a:r>
              <a:rPr lang="en-US" sz="900" b="1" dirty="0" smtClean="0">
                <a:latin typeface="Arial" pitchFamily="34" charset="0"/>
                <a:ea typeface="SimSun"/>
                <a:cs typeface="Arial" pitchFamily="34" charset="0"/>
              </a:rPr>
              <a:t>Save: </a:t>
            </a:r>
            <a:r>
              <a:rPr lang="en-US" sz="900" dirty="0" smtClean="0">
                <a:latin typeface="Arial" pitchFamily="34" charset="0"/>
                <a:ea typeface="SimSun"/>
                <a:cs typeface="Arial" pitchFamily="34" charset="0"/>
              </a:rPr>
              <a:t>Saves the form for future edits.  To save this form, the following fields are required: POI, First Name, Last Name, and Social Security Number</a:t>
            </a:r>
            <a:endParaRPr lang="en-US" sz="900" b="1" dirty="0" smtClean="0">
              <a:latin typeface="Arial" pitchFamily="34" charset="0"/>
              <a:ea typeface="SimSun"/>
              <a:cs typeface="Arial" pitchFamily="34" charset="0"/>
            </a:endParaRPr>
          </a:p>
          <a:p>
            <a:pPr marL="228600" indent="-228600">
              <a:buFont typeface="+mj-lt"/>
              <a:buAutoNum type="alphaUcPeriod"/>
            </a:pPr>
            <a:r>
              <a:rPr lang="en-US" sz="900" b="1" dirty="0" smtClean="0">
                <a:latin typeface="Arial" pitchFamily="34" charset="0"/>
                <a:ea typeface="SimSun"/>
                <a:cs typeface="Arial" pitchFamily="34" charset="0"/>
              </a:rPr>
              <a:t>Submit: </a:t>
            </a:r>
            <a:r>
              <a:rPr lang="en-US" sz="900" dirty="0" smtClean="0">
                <a:latin typeface="Arial" pitchFamily="34" charset="0"/>
                <a:ea typeface="SimSun"/>
                <a:cs typeface="Arial" pitchFamily="34" charset="0"/>
              </a:rPr>
              <a:t>Validates the form and releases it to TIPS</a:t>
            </a:r>
          </a:p>
        </p:txBody>
      </p:sp>
      <p:pic>
        <p:nvPicPr>
          <p:cNvPr id="77" name="Picture 76" descr="Picture of buttons for finalizing a form; Mark for Deletion, Cancel, Clear, Save, and Submit" title="Picture of Buttons for Finalizing a Form"/>
          <p:cNvPicPr>
            <a:picLocks noChangeAspect="1"/>
          </p:cNvPicPr>
          <p:nvPr/>
        </p:nvPicPr>
        <p:blipFill>
          <a:blip r:embed="rId4" cstate="print"/>
          <a:stretch>
            <a:fillRect/>
          </a:stretch>
        </p:blipFill>
        <p:spPr>
          <a:xfrm>
            <a:off x="228600" y="4876800"/>
            <a:ext cx="7734838" cy="152400"/>
          </a:xfrm>
          <a:prstGeom prst="rect">
            <a:avLst/>
          </a:prstGeom>
          <a:ln>
            <a:solidFill>
              <a:schemeClr val="tx1"/>
            </a:solidFill>
          </a:ln>
        </p:spPr>
      </p:pic>
      <p:sp>
        <p:nvSpPr>
          <p:cNvPr id="72" name="Oval 71"/>
          <p:cNvSpPr/>
          <p:nvPr/>
        </p:nvSpPr>
        <p:spPr>
          <a:xfrm>
            <a:off x="1600200" y="4876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A</a:t>
            </a:r>
          </a:p>
        </p:txBody>
      </p:sp>
      <p:sp>
        <p:nvSpPr>
          <p:cNvPr id="73" name="Oval 72"/>
          <p:cNvSpPr/>
          <p:nvPr/>
        </p:nvSpPr>
        <p:spPr>
          <a:xfrm>
            <a:off x="3276600" y="4876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B</a:t>
            </a:r>
          </a:p>
        </p:txBody>
      </p:sp>
      <p:sp>
        <p:nvSpPr>
          <p:cNvPr id="74" name="Oval 73"/>
          <p:cNvSpPr/>
          <p:nvPr/>
        </p:nvSpPr>
        <p:spPr>
          <a:xfrm>
            <a:off x="4267200" y="4876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C</a:t>
            </a:r>
          </a:p>
        </p:txBody>
      </p:sp>
      <p:sp>
        <p:nvSpPr>
          <p:cNvPr id="75" name="Oval 74"/>
          <p:cNvSpPr/>
          <p:nvPr/>
        </p:nvSpPr>
        <p:spPr>
          <a:xfrm>
            <a:off x="5181600" y="4876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D</a:t>
            </a:r>
          </a:p>
        </p:txBody>
      </p:sp>
      <p:sp>
        <p:nvSpPr>
          <p:cNvPr id="78" name="Rectangle 77" descr="Title Box for Holding a Form" title="Title box for Holding a Form"/>
          <p:cNvSpPr/>
          <p:nvPr/>
        </p:nvSpPr>
        <p:spPr>
          <a:xfrm>
            <a:off x="106680" y="5892260"/>
            <a:ext cx="8961120" cy="201168"/>
          </a:xfrm>
          <a:prstGeom prst="rect">
            <a:avLst/>
          </a:prstGeom>
          <a:solidFill>
            <a:srgbClr val="8418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 Box 24"/>
          <p:cNvSpPr txBox="1"/>
          <p:nvPr/>
        </p:nvSpPr>
        <p:spPr>
          <a:xfrm>
            <a:off x="91440" y="5886164"/>
            <a:ext cx="8961120" cy="950976"/>
          </a:xfrm>
          <a:prstGeom prst="rect">
            <a:avLst/>
          </a:prstGeom>
          <a:noFill/>
          <a:ln w="28575">
            <a:solidFill>
              <a:srgbClr val="84181B"/>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18288" rIns="91440" bIns="18288" numCol="1" spcCol="0" rtlCol="0" fromWordArt="0" anchor="t" anchorCtr="0" forceAA="0" compatLnSpc="1">
            <a:prstTxWarp prst="textNoShape">
              <a:avLst/>
            </a:prstTxWarp>
            <a:noAutofit/>
          </a:bodyPr>
          <a:lstStyle/>
          <a:p>
            <a:pPr marL="0" marR="0">
              <a:spcBef>
                <a:spcPts val="600"/>
              </a:spcBef>
              <a:spcAft>
                <a:spcPts val="600"/>
              </a:spcAft>
            </a:pPr>
            <a:r>
              <a:rPr lang="en-US" sz="1000" b="1" i="1" dirty="0" smtClean="0">
                <a:solidFill>
                  <a:schemeClr val="bg1"/>
                </a:solidFill>
                <a:latin typeface="Arial" pitchFamily="34" charset="0"/>
                <a:ea typeface="MS Mincho"/>
                <a:cs typeface="Arial" pitchFamily="34" charset="0"/>
              </a:rPr>
              <a:t>10. Holding a Form</a:t>
            </a: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a:solidFill>
                <a:schemeClr val="bg1"/>
              </a:solidFill>
              <a:latin typeface="Arial" pitchFamily="34" charset="0"/>
              <a:ea typeface="MS Mincho"/>
              <a:cs typeface="Arial" pitchFamily="34" charset="0"/>
            </a:endParaRPr>
          </a:p>
          <a:p>
            <a:pPr marL="0" marR="0">
              <a:spcBef>
                <a:spcPts val="600"/>
              </a:spcBef>
            </a:pPr>
            <a:endParaRPr lang="en-US" sz="1000" b="1" i="1" dirty="0" smtClean="0">
              <a:solidFill>
                <a:schemeClr val="bg1"/>
              </a:solidFill>
              <a:effectLst/>
              <a:latin typeface="Arial" pitchFamily="34" charset="0"/>
              <a:ea typeface="MS Mincho"/>
              <a:cs typeface="Arial" pitchFamily="34" charset="0"/>
            </a:endParaRPr>
          </a:p>
          <a:p>
            <a:pPr marL="0" marR="0">
              <a:spcBef>
                <a:spcPts val="600"/>
              </a:spcBef>
            </a:pPr>
            <a:endParaRPr lang="en-US" sz="1000" b="1" i="1" dirty="0" smtClean="0">
              <a:solidFill>
                <a:schemeClr val="bg1"/>
              </a:solidFill>
              <a:latin typeface="Arial" pitchFamily="34" charset="0"/>
              <a:ea typeface="MS Mincho"/>
              <a:cs typeface="Arial" pitchFamily="34" charset="0"/>
            </a:endParaRPr>
          </a:p>
          <a:p>
            <a:pPr marL="0" marR="0">
              <a:spcBef>
                <a:spcPts val="600"/>
              </a:spcBef>
            </a:pPr>
            <a:r>
              <a:rPr lang="en-US" sz="1000" b="1" i="1" dirty="0">
                <a:solidFill>
                  <a:schemeClr val="bg1"/>
                </a:solidFill>
                <a:latin typeface="Arial" pitchFamily="34" charset="0"/>
                <a:ea typeface="MS Mincho"/>
                <a:cs typeface="Arial" pitchFamily="34" charset="0"/>
              </a:rPr>
              <a:t/>
            </a:r>
            <a:br>
              <a:rPr lang="en-US" sz="1000" b="1" i="1" dirty="0">
                <a:solidFill>
                  <a:schemeClr val="bg1"/>
                </a:solidFill>
                <a:latin typeface="Arial" pitchFamily="34" charset="0"/>
                <a:ea typeface="MS Mincho"/>
                <a:cs typeface="Arial" pitchFamily="34" charset="0"/>
              </a:rPr>
            </a:br>
            <a:endParaRPr lang="en-US" sz="1000" b="1" i="1" dirty="0">
              <a:solidFill>
                <a:schemeClr val="bg1"/>
              </a:solidFill>
              <a:latin typeface="Arial" pitchFamily="34" charset="0"/>
              <a:ea typeface="MS Mincho"/>
              <a:cs typeface="Arial" pitchFamily="34" charset="0"/>
            </a:endParaRPr>
          </a:p>
          <a:p>
            <a:pPr>
              <a:spcBef>
                <a:spcPts val="600"/>
              </a:spcBef>
            </a:pPr>
            <a:endParaRPr lang="en-US" sz="1000" dirty="0" smtClean="0">
              <a:latin typeface="Arial" pitchFamily="34" charset="0"/>
              <a:cs typeface="Arial" pitchFamily="34" charset="0"/>
            </a:endParaRPr>
          </a:p>
          <a:p>
            <a:pPr>
              <a:spcBef>
                <a:spcPts val="600"/>
              </a:spcBef>
            </a:pPr>
            <a:r>
              <a:rPr lang="en-US" sz="1000" b="1" dirty="0" smtClean="0">
                <a:solidFill>
                  <a:schemeClr val="bg1"/>
                </a:solidFill>
                <a:latin typeface="Arial" pitchFamily="34" charset="0"/>
                <a:ea typeface="MS Mincho"/>
                <a:cs typeface="Arial" pitchFamily="34" charset="0"/>
              </a:rPr>
              <a:t/>
            </a:r>
            <a:br>
              <a:rPr lang="en-US" sz="1000" b="1" dirty="0" smtClean="0">
                <a:solidFill>
                  <a:schemeClr val="bg1"/>
                </a:solidFill>
                <a:latin typeface="Arial" pitchFamily="34" charset="0"/>
                <a:ea typeface="MS Mincho"/>
                <a:cs typeface="Arial" pitchFamily="34" charset="0"/>
              </a:rPr>
            </a:br>
            <a:endParaRPr lang="en-US" sz="1000" b="1" dirty="0" smtClean="0">
              <a:solidFill>
                <a:schemeClr val="bg1"/>
              </a:solidFill>
              <a:effectLst/>
              <a:latin typeface="Arial" pitchFamily="34" charset="0"/>
              <a:ea typeface="MS Mincho"/>
              <a:cs typeface="Arial" pitchFamily="34" charset="0"/>
            </a:endParaRPr>
          </a:p>
          <a:p>
            <a:pPr lvl="0">
              <a:spcAft>
                <a:spcPts val="600"/>
              </a:spcAft>
            </a:pPr>
            <a:endParaRPr lang="en-US" sz="1000" dirty="0" smtClean="0">
              <a:effectLst/>
              <a:latin typeface="Arial" pitchFamily="34" charset="0"/>
              <a:ea typeface="SimSun"/>
              <a:cs typeface="Arial" pitchFamily="34" charset="0"/>
            </a:endParaRPr>
          </a:p>
        </p:txBody>
      </p:sp>
      <p:sp>
        <p:nvSpPr>
          <p:cNvPr id="80" name="Rectangle 79"/>
          <p:cNvSpPr/>
          <p:nvPr/>
        </p:nvSpPr>
        <p:spPr>
          <a:xfrm>
            <a:off x="143463" y="6321278"/>
            <a:ext cx="8857075" cy="507831"/>
          </a:xfrm>
          <a:prstGeom prst="rect">
            <a:avLst/>
          </a:prstGeom>
        </p:spPr>
        <p:txBody>
          <a:bodyPr wrap="square">
            <a:spAutoFit/>
          </a:bodyPr>
          <a:lstStyle/>
          <a:p>
            <a:pPr marL="228600" indent="-228600">
              <a:buFont typeface="+mj-lt"/>
              <a:buAutoNum type="alphaUcPeriod"/>
            </a:pPr>
            <a:r>
              <a:rPr lang="en-US" sz="900" b="1" dirty="0" smtClean="0">
                <a:latin typeface="Arial" pitchFamily="34" charset="0"/>
                <a:ea typeface="SimSun"/>
                <a:cs typeface="Arial" pitchFamily="34" charset="0"/>
              </a:rPr>
              <a:t>Hold: </a:t>
            </a:r>
            <a:r>
              <a:rPr lang="en-US" sz="900" dirty="0" smtClean="0">
                <a:latin typeface="Arial" pitchFamily="34" charset="0"/>
                <a:ea typeface="SimSun"/>
                <a:cs typeface="Arial" pitchFamily="34" charset="0"/>
              </a:rPr>
              <a:t>After the form is submitted, but before it is processed, users can select “Hold” to edit </a:t>
            </a:r>
            <a:r>
              <a:rPr lang="en-US" sz="900" dirty="0">
                <a:latin typeface="Arial" pitchFamily="34" charset="0"/>
                <a:ea typeface="SimSun"/>
                <a:cs typeface="Arial" pitchFamily="34" charset="0"/>
              </a:rPr>
              <a:t>a</a:t>
            </a:r>
            <a:r>
              <a:rPr lang="en-US" sz="900" dirty="0" smtClean="0">
                <a:latin typeface="Arial" pitchFamily="34" charset="0"/>
                <a:ea typeface="SimSun"/>
                <a:cs typeface="Arial" pitchFamily="34" charset="0"/>
              </a:rPr>
              <a:t>ll fields on the form except Social Security Numbers (of employee  and family members), POI, and Tribe.  Once edits have been made, select “Submit” to release the form to TIPS.  A form may only be held in the “Submitted and Released” status.  Once the form status reads “Processed,” all edits must be made using a new SF 2809 or SF 2810</a:t>
            </a:r>
            <a:endParaRPr lang="en-US" sz="900" b="1" dirty="0" smtClean="0">
              <a:effectLst/>
              <a:latin typeface="Arial" pitchFamily="34" charset="0"/>
              <a:ea typeface="SimSun"/>
              <a:cs typeface="Arial" pitchFamily="34" charset="0"/>
            </a:endParaRPr>
          </a:p>
        </p:txBody>
      </p:sp>
      <p:pic>
        <p:nvPicPr>
          <p:cNvPr id="86" name="Picture 85" descr="Pictures of buttons available for holding a form; Cancel, clear, and hold" title="Picture of Buttons For Holding a Form"/>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7160" y="6124969"/>
            <a:ext cx="8869680" cy="218395"/>
          </a:xfrm>
          <a:prstGeom prst="rect">
            <a:avLst/>
          </a:prstGeom>
          <a:ln>
            <a:solidFill>
              <a:schemeClr val="tx1"/>
            </a:solidFill>
          </a:ln>
        </p:spPr>
      </p:pic>
      <p:sp>
        <p:nvSpPr>
          <p:cNvPr id="82" name="Oval 81"/>
          <p:cNvSpPr/>
          <p:nvPr/>
        </p:nvSpPr>
        <p:spPr>
          <a:xfrm>
            <a:off x="4960629" y="6108475"/>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latin typeface="+mj-lt"/>
                <a:cs typeface="Arial" pitchFamily="34" charset="0"/>
              </a:rPr>
              <a:t>A</a:t>
            </a:r>
          </a:p>
        </p:txBody>
      </p:sp>
      <p:sp>
        <p:nvSpPr>
          <p:cNvPr id="31" name="Oval 30"/>
          <p:cNvSpPr/>
          <p:nvPr/>
        </p:nvSpPr>
        <p:spPr>
          <a:xfrm>
            <a:off x="6019800" y="4876800"/>
            <a:ext cx="182880" cy="182880"/>
          </a:xfrm>
          <a:prstGeom prst="ellipse">
            <a:avLst/>
          </a:prstGeom>
          <a:solidFill>
            <a:srgbClr val="84181B"/>
          </a:solidFill>
          <a:ln w="63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latin typeface="+mj-lt"/>
                <a:cs typeface="Arial" pitchFamily="34" charset="0"/>
              </a:rPr>
              <a:t>E</a:t>
            </a:r>
            <a:endParaRPr lang="en-US" sz="1000" b="1" dirty="0">
              <a:latin typeface="+mj-lt"/>
              <a:cs typeface="Arial" pitchFamily="34" charset="0"/>
            </a:endParaRPr>
          </a:p>
        </p:txBody>
      </p:sp>
      <p:sp>
        <p:nvSpPr>
          <p:cNvPr id="4" name="Title 3"/>
          <p:cNvSpPr>
            <a:spLocks noGrp="1"/>
          </p:cNvSpPr>
          <p:nvPr>
            <p:ph type="title"/>
          </p:nvPr>
        </p:nvSpPr>
        <p:spPr>
          <a:xfrm>
            <a:off x="7696200" y="1339393"/>
            <a:ext cx="1066800" cy="621974"/>
          </a:xfrm>
        </p:spPr>
        <p:txBody>
          <a:bodyPr>
            <a:normAutofit/>
          </a:bodyPr>
          <a:lstStyle/>
          <a:p>
            <a:r>
              <a:rPr lang="en-US" sz="800" dirty="0" smtClean="0">
                <a:solidFill>
                  <a:schemeClr val="bg1"/>
                </a:solidFill>
              </a:rPr>
              <a:t>Pg.</a:t>
            </a:r>
            <a:r>
              <a:rPr lang="en-US" sz="800" baseline="0" dirty="0" smtClean="0">
                <a:solidFill>
                  <a:schemeClr val="bg1"/>
                </a:solidFill>
              </a:rPr>
              <a:t> 3</a:t>
            </a:r>
            <a:endParaRPr lang="en-US" sz="800" dirty="0">
              <a:solidFill>
                <a:schemeClr val="bg1"/>
              </a:solidFill>
            </a:endParaRPr>
          </a:p>
        </p:txBody>
      </p:sp>
    </p:spTree>
    <p:extLst>
      <p:ext uri="{BB962C8B-B14F-4D97-AF65-F5344CB8AC3E}">
        <p14:creationId xmlns:p14="http://schemas.microsoft.com/office/powerpoint/2010/main" val="2119719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2380</TotalTime>
  <Words>1130</Words>
  <Application>Microsoft Office PowerPoint</Application>
  <PresentationFormat>On-screen Show (4:3)</PresentationFormat>
  <Paragraphs>144</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Pg. 1</vt:lpstr>
      <vt:lpstr>Pg. 2</vt:lpstr>
      <vt:lpstr>Pg. 3</vt:lpstr>
    </vt:vector>
  </TitlesOfParts>
  <Company>Deloitte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Cohen, Max</dc:creator>
  <cp:lastModifiedBy>nf2155</cp:lastModifiedBy>
  <cp:revision>133</cp:revision>
  <cp:lastPrinted>2012-03-22T14:07:21Z</cp:lastPrinted>
  <dcterms:created xsi:type="dcterms:W3CDTF">2012-03-20T18:40:44Z</dcterms:created>
  <dcterms:modified xsi:type="dcterms:W3CDTF">2015-04-29T13:45:06Z</dcterms:modified>
</cp:coreProperties>
</file>