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60" r:id="rId2"/>
    <p:sldId id="261" r:id="rId3"/>
    <p:sldId id="262" r:id="rId4"/>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hen, Max" initials="MC" lastIdx="5" clrIdx="0"/>
  <p:cmAuthor id="1" name="Malik, Aysha" initials="AM"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4181B"/>
    <a:srgbClr val="5274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67" autoAdjust="0"/>
    <p:restoredTop sz="86429" autoAdjust="0"/>
  </p:normalViewPr>
  <p:slideViewPr>
    <p:cSldViewPr>
      <p:cViewPr varScale="1">
        <p:scale>
          <a:sx n="116" d="100"/>
          <a:sy n="116" d="100"/>
        </p:scale>
        <p:origin x="630" y="1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6" d="100"/>
          <a:sy n="66" d="100"/>
        </p:scale>
        <p:origin x="-2670" y="-108"/>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14D88718-48E3-4462-BAA0-06EDDA60A6FF}" type="datetimeFigureOut">
              <a:rPr lang="en-US" smtClean="0"/>
              <a:pPr/>
              <a:t>8/8/2016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E3576600-4666-4118-8592-5CD0DDD18BC0}" type="slidenum">
              <a:rPr lang="en-US" smtClean="0"/>
              <a:pPr/>
              <a:t>‹#›</a:t>
            </a:fld>
            <a:endParaRPr lang="en-US"/>
          </a:p>
        </p:txBody>
      </p:sp>
    </p:spTree>
    <p:extLst>
      <p:ext uri="{BB962C8B-B14F-4D97-AF65-F5344CB8AC3E}">
        <p14:creationId xmlns:p14="http://schemas.microsoft.com/office/powerpoint/2010/main" val="1212103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A3ECCF8E-F74F-4112-B1D0-892BD476531A}" type="datetimeFigureOut">
              <a:rPr lang="en-US" smtClean="0"/>
              <a:pPr/>
              <a:t>8/8/2016</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8CFE0EB4-CE90-44B7-B2BA-D523D3D45DAE}" type="slidenum">
              <a:rPr lang="en-US" smtClean="0"/>
              <a:pPr/>
              <a:t>‹#›</a:t>
            </a:fld>
            <a:endParaRPr lang="en-US"/>
          </a:p>
        </p:txBody>
      </p:sp>
    </p:spTree>
    <p:extLst>
      <p:ext uri="{BB962C8B-B14F-4D97-AF65-F5344CB8AC3E}">
        <p14:creationId xmlns:p14="http://schemas.microsoft.com/office/powerpoint/2010/main" val="42612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E0EB4-CE90-44B7-B2BA-D523D3D45DAE}" type="slidenum">
              <a:rPr lang="en-US" smtClean="0"/>
              <a:pPr/>
              <a:t>1</a:t>
            </a:fld>
            <a:endParaRPr lang="en-US"/>
          </a:p>
        </p:txBody>
      </p:sp>
    </p:spTree>
    <p:extLst>
      <p:ext uri="{BB962C8B-B14F-4D97-AF65-F5344CB8AC3E}">
        <p14:creationId xmlns:p14="http://schemas.microsoft.com/office/powerpoint/2010/main" val="927002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CFE0EB4-CE90-44B7-B2BA-D523D3D45DAE}" type="slidenum">
              <a:rPr lang="en-US" smtClean="0"/>
              <a:pPr/>
              <a:t>2</a:t>
            </a:fld>
            <a:endParaRPr lang="en-US"/>
          </a:p>
        </p:txBody>
      </p:sp>
    </p:spTree>
    <p:extLst>
      <p:ext uri="{BB962C8B-B14F-4D97-AF65-F5344CB8AC3E}">
        <p14:creationId xmlns:p14="http://schemas.microsoft.com/office/powerpoint/2010/main" val="3925829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14559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17460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923456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8283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029069-CD5B-469B-AC66-B62148147D66}" type="datetimeFigureOut">
              <a:rPr lang="en-US" smtClean="0"/>
              <a:pPr/>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652263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029069-CD5B-469B-AC66-B62148147D66}" type="datetimeFigureOut">
              <a:rPr lang="en-US" smtClean="0"/>
              <a:pPr/>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638187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029069-CD5B-469B-AC66-B62148147D66}" type="datetimeFigureOut">
              <a:rPr lang="en-US" smtClean="0"/>
              <a:pPr/>
              <a:t>8/8/2016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602912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029069-CD5B-469B-AC66-B62148147D66}" type="datetimeFigureOut">
              <a:rPr lang="en-US" smtClean="0"/>
              <a:pPr/>
              <a:t>8/8/2016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197978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29069-CD5B-469B-AC66-B62148147D66}" type="datetimeFigureOut">
              <a:rPr lang="en-US" smtClean="0"/>
              <a:pPr/>
              <a:t>8/8/2016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593731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29069-CD5B-469B-AC66-B62148147D66}" type="datetimeFigureOut">
              <a:rPr lang="en-US" smtClean="0"/>
              <a:pPr/>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398303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29069-CD5B-469B-AC66-B62148147D66}" type="datetimeFigureOut">
              <a:rPr lang="en-US" smtClean="0"/>
              <a:pPr/>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1357466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29069-CD5B-469B-AC66-B62148147D66}" type="datetimeFigureOut">
              <a:rPr lang="en-US" smtClean="0"/>
              <a:pPr/>
              <a:t>8/8/2016</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F30C7-2866-4991-A228-A6C9BEEDBD4C}" type="slidenum">
              <a:rPr lang="en-US" smtClean="0"/>
              <a:pPr/>
              <a:t>‹#›</a:t>
            </a:fld>
            <a:endParaRPr lang="en-US"/>
          </a:p>
        </p:txBody>
      </p:sp>
    </p:spTree>
    <p:extLst>
      <p:ext uri="{BB962C8B-B14F-4D97-AF65-F5344CB8AC3E}">
        <p14:creationId xmlns:p14="http://schemas.microsoft.com/office/powerpoint/2010/main" val="1739336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685800" y="-533400"/>
            <a:ext cx="7772400" cy="1470025"/>
          </a:xfrm>
        </p:spPr>
        <p:txBody>
          <a:bodyPr>
            <a:normAutofit/>
          </a:bodyPr>
          <a:lstStyle/>
          <a:p>
            <a:r>
              <a:rPr lang="en-US" sz="2400" b="1" dirty="0" smtClean="0">
                <a:latin typeface="Arial" pitchFamily="34" charset="0"/>
                <a:cs typeface="Arial" pitchFamily="34" charset="0"/>
              </a:rPr>
              <a:t>TIPS SF 2810 Guide</a:t>
            </a:r>
            <a:endParaRPr lang="en-US" sz="2400" b="1" dirty="0">
              <a:latin typeface="Arial" pitchFamily="34" charset="0"/>
              <a:cs typeface="Arial" pitchFamily="34" charset="0"/>
            </a:endParaRPr>
          </a:p>
        </p:txBody>
      </p:sp>
      <p:pic>
        <p:nvPicPr>
          <p:cNvPr id="12" name="Picture 11" descr="TIPS ic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2503" y="27296"/>
            <a:ext cx="499768" cy="411480"/>
          </a:xfrm>
          <a:prstGeom prst="rect">
            <a:avLst/>
          </a:prstGeom>
        </p:spPr>
      </p:pic>
      <p:sp>
        <p:nvSpPr>
          <p:cNvPr id="34" name="Text Box 24"/>
          <p:cNvSpPr txBox="1"/>
          <p:nvPr/>
        </p:nvSpPr>
        <p:spPr>
          <a:xfrm>
            <a:off x="91441" y="457200"/>
            <a:ext cx="8961121" cy="6324600"/>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smtClean="0">
                <a:solidFill>
                  <a:schemeClr val="bg1"/>
                </a:solidFill>
                <a:latin typeface="Arial" pitchFamily="34" charset="0"/>
                <a:ea typeface="MS Mincho"/>
                <a:cs typeface="Arial" pitchFamily="34" charset="0"/>
              </a:rPr>
              <a:t>Introduction – SF2810 in TIPS</a:t>
            </a:r>
            <a:endParaRPr lang="en-US" sz="1000" dirty="0" smtClean="0">
              <a:solidFill>
                <a:schemeClr val="bg1"/>
              </a:solidFill>
              <a:effectLst/>
              <a:latin typeface="Arial" pitchFamily="34" charset="0"/>
              <a:ea typeface="SimSun"/>
              <a:cs typeface="Arial" pitchFamily="34" charset="0"/>
            </a:endParaRPr>
          </a:p>
        </p:txBody>
      </p:sp>
      <p:sp>
        <p:nvSpPr>
          <p:cNvPr id="35" name="Rectangle 34" descr="Red background box"/>
          <p:cNvSpPr/>
          <p:nvPr/>
        </p:nvSpPr>
        <p:spPr>
          <a:xfrm>
            <a:off x="91440" y="457200"/>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spcAft>
                <a:spcPts val="600"/>
              </a:spcAft>
            </a:pPr>
            <a:r>
              <a:rPr lang="en-US" sz="1100" b="1" i="1" dirty="0">
                <a:solidFill>
                  <a:schemeClr val="bg1"/>
                </a:solidFill>
                <a:latin typeface="Arial" pitchFamily="34" charset="0"/>
                <a:ea typeface="MS Mincho"/>
                <a:cs typeface="Arial" pitchFamily="34" charset="0"/>
              </a:rPr>
              <a:t>Introduction – SF </a:t>
            </a:r>
            <a:r>
              <a:rPr lang="en-US" sz="1100" b="1" i="1" dirty="0" smtClean="0">
                <a:solidFill>
                  <a:schemeClr val="bg1"/>
                </a:solidFill>
                <a:latin typeface="Arial" pitchFamily="34" charset="0"/>
                <a:ea typeface="MS Mincho"/>
                <a:cs typeface="Arial" pitchFamily="34" charset="0"/>
              </a:rPr>
              <a:t>2810 </a:t>
            </a:r>
            <a:r>
              <a:rPr lang="en-US" sz="1100" b="1" i="1" dirty="0">
                <a:solidFill>
                  <a:schemeClr val="bg1"/>
                </a:solidFill>
                <a:latin typeface="Arial" pitchFamily="34" charset="0"/>
                <a:ea typeface="MS Mincho"/>
                <a:cs typeface="Arial" pitchFamily="34" charset="0"/>
              </a:rPr>
              <a:t>in TIPS</a:t>
            </a:r>
            <a:endParaRPr lang="en-US" sz="1100" dirty="0">
              <a:solidFill>
                <a:schemeClr val="bg1"/>
              </a:solidFill>
              <a:latin typeface="Arial" pitchFamily="34" charset="0"/>
              <a:ea typeface="SimSun"/>
              <a:cs typeface="Arial" pitchFamily="34" charset="0"/>
            </a:endParaRPr>
          </a:p>
        </p:txBody>
      </p:sp>
      <p:sp>
        <p:nvSpPr>
          <p:cNvPr id="7" name="TextBox 6"/>
          <p:cNvSpPr txBox="1"/>
          <p:nvPr/>
        </p:nvSpPr>
        <p:spPr>
          <a:xfrm>
            <a:off x="124384" y="669327"/>
            <a:ext cx="8791016" cy="400110"/>
          </a:xfrm>
          <a:prstGeom prst="rect">
            <a:avLst/>
          </a:prstGeom>
          <a:noFill/>
        </p:spPr>
        <p:txBody>
          <a:bodyPr wrap="square" rtlCol="0">
            <a:spAutoFit/>
          </a:bodyPr>
          <a:lstStyle/>
          <a:p>
            <a:pPr>
              <a:spcAft>
                <a:spcPts val="300"/>
              </a:spcAft>
            </a:pPr>
            <a:r>
              <a:rPr lang="en-US" sz="1000" b="1" dirty="0" smtClean="0">
                <a:latin typeface="Arial" pitchFamily="34" charset="0"/>
                <a:cs typeface="Arial" pitchFamily="34" charset="0"/>
              </a:rPr>
              <a:t>This guide is intended to help users understand how to complete key fields in the SF 2810 form.   TIPS will prompt users to enter any missing information upon submission of the SF2810</a:t>
            </a:r>
          </a:p>
        </p:txBody>
      </p:sp>
      <p:grpSp>
        <p:nvGrpSpPr>
          <p:cNvPr id="5" name="Group 4" descr="This is a key containing a list of numbers used to identify key features of the SF2810 on the graphic below. The key includes the following:&#10;1 - Tribal HR SF 2810 Information&#10;2 - Part A - Identifying Information&#10;3 - Part B - Termination&#10;4 - Part D - Reinstatement"/>
          <p:cNvGrpSpPr/>
          <p:nvPr/>
        </p:nvGrpSpPr>
        <p:grpSpPr>
          <a:xfrm>
            <a:off x="2286000" y="1066800"/>
            <a:ext cx="4572000" cy="900246"/>
            <a:chOff x="2057400" y="1066800"/>
            <a:chExt cx="4572000" cy="900246"/>
          </a:xfrm>
        </p:grpSpPr>
        <p:sp>
          <p:nvSpPr>
            <p:cNvPr id="2" name="Rectangle 1"/>
            <p:cNvSpPr/>
            <p:nvPr/>
          </p:nvSpPr>
          <p:spPr>
            <a:xfrm>
              <a:off x="2057400" y="1066800"/>
              <a:ext cx="4572000" cy="900246"/>
            </a:xfrm>
            <a:prstGeom prst="rect">
              <a:avLst/>
            </a:prstGeom>
          </p:spPr>
          <p:txBody>
            <a:bodyPr>
              <a:spAutoFit/>
            </a:bodyPr>
            <a:lstStyle/>
            <a:p>
              <a:pPr marL="452438">
                <a:spcAft>
                  <a:spcPts val="500"/>
                </a:spcAft>
              </a:pPr>
              <a:r>
                <a:rPr lang="en-US" sz="1000" dirty="0">
                  <a:latin typeface="Arial" pitchFamily="34" charset="0"/>
                  <a:cs typeface="Arial" pitchFamily="34" charset="0"/>
                </a:rPr>
                <a:t>Tribal HR </a:t>
              </a:r>
              <a:r>
                <a:rPr lang="en-US" sz="1000" dirty="0" smtClean="0">
                  <a:latin typeface="Arial" pitchFamily="34" charset="0"/>
                  <a:cs typeface="Arial" pitchFamily="34" charset="0"/>
                </a:rPr>
                <a:t>SF 2810 </a:t>
              </a:r>
              <a:r>
                <a:rPr lang="en-US" sz="1000" dirty="0">
                  <a:latin typeface="Arial" pitchFamily="34" charset="0"/>
                  <a:cs typeface="Arial" pitchFamily="34" charset="0"/>
                </a:rPr>
                <a:t>Information</a:t>
              </a:r>
            </a:p>
            <a:p>
              <a:pPr marL="452438">
                <a:spcAft>
                  <a:spcPts val="500"/>
                </a:spcAft>
              </a:pPr>
              <a:r>
                <a:rPr lang="en-US" sz="1000" dirty="0">
                  <a:latin typeface="Arial" pitchFamily="34" charset="0"/>
                  <a:cs typeface="Arial" pitchFamily="34" charset="0"/>
                </a:rPr>
                <a:t>Part A – Identifying Information</a:t>
              </a:r>
            </a:p>
            <a:p>
              <a:pPr marL="452438">
                <a:spcAft>
                  <a:spcPts val="500"/>
                </a:spcAft>
              </a:pPr>
              <a:r>
                <a:rPr lang="en-US" sz="1000" dirty="0">
                  <a:latin typeface="Arial" pitchFamily="34" charset="0"/>
                  <a:cs typeface="Arial" pitchFamily="34" charset="0"/>
                </a:rPr>
                <a:t>Part B – Termination</a:t>
              </a:r>
            </a:p>
            <a:p>
              <a:pPr marL="452438">
                <a:spcAft>
                  <a:spcPts val="500"/>
                </a:spcAft>
              </a:pPr>
              <a:r>
                <a:rPr lang="en-US" sz="1000" dirty="0">
                  <a:latin typeface="Arial" pitchFamily="34" charset="0"/>
                  <a:cs typeface="Arial" pitchFamily="34" charset="0"/>
                </a:rPr>
                <a:t>Part D – Reinstatement</a:t>
              </a:r>
            </a:p>
          </p:txBody>
        </p:sp>
        <p:sp>
          <p:nvSpPr>
            <p:cNvPr id="18" name="Oval 17"/>
            <p:cNvSpPr/>
            <p:nvPr/>
          </p:nvSpPr>
          <p:spPr>
            <a:xfrm>
              <a:off x="2057400" y="1107063"/>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1</a:t>
              </a:r>
              <a:endParaRPr lang="en-US" sz="1000" b="1" dirty="0">
                <a:latin typeface="+mj-lt"/>
                <a:cs typeface="Arial" pitchFamily="34" charset="0"/>
              </a:endParaRPr>
            </a:p>
          </p:txBody>
        </p:sp>
        <p:sp>
          <p:nvSpPr>
            <p:cNvPr id="19" name="Oval 18"/>
            <p:cNvSpPr/>
            <p:nvPr/>
          </p:nvSpPr>
          <p:spPr>
            <a:xfrm>
              <a:off x="2057400" y="132070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smtClean="0">
                  <a:latin typeface="+mj-lt"/>
                  <a:cs typeface="Arial" pitchFamily="34" charset="0"/>
                </a:rPr>
                <a:t>2</a:t>
              </a:r>
              <a:endParaRPr lang="en-US" sz="1000" b="1" dirty="0">
                <a:latin typeface="+mj-lt"/>
                <a:cs typeface="Arial" pitchFamily="34" charset="0"/>
              </a:endParaRPr>
            </a:p>
          </p:txBody>
        </p:sp>
        <p:sp>
          <p:nvSpPr>
            <p:cNvPr id="20" name="Oval 19"/>
            <p:cNvSpPr/>
            <p:nvPr/>
          </p:nvSpPr>
          <p:spPr>
            <a:xfrm>
              <a:off x="2057400" y="152998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3</a:t>
              </a:r>
            </a:p>
          </p:txBody>
        </p:sp>
        <p:sp>
          <p:nvSpPr>
            <p:cNvPr id="21" name="Oval 20"/>
            <p:cNvSpPr/>
            <p:nvPr/>
          </p:nvSpPr>
          <p:spPr>
            <a:xfrm>
              <a:off x="2057400" y="173953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4</a:t>
              </a:r>
            </a:p>
          </p:txBody>
        </p:sp>
      </p:grpSp>
      <p:grpSp>
        <p:nvGrpSpPr>
          <p:cNvPr id="3" name="Group 2" descr="This is a key containing a list of numbers used to identify key features of the SF2810 on the graphic below. The key includes the following:&#10;&#10;5 - Part E - Change in the Name of Enrollee&#10;6 - Part G - Remarks&#10;7 - Part H - Date of Notice&#10;8 - Finalizing a Form"/>
          <p:cNvGrpSpPr/>
          <p:nvPr/>
        </p:nvGrpSpPr>
        <p:grpSpPr>
          <a:xfrm>
            <a:off x="4852861" y="1066800"/>
            <a:ext cx="5129339" cy="900246"/>
            <a:chOff x="4624261" y="1066800"/>
            <a:chExt cx="5129339" cy="900246"/>
          </a:xfrm>
        </p:grpSpPr>
        <p:sp>
          <p:nvSpPr>
            <p:cNvPr id="11" name="Rectangle 10"/>
            <p:cNvSpPr/>
            <p:nvPr/>
          </p:nvSpPr>
          <p:spPr>
            <a:xfrm>
              <a:off x="4732020" y="1066800"/>
              <a:ext cx="5021580" cy="900246"/>
            </a:xfrm>
            <a:prstGeom prst="rect">
              <a:avLst/>
            </a:prstGeom>
          </p:spPr>
          <p:txBody>
            <a:bodyPr wrap="square">
              <a:spAutoFit/>
            </a:bodyPr>
            <a:lstStyle/>
            <a:p>
              <a:pPr marL="122238">
                <a:spcAft>
                  <a:spcPts val="500"/>
                </a:spcAft>
              </a:pPr>
              <a:r>
                <a:rPr lang="en-US" sz="1000" dirty="0">
                  <a:latin typeface="Arial" pitchFamily="34" charset="0"/>
                  <a:cs typeface="Arial" pitchFamily="34" charset="0"/>
                </a:rPr>
                <a:t>Part E – Change in Name of </a:t>
              </a:r>
              <a:r>
                <a:rPr lang="en-US" sz="1000" dirty="0" smtClean="0">
                  <a:latin typeface="Arial" pitchFamily="34" charset="0"/>
                  <a:cs typeface="Arial" pitchFamily="34" charset="0"/>
                </a:rPr>
                <a:t>Enrollee</a:t>
              </a:r>
            </a:p>
            <a:p>
              <a:pPr marL="122238">
                <a:spcAft>
                  <a:spcPts val="500"/>
                </a:spcAft>
              </a:pPr>
              <a:r>
                <a:rPr lang="en-US" sz="1000" dirty="0" smtClean="0">
                  <a:latin typeface="Arial" pitchFamily="34" charset="0"/>
                  <a:cs typeface="Arial" pitchFamily="34" charset="0"/>
                </a:rPr>
                <a:t>Part G – Remarks </a:t>
              </a:r>
            </a:p>
            <a:p>
              <a:pPr marL="122238">
                <a:spcAft>
                  <a:spcPts val="500"/>
                </a:spcAft>
              </a:pPr>
              <a:r>
                <a:rPr lang="en-US" sz="1000" dirty="0" smtClean="0">
                  <a:latin typeface="Arial" pitchFamily="34" charset="0"/>
                  <a:cs typeface="Arial" pitchFamily="34" charset="0"/>
                </a:rPr>
                <a:t>Part H – Date of Notice</a:t>
              </a:r>
            </a:p>
            <a:p>
              <a:pPr marL="122238">
                <a:spcAft>
                  <a:spcPts val="500"/>
                </a:spcAft>
              </a:pPr>
              <a:r>
                <a:rPr lang="en-US" sz="1000" dirty="0" smtClean="0">
                  <a:latin typeface="Arial" pitchFamily="34" charset="0"/>
                  <a:cs typeface="Arial" pitchFamily="34" charset="0"/>
                </a:rPr>
                <a:t>Finalizing a form</a:t>
              </a:r>
            </a:p>
          </p:txBody>
        </p:sp>
        <p:sp>
          <p:nvSpPr>
            <p:cNvPr id="22" name="Oval 21"/>
            <p:cNvSpPr/>
            <p:nvPr/>
          </p:nvSpPr>
          <p:spPr>
            <a:xfrm>
              <a:off x="4624261" y="1107063"/>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a:latin typeface="+mj-lt"/>
                  <a:cs typeface="Arial" pitchFamily="34" charset="0"/>
                </a:rPr>
                <a:t>5</a:t>
              </a:r>
            </a:p>
          </p:txBody>
        </p:sp>
        <p:sp>
          <p:nvSpPr>
            <p:cNvPr id="23" name="Oval 22"/>
            <p:cNvSpPr/>
            <p:nvPr/>
          </p:nvSpPr>
          <p:spPr>
            <a:xfrm>
              <a:off x="4624261" y="132070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6</a:t>
              </a:r>
              <a:endParaRPr lang="en-US" sz="1000" b="1" dirty="0">
                <a:latin typeface="+mj-lt"/>
                <a:cs typeface="Arial" pitchFamily="34" charset="0"/>
              </a:endParaRPr>
            </a:p>
          </p:txBody>
        </p:sp>
        <p:sp>
          <p:nvSpPr>
            <p:cNvPr id="24" name="Oval 23"/>
            <p:cNvSpPr/>
            <p:nvPr/>
          </p:nvSpPr>
          <p:spPr>
            <a:xfrm>
              <a:off x="4624261" y="152998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smtClean="0">
                  <a:latin typeface="+mj-lt"/>
                  <a:cs typeface="Arial" pitchFamily="34" charset="0"/>
                </a:rPr>
                <a:t>7</a:t>
              </a:r>
              <a:endParaRPr lang="en-US" sz="1000" b="1" dirty="0">
                <a:latin typeface="+mj-lt"/>
                <a:cs typeface="Arial" pitchFamily="34" charset="0"/>
              </a:endParaRPr>
            </a:p>
          </p:txBody>
        </p:sp>
        <p:sp>
          <p:nvSpPr>
            <p:cNvPr id="25" name="Oval 24"/>
            <p:cNvSpPr/>
            <p:nvPr/>
          </p:nvSpPr>
          <p:spPr>
            <a:xfrm>
              <a:off x="4624261" y="173953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8</a:t>
              </a:r>
              <a:endParaRPr lang="en-US" sz="1000" b="1" dirty="0">
                <a:latin typeface="+mj-lt"/>
                <a:cs typeface="Arial" pitchFamily="34" charset="0"/>
              </a:endParaRPr>
            </a:p>
          </p:txBody>
        </p:sp>
      </p:grpSp>
      <p:pic>
        <p:nvPicPr>
          <p:cNvPr id="1027" name="Picture 3" descr="This screenshot shows the different pieces of the SF2810. Part 1 - Tribal HR SF2810 Information. Part 2- Part A Identifying Information. Part 3 - Part B Termination. Part 4 - Part D Reinstatement. Part 5 - Part E Change in Name of Enrollee. Part 6 - Part G Remarks. Part 7 - Part H Date of Notice.  Part 8 - Finalizing a form." title="Screenshot of SF 2810"/>
          <p:cNvPicPr>
            <a:picLocks noChangeAspect="1" noChangeArrowheads="1"/>
          </p:cNvPicPr>
          <p:nvPr/>
        </p:nvPicPr>
        <p:blipFill>
          <a:blip r:embed="rId4" cstate="print"/>
          <a:stretch>
            <a:fillRect/>
          </a:stretch>
        </p:blipFill>
        <p:spPr bwMode="auto">
          <a:xfrm>
            <a:off x="305593" y="1981200"/>
            <a:ext cx="8483600" cy="4772025"/>
          </a:xfrm>
          <a:prstGeom prst="rect">
            <a:avLst/>
          </a:prstGeom>
          <a:noFill/>
          <a:ln w="9525">
            <a:solidFill>
              <a:schemeClr val="tx1"/>
            </a:solidFill>
            <a:miter lim="800000"/>
            <a:headEnd/>
            <a:tailEnd/>
          </a:ln>
        </p:spPr>
      </p:pic>
      <p:sp>
        <p:nvSpPr>
          <p:cNvPr id="36" name="Oval 35" descr="Key Field 1 - Tribal HR SF 2810 Information"/>
          <p:cNvSpPr/>
          <p:nvPr/>
        </p:nvSpPr>
        <p:spPr>
          <a:xfrm>
            <a:off x="1828800" y="27432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1</a:t>
            </a:r>
            <a:endParaRPr lang="en-US" sz="1000" b="1" dirty="0">
              <a:latin typeface="+mj-lt"/>
              <a:cs typeface="Arial" pitchFamily="34" charset="0"/>
            </a:endParaRPr>
          </a:p>
        </p:txBody>
      </p:sp>
      <p:sp>
        <p:nvSpPr>
          <p:cNvPr id="47" name="Oval 46" descr="Key field 2 - Part A - Identifying Information"/>
          <p:cNvSpPr/>
          <p:nvPr/>
        </p:nvSpPr>
        <p:spPr>
          <a:xfrm>
            <a:off x="2209800" y="2971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2</a:t>
            </a:r>
            <a:endParaRPr lang="en-US" sz="1000" b="1" dirty="0">
              <a:latin typeface="+mj-lt"/>
              <a:cs typeface="Arial" pitchFamily="34" charset="0"/>
            </a:endParaRPr>
          </a:p>
        </p:txBody>
      </p:sp>
      <p:sp>
        <p:nvSpPr>
          <p:cNvPr id="51" name="Oval 50" descr="Key field 3 - Part B - Termination"/>
          <p:cNvSpPr/>
          <p:nvPr/>
        </p:nvSpPr>
        <p:spPr>
          <a:xfrm>
            <a:off x="1386840" y="3707056"/>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3</a:t>
            </a:r>
            <a:endParaRPr lang="en-US" sz="1000" b="1" dirty="0">
              <a:latin typeface="+mj-lt"/>
              <a:cs typeface="Arial" pitchFamily="34" charset="0"/>
            </a:endParaRPr>
          </a:p>
        </p:txBody>
      </p:sp>
      <p:sp>
        <p:nvSpPr>
          <p:cNvPr id="52" name="Oval 51" descr="Key field 4 - Part D - Reinstatement"/>
          <p:cNvSpPr/>
          <p:nvPr/>
        </p:nvSpPr>
        <p:spPr>
          <a:xfrm>
            <a:off x="1066800" y="4114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4</a:t>
            </a:r>
            <a:endParaRPr lang="en-US" sz="1000" b="1" dirty="0">
              <a:latin typeface="+mj-lt"/>
              <a:cs typeface="Arial" pitchFamily="34" charset="0"/>
            </a:endParaRPr>
          </a:p>
        </p:txBody>
      </p:sp>
      <p:sp>
        <p:nvSpPr>
          <p:cNvPr id="53" name="Oval 52" descr="Key field 5 - Part E - Change in Name of Enrollee"/>
          <p:cNvSpPr/>
          <p:nvPr/>
        </p:nvSpPr>
        <p:spPr>
          <a:xfrm>
            <a:off x="1752600" y="42672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5</a:t>
            </a:r>
            <a:endParaRPr lang="en-US" sz="1000" b="1" dirty="0">
              <a:latin typeface="+mj-lt"/>
              <a:cs typeface="Arial" pitchFamily="34" charset="0"/>
            </a:endParaRPr>
          </a:p>
        </p:txBody>
      </p:sp>
      <p:sp>
        <p:nvSpPr>
          <p:cNvPr id="54" name="Oval 53" descr="Key field 6 - Part G - Remarks"/>
          <p:cNvSpPr/>
          <p:nvPr/>
        </p:nvSpPr>
        <p:spPr>
          <a:xfrm>
            <a:off x="1066800" y="51054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6</a:t>
            </a:r>
            <a:endParaRPr lang="en-US" sz="1000" b="1" dirty="0">
              <a:latin typeface="+mj-lt"/>
              <a:cs typeface="Arial" pitchFamily="34" charset="0"/>
            </a:endParaRPr>
          </a:p>
        </p:txBody>
      </p:sp>
      <p:sp>
        <p:nvSpPr>
          <p:cNvPr id="55" name="Oval 54" descr="Key field 7 - Part H - Date of Notice"/>
          <p:cNvSpPr/>
          <p:nvPr/>
        </p:nvSpPr>
        <p:spPr>
          <a:xfrm>
            <a:off x="1447800" y="53340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7</a:t>
            </a:r>
            <a:endParaRPr lang="en-US" sz="1000" b="1" dirty="0">
              <a:latin typeface="+mj-lt"/>
              <a:cs typeface="Arial" pitchFamily="34" charset="0"/>
            </a:endParaRPr>
          </a:p>
        </p:txBody>
      </p:sp>
      <p:sp>
        <p:nvSpPr>
          <p:cNvPr id="56" name="Oval 55" descr="Key field 8 - Finalizing a form"/>
          <p:cNvSpPr/>
          <p:nvPr/>
        </p:nvSpPr>
        <p:spPr>
          <a:xfrm>
            <a:off x="4495800" y="6019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8</a:t>
            </a:r>
            <a:endParaRPr lang="en-US" sz="1000" b="1" dirty="0">
              <a:latin typeface="+mj-lt"/>
              <a:cs typeface="Arial" pitchFamily="34" charset="0"/>
            </a:endParaRPr>
          </a:p>
        </p:txBody>
      </p:sp>
    </p:spTree>
    <p:extLst>
      <p:ext uri="{BB962C8B-B14F-4D97-AF65-F5344CB8AC3E}">
        <p14:creationId xmlns:p14="http://schemas.microsoft.com/office/powerpoint/2010/main" val="1860833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807720" y="1677410"/>
            <a:ext cx="7772400" cy="1470025"/>
          </a:xfrm>
        </p:spPr>
        <p:txBody>
          <a:bodyPr/>
          <a:lstStyle/>
          <a:p>
            <a:r>
              <a:rPr lang="en-US" dirty="0" smtClean="0"/>
              <a:t>TIPS SF2810 Section Details</a:t>
            </a:r>
            <a:endParaRPr lang="en-US" dirty="0"/>
          </a:p>
        </p:txBody>
      </p:sp>
      <p:sp>
        <p:nvSpPr>
          <p:cNvPr id="8" name="Rectangle 7" descr="Title Bar Tribal HR SF2810 Information" title="Title Bar Tribal HR SF2810 Information"/>
          <p:cNvSpPr/>
          <p:nvPr/>
        </p:nvSpPr>
        <p:spPr>
          <a:xfrm>
            <a:off x="91440" y="158495"/>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24"/>
          <p:cNvSpPr txBox="1"/>
          <p:nvPr/>
        </p:nvSpPr>
        <p:spPr>
          <a:xfrm>
            <a:off x="91440" y="152400"/>
            <a:ext cx="8961120" cy="1165374"/>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effectLst/>
                <a:latin typeface="Arial" pitchFamily="34" charset="0"/>
                <a:ea typeface="MS Mincho"/>
                <a:cs typeface="Arial" pitchFamily="34" charset="0"/>
              </a:rPr>
              <a:t>1. Tribal HR SF 2810 Information</a:t>
            </a:r>
          </a:p>
          <a:p>
            <a:pPr lvl="0">
              <a:spcAft>
                <a:spcPts val="600"/>
              </a:spcAft>
            </a:pPr>
            <a:endParaRPr lang="en-US" sz="1000" dirty="0" smtClean="0">
              <a:effectLst/>
              <a:latin typeface="Arial" pitchFamily="34" charset="0"/>
              <a:ea typeface="SimSun"/>
              <a:cs typeface="Arial" pitchFamily="34" charset="0"/>
            </a:endParaRPr>
          </a:p>
        </p:txBody>
      </p:sp>
      <p:pic>
        <p:nvPicPr>
          <p:cNvPr id="2050" name="Picture 2" descr="Close up view of Tribal HR SF2810 Information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623" y="412900"/>
            <a:ext cx="8876274" cy="380999"/>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Oval 39"/>
          <p:cNvSpPr/>
          <p:nvPr/>
        </p:nvSpPr>
        <p:spPr>
          <a:xfrm>
            <a:off x="807720" y="566926"/>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A</a:t>
            </a:r>
            <a:endParaRPr lang="en-US" sz="1000" b="1" dirty="0">
              <a:latin typeface="+mj-lt"/>
              <a:cs typeface="Arial" pitchFamily="34" charset="0"/>
            </a:endParaRPr>
          </a:p>
        </p:txBody>
      </p:sp>
      <p:sp>
        <p:nvSpPr>
          <p:cNvPr id="41" name="Oval 40"/>
          <p:cNvSpPr/>
          <p:nvPr/>
        </p:nvSpPr>
        <p:spPr>
          <a:xfrm>
            <a:off x="4587240" y="566926"/>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42" name="Oval 41"/>
          <p:cNvSpPr/>
          <p:nvPr/>
        </p:nvSpPr>
        <p:spPr>
          <a:xfrm>
            <a:off x="7976870" y="566926"/>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2" name="Rectangle 1"/>
          <p:cNvSpPr/>
          <p:nvPr/>
        </p:nvSpPr>
        <p:spPr>
          <a:xfrm>
            <a:off x="143464" y="781198"/>
            <a:ext cx="8857075" cy="553998"/>
          </a:xfrm>
          <a:prstGeom prst="rect">
            <a:avLst/>
          </a:prstGeom>
        </p:spPr>
        <p:txBody>
          <a:bodyPr wrap="square">
            <a:spAutoFit/>
          </a:bodyPr>
          <a:lstStyle/>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Tribe</a:t>
            </a:r>
            <a:r>
              <a:rPr lang="en-US" sz="1000" b="1" dirty="0" smtClean="0">
                <a:effectLst/>
                <a:latin typeface="Arial" pitchFamily="34" charset="0"/>
                <a:ea typeface="SimSun"/>
                <a:cs typeface="Arial" pitchFamily="34" charset="0"/>
              </a:rPr>
              <a:t>: </a:t>
            </a:r>
            <a:r>
              <a:rPr lang="en-US" sz="1000" dirty="0" smtClean="0">
                <a:latin typeface="Arial" pitchFamily="34" charset="0"/>
                <a:cs typeface="Arial" pitchFamily="34" charset="0"/>
              </a:rPr>
              <a:t>TIPS will automatically select the user’s Tribe when creating a new SF 2810</a:t>
            </a:r>
          </a:p>
          <a:p>
            <a:pPr marL="228600" indent="-228600">
              <a:buFont typeface="+mj-lt"/>
              <a:buAutoNum type="alphaUcPeriod"/>
            </a:pPr>
            <a:r>
              <a:rPr lang="en-US" sz="1000" b="1" dirty="0" smtClean="0">
                <a:latin typeface="Arial" pitchFamily="34" charset="0"/>
                <a:cs typeface="Arial" pitchFamily="34" charset="0"/>
              </a:rPr>
              <a:t>Billing Unit / POI: </a:t>
            </a:r>
            <a:r>
              <a:rPr lang="en-US" sz="1000" dirty="0" smtClean="0">
                <a:latin typeface="Arial" pitchFamily="34" charset="0"/>
                <a:cs typeface="Arial" pitchFamily="34" charset="0"/>
              </a:rPr>
              <a:t>TIPS will automatically select the user’s Billing Unit / POI when creating a new SF 2810</a:t>
            </a:r>
          </a:p>
          <a:p>
            <a:pPr marL="228600" indent="-228600">
              <a:buFont typeface="+mj-lt"/>
              <a:buAutoNum type="alphaUcPeriod"/>
            </a:pPr>
            <a:r>
              <a:rPr lang="en-US" sz="1000" b="1" dirty="0" smtClean="0">
                <a:latin typeface="Arial" pitchFamily="34" charset="0"/>
                <a:cs typeface="Arial" pitchFamily="34" charset="0"/>
              </a:rPr>
              <a:t>SF 2810 Status: </a:t>
            </a:r>
            <a:r>
              <a:rPr lang="en-US" sz="1000" dirty="0" smtClean="0">
                <a:latin typeface="Arial" pitchFamily="34" charset="0"/>
                <a:cs typeface="Arial" pitchFamily="34" charset="0"/>
              </a:rPr>
              <a:t>The status of the form is indicated in the top right.  The status will update once the form has been saved or submitted</a:t>
            </a:r>
          </a:p>
        </p:txBody>
      </p:sp>
      <p:sp>
        <p:nvSpPr>
          <p:cNvPr id="38" name="Rectangle 37" descr="Title Bar Part A Enrollee Information" title="Title Bar Part A Enrollee Information"/>
          <p:cNvSpPr/>
          <p:nvPr/>
        </p:nvSpPr>
        <p:spPr>
          <a:xfrm>
            <a:off x="91440" y="1396894"/>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Box 24"/>
          <p:cNvSpPr txBox="1"/>
          <p:nvPr/>
        </p:nvSpPr>
        <p:spPr>
          <a:xfrm>
            <a:off x="100200" y="1390798"/>
            <a:ext cx="8961120" cy="2530276"/>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2</a:t>
            </a:r>
            <a:r>
              <a:rPr lang="en-US" sz="1000" b="1" i="1" dirty="0" smtClean="0">
                <a:solidFill>
                  <a:schemeClr val="bg1"/>
                </a:solidFill>
                <a:effectLst/>
                <a:latin typeface="Arial" pitchFamily="34" charset="0"/>
                <a:ea typeface="MS Mincho"/>
                <a:cs typeface="Arial" pitchFamily="34" charset="0"/>
              </a:rPr>
              <a:t>. Part  A – Enrollee Information</a:t>
            </a: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dirty="0" smtClean="0">
              <a:solidFill>
                <a:schemeClr val="tx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29" name="Rounded Rectangle 28" descr="Red highlight box surrponding the Date this action becomes effective field within Part A of the TIPS SF 2810 form."/>
          <p:cNvSpPr/>
          <p:nvPr/>
        </p:nvSpPr>
        <p:spPr>
          <a:xfrm>
            <a:off x="5410199" y="2362201"/>
            <a:ext cx="1746575"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065334" y="254649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3" name="Rectangle 2"/>
          <p:cNvSpPr/>
          <p:nvPr/>
        </p:nvSpPr>
        <p:spPr>
          <a:xfrm>
            <a:off x="137160" y="3213188"/>
            <a:ext cx="8869680" cy="707886"/>
          </a:xfrm>
          <a:prstGeom prst="rect">
            <a:avLst/>
          </a:prstGeom>
        </p:spPr>
        <p:txBody>
          <a:bodyPr>
            <a:spAutoFit/>
          </a:bodyPr>
          <a:lstStyle/>
          <a:p>
            <a:r>
              <a:rPr lang="en-US" sz="1000" b="1" i="1" dirty="0" smtClean="0">
                <a:latin typeface="Arial" pitchFamily="34" charset="0"/>
                <a:ea typeface="MS Mincho"/>
                <a:cs typeface="Arial" pitchFamily="34" charset="0"/>
              </a:rPr>
              <a:t>Please not that all identifying information fields  besides the effective date of action will be pre-populated based on enrollment information contained in TIPS </a:t>
            </a:r>
            <a:endParaRPr lang="en-US" sz="1000" b="1" i="1" dirty="0" smtClean="0">
              <a:solidFill>
                <a:schemeClr val="tx1"/>
              </a:solidFill>
              <a:latin typeface="Arial" pitchFamily="34" charset="0"/>
              <a:ea typeface="MS Mincho"/>
              <a:cs typeface="Arial" pitchFamily="34" charset="0"/>
            </a:endParaRPr>
          </a:p>
          <a:p>
            <a:pPr marL="228600" indent="-228600">
              <a:buFont typeface="+mj-lt"/>
              <a:buAutoNum type="alphaUcPeriod"/>
            </a:pPr>
            <a:r>
              <a:rPr lang="en-US" sz="1000" b="1" dirty="0" smtClean="0">
                <a:solidFill>
                  <a:schemeClr val="tx1"/>
                </a:solidFill>
                <a:latin typeface="Arial" pitchFamily="34" charset="0"/>
                <a:ea typeface="MS Mincho"/>
                <a:cs typeface="Arial" pitchFamily="34" charset="0"/>
              </a:rPr>
              <a:t>Date this action becomes effective: </a:t>
            </a:r>
            <a:r>
              <a:rPr lang="en-US" sz="1000" dirty="0" smtClean="0">
                <a:solidFill>
                  <a:schemeClr val="tx1"/>
                </a:solidFill>
                <a:latin typeface="Arial" pitchFamily="34" charset="0"/>
                <a:cs typeface="Arial" pitchFamily="34" charset="0"/>
              </a:rPr>
              <a:t>Required for all SF 2810s.  Designated Terminations, Reinstatements, and Name Changes will become effective on the date entered into this field </a:t>
            </a:r>
          </a:p>
        </p:txBody>
      </p:sp>
      <p:sp>
        <p:nvSpPr>
          <p:cNvPr id="47" name="Rectangle 46" descr="Title Bar Part B Termination" title="Title Bar Part B Termination"/>
          <p:cNvSpPr/>
          <p:nvPr/>
        </p:nvSpPr>
        <p:spPr>
          <a:xfrm>
            <a:off x="91440" y="3968497"/>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Box 24"/>
          <p:cNvSpPr txBox="1"/>
          <p:nvPr/>
        </p:nvSpPr>
        <p:spPr>
          <a:xfrm>
            <a:off x="91440" y="3962400"/>
            <a:ext cx="8961120" cy="1796902"/>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3</a:t>
            </a:r>
            <a:r>
              <a:rPr lang="en-US" sz="1000" b="1" i="1" dirty="0" smtClean="0">
                <a:solidFill>
                  <a:schemeClr val="bg1"/>
                </a:solidFill>
                <a:effectLst/>
                <a:latin typeface="Arial" pitchFamily="34" charset="0"/>
                <a:ea typeface="MS Mincho"/>
                <a:cs typeface="Arial" pitchFamily="34" charset="0"/>
              </a:rPr>
              <a:t>. Part  B – Termination</a:t>
            </a: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2053" name="Picture 5" descr="Close-up view of Part B of the TIPS SF2810 for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59" y="4204121"/>
            <a:ext cx="8863379" cy="10521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ounded Rectangle 42" descr="Red highlight box surrounding the Termination checkbox within Part B of the TIPS 2810 form."/>
          <p:cNvSpPr/>
          <p:nvPr/>
        </p:nvSpPr>
        <p:spPr>
          <a:xfrm>
            <a:off x="130764" y="4385131"/>
            <a:ext cx="161336" cy="1853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190467" y="451551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64" name="Rounded Rectangle 63" descr="Red highlight box, surrounding the Date of Death field in Part B of the TIPS SF 2810 form."/>
          <p:cNvSpPr/>
          <p:nvPr/>
        </p:nvSpPr>
        <p:spPr>
          <a:xfrm>
            <a:off x="8107680" y="4515515"/>
            <a:ext cx="900755" cy="51368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8806097" y="486254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54" name="Rectangle 53"/>
          <p:cNvSpPr/>
          <p:nvPr/>
        </p:nvSpPr>
        <p:spPr>
          <a:xfrm>
            <a:off x="143464" y="5256312"/>
            <a:ext cx="8857075" cy="400110"/>
          </a:xfrm>
          <a:prstGeom prst="rect">
            <a:avLst/>
          </a:prstGeom>
        </p:spPr>
        <p:txBody>
          <a:bodyPr wrap="square">
            <a:spAutoFit/>
          </a:bodyPr>
          <a:lstStyle/>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Termination Checkbox: </a:t>
            </a:r>
            <a:r>
              <a:rPr lang="en-US" sz="1000" dirty="0" smtClean="0">
                <a:latin typeface="Arial" pitchFamily="34" charset="0"/>
                <a:ea typeface="SimSun"/>
                <a:cs typeface="Arial" pitchFamily="34" charset="0"/>
              </a:rPr>
              <a:t>When this box is checked, TIPS will terminate your employee’s enrollment of the effective date of action in Part A</a:t>
            </a:r>
            <a:endParaRPr lang="en-US" sz="1000" dirty="0" smtClean="0">
              <a:latin typeface="Arial" pitchFamily="34" charset="0"/>
              <a:cs typeface="Arial" pitchFamily="34" charset="0"/>
            </a:endParaRPr>
          </a:p>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Date of Death: </a:t>
            </a:r>
            <a:r>
              <a:rPr lang="en-US" sz="1000" dirty="0" smtClean="0">
                <a:latin typeface="Arial" pitchFamily="34" charset="0"/>
                <a:ea typeface="SimSun"/>
                <a:cs typeface="Arial" pitchFamily="34" charset="0"/>
              </a:rPr>
              <a:t>If termination is due to death of enrollee, enter date of death</a:t>
            </a:r>
            <a:endParaRPr lang="en-US" sz="1000" dirty="0">
              <a:latin typeface="Arial" pitchFamily="34" charset="0"/>
              <a:cs typeface="Arial" pitchFamily="34" charset="0"/>
            </a:endParaRPr>
          </a:p>
        </p:txBody>
      </p:sp>
      <p:sp>
        <p:nvSpPr>
          <p:cNvPr id="70" name="Rectangle 69" descr="Red background box"/>
          <p:cNvSpPr/>
          <p:nvPr/>
        </p:nvSpPr>
        <p:spPr>
          <a:xfrm>
            <a:off x="106680" y="5797296"/>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 Box 24" descr="Background box"/>
          <p:cNvSpPr txBox="1"/>
          <p:nvPr/>
        </p:nvSpPr>
        <p:spPr>
          <a:xfrm>
            <a:off x="91440" y="5791200"/>
            <a:ext cx="8961120" cy="990600"/>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a:spcBef>
                <a:spcPts val="600"/>
              </a:spcBef>
              <a:spcAft>
                <a:spcPts val="600"/>
              </a:spcAft>
            </a:pPr>
            <a:r>
              <a:rPr lang="en-US" sz="1000" b="1" i="1" dirty="0">
                <a:solidFill>
                  <a:schemeClr val="bg1"/>
                </a:solidFill>
                <a:latin typeface="Arial" pitchFamily="34" charset="0"/>
                <a:ea typeface="MS Mincho"/>
                <a:cs typeface="Arial" pitchFamily="34" charset="0"/>
              </a:rPr>
              <a:t>4</a:t>
            </a:r>
            <a:r>
              <a:rPr lang="en-US" sz="1000" b="1" i="1" dirty="0" smtClean="0">
                <a:solidFill>
                  <a:schemeClr val="bg1"/>
                </a:solidFill>
                <a:effectLst/>
                <a:latin typeface="Arial" pitchFamily="34" charset="0"/>
                <a:ea typeface="MS Mincho"/>
                <a:cs typeface="Arial" pitchFamily="34" charset="0"/>
              </a:rPr>
              <a:t>. Part  D – Reinstatement		 	</a:t>
            </a: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2054" name="Picture 6" descr="Close-up view of Part D of the SF 2810 Form in TIP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160" y="6054541"/>
            <a:ext cx="8863378" cy="42245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Rounded Rectangle 47" descr="Red highlight box surrounding the Reinstatement checkbox in Part D of the TIPS SF 2810 form."/>
          <p:cNvSpPr/>
          <p:nvPr/>
        </p:nvSpPr>
        <p:spPr>
          <a:xfrm>
            <a:off x="137159" y="6246962"/>
            <a:ext cx="161336" cy="1853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332740" y="628021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73" name="Rectangle 72"/>
          <p:cNvSpPr/>
          <p:nvPr/>
        </p:nvSpPr>
        <p:spPr>
          <a:xfrm>
            <a:off x="143464" y="6478488"/>
            <a:ext cx="8857075" cy="246221"/>
          </a:xfrm>
          <a:prstGeom prst="rect">
            <a:avLst/>
          </a:prstGeom>
        </p:spPr>
        <p:txBody>
          <a:bodyPr wrap="square">
            <a:spAutoFit/>
          </a:bodyPr>
          <a:lstStyle/>
          <a:p>
            <a:pPr marL="228600" indent="-228600">
              <a:buFont typeface="+mj-lt"/>
              <a:buAutoNum type="alphaUcPeriod"/>
            </a:pPr>
            <a:r>
              <a:rPr lang="en-US" sz="1000" b="1" dirty="0" smtClean="0">
                <a:latin typeface="Arial" pitchFamily="34" charset="0"/>
                <a:ea typeface="SimSun"/>
                <a:cs typeface="Arial" pitchFamily="34" charset="0"/>
              </a:rPr>
              <a:t>Reinstatement </a:t>
            </a:r>
            <a:r>
              <a:rPr lang="en-US" sz="1000" b="1" dirty="0">
                <a:latin typeface="Arial" pitchFamily="34" charset="0"/>
                <a:ea typeface="SimSun"/>
                <a:cs typeface="Arial" pitchFamily="34" charset="0"/>
              </a:rPr>
              <a:t>Checkbox: </a:t>
            </a:r>
            <a:r>
              <a:rPr lang="en-US" sz="1000" dirty="0" smtClean="0">
                <a:latin typeface="Arial" pitchFamily="34" charset="0"/>
                <a:ea typeface="SimSun"/>
                <a:cs typeface="Arial" pitchFamily="34" charset="0"/>
              </a:rPr>
              <a:t>When </a:t>
            </a:r>
            <a:r>
              <a:rPr lang="en-US" sz="1000" dirty="0">
                <a:latin typeface="Arial" pitchFamily="34" charset="0"/>
                <a:ea typeface="SimSun"/>
                <a:cs typeface="Arial" pitchFamily="34" charset="0"/>
              </a:rPr>
              <a:t>this box is checked, TIPS will </a:t>
            </a:r>
            <a:r>
              <a:rPr lang="en-US" sz="1000" dirty="0" smtClean="0">
                <a:latin typeface="Arial" pitchFamily="34" charset="0"/>
                <a:ea typeface="SimSun"/>
                <a:cs typeface="Arial" pitchFamily="34" charset="0"/>
              </a:rPr>
              <a:t>reinstate </a:t>
            </a:r>
            <a:r>
              <a:rPr lang="en-US" sz="1000" dirty="0">
                <a:latin typeface="Arial" pitchFamily="34" charset="0"/>
                <a:ea typeface="SimSun"/>
                <a:cs typeface="Arial" pitchFamily="34" charset="0"/>
              </a:rPr>
              <a:t>your employee’s enrollment </a:t>
            </a:r>
            <a:r>
              <a:rPr lang="en-US" sz="1000" dirty="0" smtClean="0">
                <a:latin typeface="Arial" pitchFamily="34" charset="0"/>
                <a:ea typeface="SimSun"/>
                <a:cs typeface="Arial" pitchFamily="34" charset="0"/>
              </a:rPr>
              <a:t>with the </a:t>
            </a:r>
            <a:r>
              <a:rPr lang="en-US" sz="1000" dirty="0">
                <a:latin typeface="Arial" pitchFamily="34" charset="0"/>
                <a:ea typeface="SimSun"/>
                <a:cs typeface="Arial" pitchFamily="34" charset="0"/>
              </a:rPr>
              <a:t>effective date of action in Part </a:t>
            </a:r>
            <a:r>
              <a:rPr lang="en-US" sz="1000" dirty="0" smtClean="0">
                <a:latin typeface="Arial" pitchFamily="34" charset="0"/>
                <a:ea typeface="SimSun"/>
                <a:cs typeface="Arial" pitchFamily="34" charset="0"/>
              </a:rPr>
              <a:t>A</a:t>
            </a:r>
            <a:endParaRPr lang="en-US" sz="1000" dirty="0">
              <a:latin typeface="Arial" pitchFamily="34" charset="0"/>
              <a:cs typeface="Arial" pitchFamily="34" charset="0"/>
            </a:endParaRPr>
          </a:p>
        </p:txBody>
      </p:sp>
      <p:pic>
        <p:nvPicPr>
          <p:cNvPr id="6" name="Picture 2" descr="Picture of input area for Part A Identifying Information. Specifically highlighting the piece that states Date This Action Becomes Effective." title="Picture of Part A Identifying Information"/>
          <p:cNvPicPr>
            <a:picLocks noChangeAspect="1" noChangeArrowheads="1"/>
          </p:cNvPicPr>
          <p:nvPr/>
        </p:nvPicPr>
        <p:blipFill>
          <a:blip r:embed="rId6" cstate="print"/>
          <a:srcRect/>
          <a:stretch>
            <a:fillRect/>
          </a:stretch>
        </p:blipFill>
        <p:spPr bwMode="auto">
          <a:xfrm>
            <a:off x="152400" y="1600200"/>
            <a:ext cx="8904287" cy="1628775"/>
          </a:xfrm>
          <a:prstGeom prst="rect">
            <a:avLst/>
          </a:prstGeom>
          <a:noFill/>
          <a:ln w="9525">
            <a:solidFill>
              <a:schemeClr val="tx1"/>
            </a:solidFill>
            <a:miter lim="800000"/>
            <a:headEnd/>
            <a:tailEnd/>
          </a:ln>
        </p:spPr>
      </p:pic>
      <p:sp>
        <p:nvSpPr>
          <p:cNvPr id="32" name="Rounded Rectangle 31" descr="Red highlight box surrponding the Date this action becomes effective field within Part A of the TIPS SF 2810 form."/>
          <p:cNvSpPr/>
          <p:nvPr/>
        </p:nvSpPr>
        <p:spPr>
          <a:xfrm>
            <a:off x="5410200" y="2362200"/>
            <a:ext cx="1746575"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5767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TIPS SF</a:t>
            </a:r>
            <a:r>
              <a:rPr lang="en-US" baseline="0" dirty="0" smtClean="0"/>
              <a:t> 2810 Section Details 2</a:t>
            </a:r>
            <a:endParaRPr lang="en-US" dirty="0"/>
          </a:p>
        </p:txBody>
      </p:sp>
      <p:sp>
        <p:nvSpPr>
          <p:cNvPr id="53" name="Rectangle 52" descr="Title Bar Part E Change in Name of Enrollee" title="Title Bar Part E Change in Name of Enrollee"/>
          <p:cNvSpPr/>
          <p:nvPr/>
        </p:nvSpPr>
        <p:spPr>
          <a:xfrm>
            <a:off x="100066" y="158495"/>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 Box 24"/>
          <p:cNvSpPr txBox="1"/>
          <p:nvPr/>
        </p:nvSpPr>
        <p:spPr>
          <a:xfrm>
            <a:off x="84826" y="152400"/>
            <a:ext cx="8961120" cy="1905000"/>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a:solidFill>
                  <a:schemeClr val="bg1"/>
                </a:solidFill>
                <a:latin typeface="Arial" pitchFamily="34" charset="0"/>
                <a:ea typeface="MS Mincho"/>
                <a:cs typeface="Arial" pitchFamily="34" charset="0"/>
              </a:rPr>
              <a:t>5</a:t>
            </a:r>
            <a:r>
              <a:rPr lang="en-US" sz="1000" b="1" i="1" dirty="0" smtClean="0">
                <a:solidFill>
                  <a:schemeClr val="bg1"/>
                </a:solidFill>
                <a:effectLst/>
                <a:latin typeface="Arial" pitchFamily="34" charset="0"/>
                <a:ea typeface="MS Mincho"/>
                <a:cs typeface="Arial" pitchFamily="34" charset="0"/>
              </a:rPr>
              <a:t>. Part  </a:t>
            </a:r>
            <a:r>
              <a:rPr lang="en-US" sz="1000" b="1" i="1" dirty="0" smtClean="0">
                <a:solidFill>
                  <a:schemeClr val="bg1"/>
                </a:solidFill>
                <a:latin typeface="Arial" pitchFamily="34" charset="0"/>
                <a:ea typeface="MS Mincho"/>
                <a:cs typeface="Arial" pitchFamily="34" charset="0"/>
              </a:rPr>
              <a:t>E – Change in Name of Enrollee</a:t>
            </a: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3074" name="Picture 2" descr="Close-up view of Part E - Change in Name of Enrollee for TIPS SF 2810 for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850" y="383169"/>
            <a:ext cx="8863376" cy="12932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ounded Rectangle 41" descr="Red highlight box surrounding the Change of Name checkbox in Part E of the TIPS SF2810 form."/>
          <p:cNvSpPr/>
          <p:nvPr/>
        </p:nvSpPr>
        <p:spPr>
          <a:xfrm>
            <a:off x="143200" y="484315"/>
            <a:ext cx="161336" cy="1853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04536" y="57700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55" name="Rectangle 54"/>
          <p:cNvSpPr/>
          <p:nvPr/>
        </p:nvSpPr>
        <p:spPr>
          <a:xfrm>
            <a:off x="136850" y="1657289"/>
            <a:ext cx="8857075" cy="400110"/>
          </a:xfrm>
          <a:prstGeom prst="rect">
            <a:avLst/>
          </a:prstGeom>
        </p:spPr>
        <p:txBody>
          <a:bodyPr wrap="square">
            <a:spAutoFit/>
          </a:bodyPr>
          <a:lstStyle/>
          <a:p>
            <a:pPr marL="228600" indent="-228600">
              <a:buFont typeface="+mj-lt"/>
              <a:buAutoNum type="alphaUcPeriod"/>
            </a:pPr>
            <a:r>
              <a:rPr lang="en-US" sz="1000" b="1" dirty="0" smtClean="0">
                <a:latin typeface="Arial" pitchFamily="34" charset="0"/>
                <a:ea typeface="SimSun"/>
                <a:cs typeface="Arial" pitchFamily="34" charset="0"/>
              </a:rPr>
              <a:t>Change in Name of Enrollee Checkbox: </a:t>
            </a:r>
            <a:r>
              <a:rPr lang="en-US" sz="1000" dirty="0" smtClean="0">
                <a:latin typeface="Arial" pitchFamily="34" charset="0"/>
                <a:ea typeface="SimSun"/>
                <a:cs typeface="Arial" pitchFamily="34" charset="0"/>
              </a:rPr>
              <a:t>A SF 2810 can be used to change the name or Address of an employee. If this box is checked, TIPS will change the name and/or address of the employee based on the information entered into the fields in this section</a:t>
            </a:r>
          </a:p>
        </p:txBody>
      </p:sp>
      <p:sp>
        <p:nvSpPr>
          <p:cNvPr id="85" name="Rectangle 84" descr="Title Bar Part G Remarks" title="Title Bar Part G Remarks"/>
          <p:cNvSpPr/>
          <p:nvPr/>
        </p:nvSpPr>
        <p:spPr>
          <a:xfrm>
            <a:off x="99491" y="2139696"/>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 Box 24"/>
          <p:cNvSpPr txBox="1"/>
          <p:nvPr/>
        </p:nvSpPr>
        <p:spPr>
          <a:xfrm>
            <a:off x="84251" y="2133600"/>
            <a:ext cx="8961120" cy="819611"/>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a:spcBef>
                <a:spcPts val="600"/>
              </a:spcBef>
              <a:spcAft>
                <a:spcPts val="600"/>
              </a:spcAft>
            </a:pPr>
            <a:r>
              <a:rPr lang="en-US" sz="1000" b="1" i="1" dirty="0">
                <a:solidFill>
                  <a:schemeClr val="bg1"/>
                </a:solidFill>
                <a:latin typeface="Arial" pitchFamily="34" charset="0"/>
                <a:ea typeface="MS Mincho"/>
                <a:cs typeface="Arial" pitchFamily="34" charset="0"/>
              </a:rPr>
              <a:t>6</a:t>
            </a:r>
            <a:r>
              <a:rPr lang="en-US" sz="1000" b="1" i="1" dirty="0" smtClean="0">
                <a:solidFill>
                  <a:schemeClr val="bg1"/>
                </a:solidFill>
                <a:latin typeface="Arial" pitchFamily="34" charset="0"/>
                <a:ea typeface="MS Mincho"/>
                <a:cs typeface="Arial" pitchFamily="34" charset="0"/>
              </a:rPr>
              <a:t>. Part  G </a:t>
            </a:r>
            <a:r>
              <a:rPr lang="en-US" sz="1000" b="1" i="1" dirty="0">
                <a:solidFill>
                  <a:schemeClr val="bg1"/>
                </a:solidFill>
                <a:latin typeface="Arial" pitchFamily="34" charset="0"/>
                <a:ea typeface="MS Mincho"/>
                <a:cs typeface="Arial" pitchFamily="34" charset="0"/>
              </a:rPr>
              <a:t>– Remarks</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84" name="Picture 3" descr="Close-up view of Part G - Remarks within the TIPS SF2810 for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670" y="2389031"/>
            <a:ext cx="8869681" cy="340045"/>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8" name="Oval 87"/>
          <p:cNvSpPr/>
          <p:nvPr/>
        </p:nvSpPr>
        <p:spPr>
          <a:xfrm>
            <a:off x="190931" y="251564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87" name="Rectangle 86"/>
          <p:cNvSpPr/>
          <p:nvPr/>
        </p:nvSpPr>
        <p:spPr>
          <a:xfrm>
            <a:off x="136275" y="2706990"/>
            <a:ext cx="9007725" cy="246221"/>
          </a:xfrm>
          <a:prstGeom prst="rect">
            <a:avLst/>
          </a:prstGeom>
        </p:spPr>
        <p:txBody>
          <a:bodyPr wrap="square">
            <a:spAutoFit/>
          </a:bodyPr>
          <a:lstStyle/>
          <a:p>
            <a:pPr marL="228600" indent="-228600">
              <a:buFont typeface="+mj-lt"/>
              <a:buAutoNum type="alphaUcPeriod"/>
            </a:pPr>
            <a:r>
              <a:rPr lang="en-US" sz="1000" b="1" dirty="0">
                <a:latin typeface="Arial" pitchFamily="34" charset="0"/>
                <a:ea typeface="SimSun"/>
                <a:cs typeface="Arial" pitchFamily="34" charset="0"/>
              </a:rPr>
              <a:t>Remarks: </a:t>
            </a:r>
            <a:r>
              <a:rPr lang="en-US" sz="1000" dirty="0">
                <a:latin typeface="Arial" pitchFamily="34" charset="0"/>
                <a:ea typeface="SimSun"/>
                <a:cs typeface="Arial" pitchFamily="34" charset="0"/>
              </a:rPr>
              <a:t>Used by the Tribal Employer to include </a:t>
            </a:r>
            <a:r>
              <a:rPr lang="en-US" sz="1000" dirty="0" smtClean="0">
                <a:latin typeface="Arial" pitchFamily="34" charset="0"/>
                <a:ea typeface="SimSun"/>
                <a:cs typeface="Arial" pitchFamily="34" charset="0"/>
              </a:rPr>
              <a:t>notes.  These </a:t>
            </a:r>
            <a:r>
              <a:rPr lang="en-US" sz="1000" dirty="0">
                <a:latin typeface="Arial" pitchFamily="34" charset="0"/>
                <a:ea typeface="SimSun"/>
                <a:cs typeface="Arial" pitchFamily="34" charset="0"/>
              </a:rPr>
              <a:t>notes are stored in TIPS, but will not be seen by anyone </a:t>
            </a:r>
            <a:r>
              <a:rPr lang="en-US" sz="1000" dirty="0" smtClean="0">
                <a:latin typeface="Arial" pitchFamily="34" charset="0"/>
                <a:ea typeface="SimSun"/>
                <a:cs typeface="Arial" pitchFamily="34" charset="0"/>
              </a:rPr>
              <a:t>other than the </a:t>
            </a:r>
            <a:r>
              <a:rPr lang="en-US" sz="1000" dirty="0">
                <a:latin typeface="Arial" pitchFamily="34" charset="0"/>
                <a:ea typeface="SimSun"/>
                <a:cs typeface="Arial" pitchFamily="34" charset="0"/>
              </a:rPr>
              <a:t>Tribal Employer</a:t>
            </a:r>
          </a:p>
        </p:txBody>
      </p:sp>
      <p:sp>
        <p:nvSpPr>
          <p:cNvPr id="90" name="Rectangle 89" descr="Title Bar Part H Date of Notice" title="Title Bar Part H Date of Notice"/>
          <p:cNvSpPr/>
          <p:nvPr/>
        </p:nvSpPr>
        <p:spPr>
          <a:xfrm>
            <a:off x="100067" y="3060191"/>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 Box 24"/>
          <p:cNvSpPr txBox="1"/>
          <p:nvPr/>
        </p:nvSpPr>
        <p:spPr>
          <a:xfrm>
            <a:off x="84827" y="3054096"/>
            <a:ext cx="8961120" cy="2336869"/>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7</a:t>
            </a:r>
            <a:r>
              <a:rPr lang="en-US" sz="1000" b="1" i="1" dirty="0" smtClean="0">
                <a:solidFill>
                  <a:schemeClr val="bg1"/>
                </a:solidFill>
                <a:effectLst/>
                <a:latin typeface="Arial" pitchFamily="34" charset="0"/>
                <a:ea typeface="MS Mincho"/>
                <a:cs typeface="Arial" pitchFamily="34" charset="0"/>
              </a:rPr>
              <a:t>. Part  H – Date of Notice</a:t>
            </a: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89" name="Rectangle 88"/>
          <p:cNvSpPr/>
          <p:nvPr/>
        </p:nvSpPr>
        <p:spPr>
          <a:xfrm>
            <a:off x="152400" y="4495800"/>
            <a:ext cx="8857075" cy="861774"/>
          </a:xfrm>
          <a:prstGeom prst="rect">
            <a:avLst/>
          </a:prstGeom>
        </p:spPr>
        <p:txBody>
          <a:bodyPr wrap="square">
            <a:spAutoFit/>
          </a:bodyPr>
          <a:lstStyle/>
          <a:p>
            <a:pPr marL="228600" indent="-228600">
              <a:buFont typeface="+mj-lt"/>
              <a:buAutoNum type="alphaUcPeriod"/>
            </a:pPr>
            <a:r>
              <a:rPr lang="en-US" sz="1000" b="1" dirty="0" smtClean="0">
                <a:latin typeface="Arial" pitchFamily="34" charset="0"/>
                <a:ea typeface="SimSun"/>
                <a:cs typeface="Arial" pitchFamily="34" charset="0"/>
              </a:rPr>
              <a:t>Tribal Employer Personnel Information: </a:t>
            </a:r>
            <a:r>
              <a:rPr lang="en-US" sz="1000" dirty="0" smtClean="0">
                <a:latin typeface="Arial" pitchFamily="34" charset="0"/>
                <a:ea typeface="SimSun"/>
                <a:cs typeface="Arial" pitchFamily="34" charset="0"/>
              </a:rPr>
              <a:t>Tribal Employer Personnel submitting SF 2810s are required to submit their First Name, Last Name and Phone Number </a:t>
            </a:r>
          </a:p>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Tribal Employer Address Information: </a:t>
            </a:r>
            <a:r>
              <a:rPr lang="en-US" sz="1000" dirty="0" smtClean="0">
                <a:solidFill>
                  <a:schemeClr val="tx1"/>
                </a:solidFill>
                <a:effectLst/>
                <a:latin typeface="Arial" pitchFamily="34" charset="0"/>
                <a:ea typeface="SimSun"/>
                <a:cs typeface="Arial" pitchFamily="34" charset="0"/>
              </a:rPr>
              <a:t>Tribal Employer Address information must be specified</a:t>
            </a:r>
            <a:endParaRPr lang="en-US" sz="1000" strike="sngStrike" dirty="0" smtClean="0">
              <a:effectLst/>
              <a:latin typeface="Arial" pitchFamily="34" charset="0"/>
              <a:ea typeface="SimSun"/>
              <a:cs typeface="Arial" pitchFamily="34" charset="0"/>
            </a:endParaRPr>
          </a:p>
          <a:p>
            <a:pPr marL="228600" indent="-228600">
              <a:buFont typeface="+mj-lt"/>
              <a:buAutoNum type="alphaUcPeriod"/>
            </a:pPr>
            <a:r>
              <a:rPr lang="en-US" sz="1000" b="1" dirty="0" smtClean="0">
                <a:latin typeface="Arial" pitchFamily="34" charset="0"/>
                <a:ea typeface="SimSun"/>
                <a:cs typeface="Arial" pitchFamily="34" charset="0"/>
              </a:rPr>
              <a:t>Authorizing Official Information: </a:t>
            </a:r>
            <a:r>
              <a:rPr lang="en-US" sz="1000" dirty="0" smtClean="0">
                <a:latin typeface="Arial" pitchFamily="34" charset="0"/>
                <a:ea typeface="SimSun"/>
                <a:cs typeface="Arial" pitchFamily="34" charset="0"/>
              </a:rPr>
              <a:t>Authorizing Official Information must be specified</a:t>
            </a:r>
          </a:p>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Date: </a:t>
            </a:r>
            <a:r>
              <a:rPr lang="en-US" sz="1000" dirty="0" smtClean="0">
                <a:solidFill>
                  <a:schemeClr val="tx1"/>
                </a:solidFill>
                <a:effectLst/>
                <a:latin typeface="Arial" pitchFamily="34" charset="0"/>
                <a:ea typeface="SimSun"/>
                <a:cs typeface="Arial" pitchFamily="34" charset="0"/>
              </a:rPr>
              <a:t>The date in which the SF 2810 is entered into TIPS must be specified</a:t>
            </a:r>
          </a:p>
        </p:txBody>
      </p:sp>
      <p:sp>
        <p:nvSpPr>
          <p:cNvPr id="68" name="Rectangle 67" descr="Title Bar Finalizing a Form" title="Title Bar Finalizing a Form"/>
          <p:cNvSpPr/>
          <p:nvPr/>
        </p:nvSpPr>
        <p:spPr>
          <a:xfrm>
            <a:off x="99407" y="5492496"/>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 Box 24" descr="This piece shows the buttons available at the bottom of the form; Cancel, Clear, Save, and Submit.  It also gives a brief description of when to use." title="Part 8 Finalizing a Form"/>
          <p:cNvSpPr txBox="1"/>
          <p:nvPr/>
        </p:nvSpPr>
        <p:spPr>
          <a:xfrm>
            <a:off x="84167" y="5486400"/>
            <a:ext cx="8961120" cy="1124712"/>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a:solidFill>
                  <a:schemeClr val="bg1"/>
                </a:solidFill>
                <a:latin typeface="Arial" pitchFamily="34" charset="0"/>
                <a:ea typeface="MS Mincho"/>
                <a:cs typeface="Arial" pitchFamily="34" charset="0"/>
              </a:rPr>
              <a:t>8</a:t>
            </a:r>
            <a:r>
              <a:rPr lang="en-US" sz="1000" b="1" i="1" dirty="0" smtClean="0">
                <a:solidFill>
                  <a:schemeClr val="bg1"/>
                </a:solidFill>
                <a:latin typeface="Arial" pitchFamily="34" charset="0"/>
                <a:ea typeface="MS Mincho"/>
                <a:cs typeface="Arial" pitchFamily="34" charset="0"/>
              </a:rPr>
              <a:t>. Finalizing a Form</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77" name="Picture 76" descr="Image of Cancel, Clear, Save, and Submit buttons at the bottom of the TIPS SF 2810 form."/>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887" y="5715001"/>
            <a:ext cx="8869680" cy="218395"/>
          </a:xfrm>
          <a:prstGeom prst="rect">
            <a:avLst/>
          </a:prstGeom>
          <a:ln>
            <a:solidFill>
              <a:schemeClr val="tx1"/>
            </a:solidFill>
          </a:ln>
        </p:spPr>
      </p:pic>
      <p:sp>
        <p:nvSpPr>
          <p:cNvPr id="72" name="Oval 71"/>
          <p:cNvSpPr/>
          <p:nvPr/>
        </p:nvSpPr>
        <p:spPr>
          <a:xfrm>
            <a:off x="3086447" y="570871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73" name="Oval 72"/>
          <p:cNvSpPr/>
          <p:nvPr/>
        </p:nvSpPr>
        <p:spPr>
          <a:xfrm>
            <a:off x="3848447" y="570871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74" name="Oval 73"/>
          <p:cNvSpPr/>
          <p:nvPr/>
        </p:nvSpPr>
        <p:spPr>
          <a:xfrm>
            <a:off x="4581972" y="570871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75" name="Oval 74"/>
          <p:cNvSpPr/>
          <p:nvPr/>
        </p:nvSpPr>
        <p:spPr>
          <a:xfrm>
            <a:off x="5261160" y="570871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sp>
        <p:nvSpPr>
          <p:cNvPr id="70" name="Rectangle 69"/>
          <p:cNvSpPr/>
          <p:nvPr/>
        </p:nvSpPr>
        <p:spPr>
          <a:xfrm>
            <a:off x="136191" y="5921514"/>
            <a:ext cx="8857075" cy="707886"/>
          </a:xfrm>
          <a:prstGeom prst="rect">
            <a:avLst/>
          </a:prstGeom>
        </p:spPr>
        <p:txBody>
          <a:bodyPr wrap="square">
            <a:spAutoFit/>
          </a:bodyPr>
          <a:lstStyle/>
          <a:p>
            <a:pPr marL="228600" indent="-228600">
              <a:buFont typeface="+mj-lt"/>
              <a:buAutoNum type="alphaUcPeriod"/>
            </a:pPr>
            <a:r>
              <a:rPr lang="en-US" sz="1000" b="1" dirty="0" smtClean="0">
                <a:latin typeface="Arial" pitchFamily="34" charset="0"/>
                <a:ea typeface="SimSun"/>
                <a:cs typeface="Arial" pitchFamily="34" charset="0"/>
              </a:rPr>
              <a:t>Cancel: </a:t>
            </a:r>
            <a:r>
              <a:rPr lang="en-US" sz="1000" dirty="0" smtClean="0">
                <a:latin typeface="Arial" pitchFamily="34" charset="0"/>
                <a:ea typeface="SimSun"/>
                <a:cs typeface="Arial" pitchFamily="34" charset="0"/>
              </a:rPr>
              <a:t>Exits form and returns the user to the homepage</a:t>
            </a:r>
            <a:endParaRPr lang="en-US" sz="1000" b="1" dirty="0" smtClean="0">
              <a:latin typeface="Arial" pitchFamily="34" charset="0"/>
              <a:ea typeface="SimSun"/>
              <a:cs typeface="Arial" pitchFamily="34" charset="0"/>
            </a:endParaRPr>
          </a:p>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Clear: </a:t>
            </a:r>
            <a:r>
              <a:rPr lang="en-US" sz="1000" dirty="0" smtClean="0">
                <a:solidFill>
                  <a:schemeClr val="tx1"/>
                </a:solidFill>
                <a:effectLst/>
                <a:latin typeface="Arial" pitchFamily="34" charset="0"/>
                <a:ea typeface="SimSun"/>
                <a:cs typeface="Arial" pitchFamily="34" charset="0"/>
              </a:rPr>
              <a:t>Deletes all data from the </a:t>
            </a:r>
            <a:r>
              <a:rPr lang="en-US" sz="1000" dirty="0" smtClean="0">
                <a:effectLst/>
                <a:latin typeface="Arial" pitchFamily="34" charset="0"/>
                <a:ea typeface="SimSun"/>
                <a:cs typeface="Arial" pitchFamily="34" charset="0"/>
              </a:rPr>
              <a:t>fields all</a:t>
            </a:r>
            <a:r>
              <a:rPr lang="en-US" sz="1000" dirty="0" smtClean="0">
                <a:solidFill>
                  <a:schemeClr val="tx1"/>
                </a:solidFill>
                <a:effectLst/>
                <a:latin typeface="Arial" pitchFamily="34" charset="0"/>
                <a:ea typeface="SimSun"/>
                <a:cs typeface="Arial" pitchFamily="34" charset="0"/>
              </a:rPr>
              <a:t>owing the user to start the form again</a:t>
            </a:r>
            <a:endParaRPr lang="en-US" sz="1000" b="1" dirty="0" smtClean="0">
              <a:solidFill>
                <a:schemeClr val="tx1"/>
              </a:solidFill>
              <a:effectLst/>
              <a:latin typeface="Arial" pitchFamily="34" charset="0"/>
              <a:ea typeface="SimSun"/>
              <a:cs typeface="Arial" pitchFamily="34" charset="0"/>
            </a:endParaRPr>
          </a:p>
          <a:p>
            <a:pPr marL="228600" indent="-228600">
              <a:buFont typeface="+mj-lt"/>
              <a:buAutoNum type="alphaUcPeriod"/>
            </a:pPr>
            <a:r>
              <a:rPr lang="en-US" sz="1000" b="1" dirty="0" smtClean="0">
                <a:latin typeface="Arial" pitchFamily="34" charset="0"/>
                <a:ea typeface="SimSun"/>
                <a:cs typeface="Arial" pitchFamily="34" charset="0"/>
              </a:rPr>
              <a:t>Save: </a:t>
            </a:r>
            <a:r>
              <a:rPr lang="en-US" sz="1000" dirty="0" smtClean="0">
                <a:latin typeface="Arial" pitchFamily="34" charset="0"/>
                <a:ea typeface="SimSun"/>
                <a:cs typeface="Arial" pitchFamily="34" charset="0"/>
              </a:rPr>
              <a:t>Saves the form for future edits.  To save this form, the following fields are required: POI, First Name, Last Name, and Social Security Number</a:t>
            </a:r>
            <a:endParaRPr lang="en-US" sz="1000" b="1" dirty="0" smtClean="0">
              <a:latin typeface="Arial" pitchFamily="34" charset="0"/>
              <a:ea typeface="SimSun"/>
              <a:cs typeface="Arial" pitchFamily="34" charset="0"/>
            </a:endParaRPr>
          </a:p>
          <a:p>
            <a:pPr marL="228600" indent="-228600">
              <a:buFont typeface="+mj-lt"/>
              <a:buAutoNum type="alphaUcPeriod"/>
            </a:pPr>
            <a:r>
              <a:rPr lang="en-US" sz="1000" b="1" dirty="0" smtClean="0">
                <a:solidFill>
                  <a:schemeClr val="tx1"/>
                </a:solidFill>
                <a:effectLst/>
                <a:latin typeface="Arial" pitchFamily="34" charset="0"/>
                <a:ea typeface="SimSun"/>
                <a:cs typeface="Arial" pitchFamily="34" charset="0"/>
              </a:rPr>
              <a:t>Submit: </a:t>
            </a:r>
            <a:r>
              <a:rPr lang="en-US" sz="1000" dirty="0" smtClean="0">
                <a:effectLst/>
                <a:latin typeface="Arial" pitchFamily="34" charset="0"/>
                <a:ea typeface="SimSun"/>
                <a:cs typeface="Arial" pitchFamily="34" charset="0"/>
              </a:rPr>
              <a:t>Validates the form and releases it to TIPS</a:t>
            </a:r>
            <a:endParaRPr lang="en-US" sz="1000" b="1" strike="sngStrike" dirty="0" smtClean="0">
              <a:effectLst/>
              <a:latin typeface="Arial" pitchFamily="34" charset="0"/>
              <a:ea typeface="SimSun"/>
              <a:cs typeface="Arial" pitchFamily="34" charset="0"/>
            </a:endParaRPr>
          </a:p>
        </p:txBody>
      </p:sp>
      <p:pic>
        <p:nvPicPr>
          <p:cNvPr id="1026" name="Picture 2" descr="This shows Part H Date of Notice input section and breaks it down with a description of what information goes where." title="Picture of Part H Date of Notice"/>
          <p:cNvPicPr>
            <a:picLocks noChangeAspect="1" noChangeArrowheads="1"/>
          </p:cNvPicPr>
          <p:nvPr/>
        </p:nvPicPr>
        <p:blipFill>
          <a:blip r:embed="rId5" cstate="print"/>
          <a:srcRect/>
          <a:stretch>
            <a:fillRect/>
          </a:stretch>
        </p:blipFill>
        <p:spPr bwMode="auto">
          <a:xfrm>
            <a:off x="152400" y="3276600"/>
            <a:ext cx="8763000" cy="1143000"/>
          </a:xfrm>
          <a:prstGeom prst="rect">
            <a:avLst/>
          </a:prstGeom>
          <a:noFill/>
          <a:ln w="9525">
            <a:solidFill>
              <a:schemeClr val="tx1"/>
            </a:solidFill>
            <a:miter lim="800000"/>
            <a:headEnd/>
            <a:tailEnd/>
          </a:ln>
        </p:spPr>
      </p:pic>
      <p:sp>
        <p:nvSpPr>
          <p:cNvPr id="34" name="Rounded Rectangle 33" descr="Red highlight box surrounding theName of Tribal Employer, Personnel Contact Last Name, Personnel Contact First Name, Personnel Contact Middle Initial, and Personnel Phone Number fields in Part H of the TIPS SF2810 form."/>
          <p:cNvSpPr/>
          <p:nvPr/>
        </p:nvSpPr>
        <p:spPr>
          <a:xfrm>
            <a:off x="152400" y="3657600"/>
            <a:ext cx="8720809"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descr="Red highlight box surrounding the Agency Address, Service Provider Contact, and Service Provider Telephone fields in Part H of the TIPS SF2810 form."/>
          <p:cNvSpPr/>
          <p:nvPr/>
        </p:nvSpPr>
        <p:spPr>
          <a:xfrm>
            <a:off x="152400" y="3352800"/>
            <a:ext cx="8720809"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descr="Red highlight box surrounding the Authorizing Official Last Name, Authorizing Official First Name, and Authorizing Official Middle Initial in Part H of the TIPS SF2810 form."/>
          <p:cNvSpPr/>
          <p:nvPr/>
        </p:nvSpPr>
        <p:spPr>
          <a:xfrm>
            <a:off x="152400" y="4114800"/>
            <a:ext cx="51054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descr="Red highlight box surrounding the Date field in Part H of the TIPS SF2810 form."/>
          <p:cNvSpPr/>
          <p:nvPr/>
        </p:nvSpPr>
        <p:spPr>
          <a:xfrm>
            <a:off x="5257800" y="4114800"/>
            <a:ext cx="16764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1219200" y="32766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93" name="Oval 92"/>
          <p:cNvSpPr/>
          <p:nvPr/>
        </p:nvSpPr>
        <p:spPr>
          <a:xfrm>
            <a:off x="914400" y="36576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99" name="Oval 98"/>
          <p:cNvSpPr/>
          <p:nvPr/>
        </p:nvSpPr>
        <p:spPr>
          <a:xfrm>
            <a:off x="1143000" y="4114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100" name="Oval 99"/>
          <p:cNvSpPr/>
          <p:nvPr/>
        </p:nvSpPr>
        <p:spPr>
          <a:xfrm>
            <a:off x="5638800" y="4114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spTree>
    <p:extLst>
      <p:ext uri="{BB962C8B-B14F-4D97-AF65-F5344CB8AC3E}">
        <p14:creationId xmlns:p14="http://schemas.microsoft.com/office/powerpoint/2010/main" val="772795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10481</TotalTime>
  <Words>580</Words>
  <Application>Microsoft Office PowerPoint</Application>
  <PresentationFormat>On-screen Show (4:3)</PresentationFormat>
  <Paragraphs>117</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MS Mincho</vt:lpstr>
      <vt:lpstr>SimSun</vt:lpstr>
      <vt:lpstr>Arial</vt:lpstr>
      <vt:lpstr>Calibri</vt:lpstr>
      <vt:lpstr>Office Theme</vt:lpstr>
      <vt:lpstr>TIPS SF 2810 Guide</vt:lpstr>
      <vt:lpstr>TIPS SF2810 Section Details</vt:lpstr>
      <vt:lpstr>TIPS SF 2810 Section Details 2</vt:lpstr>
    </vt:vector>
  </TitlesOfParts>
  <Company>Deloitte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Cohen, Max</dc:creator>
  <cp:lastModifiedBy>Stewart, Jeffrey - OCFO</cp:lastModifiedBy>
  <cp:revision>182</cp:revision>
  <cp:lastPrinted>2012-03-22T14:07:21Z</cp:lastPrinted>
  <dcterms:created xsi:type="dcterms:W3CDTF">2012-03-20T18:40:44Z</dcterms:created>
  <dcterms:modified xsi:type="dcterms:W3CDTF">2016-08-08T17:03:05Z</dcterms:modified>
</cp:coreProperties>
</file>