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3"/>
  </p:notesMasterIdLst>
  <p:handoutMasterIdLst>
    <p:handoutMasterId r:id="rId4"/>
  </p:handoutMasterIdLst>
  <p:sldIdLst>
    <p:sldId id="446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Custome User Acceptance Test" id="{98558BA5-FF4F-4A4E-B3F9-395481F7050D}">
          <p14:sldIdLst>
            <p14:sldId id="44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576BFB"/>
    <a:srgbClr val="EBFB57"/>
    <a:srgbClr val="3E941C"/>
    <a:srgbClr val="164B9A"/>
    <a:srgbClr val="A94157"/>
    <a:srgbClr val="000066"/>
    <a:srgbClr val="CBD5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96" autoAdjust="0"/>
    <p:restoredTop sz="94472" autoAdjust="0"/>
  </p:normalViewPr>
  <p:slideViewPr>
    <p:cSldViewPr>
      <p:cViewPr varScale="1">
        <p:scale>
          <a:sx n="62" d="100"/>
          <a:sy n="62" d="100"/>
        </p:scale>
        <p:origin x="856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58" y="72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3063875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9226" y="4"/>
            <a:ext cx="3063875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47138"/>
            <a:ext cx="3063875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9226" y="8847138"/>
            <a:ext cx="3063875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867DC8DB-6FA3-48D7-A11B-02D648A90D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84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>
            <a:lvl1pPr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>
            <a:lvl1pPr algn="r"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6" y="4414838"/>
            <a:ext cx="560705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29676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b" anchorCtr="0" compatLnSpc="1">
            <a:prstTxWarp prst="textNoShape">
              <a:avLst/>
            </a:prstTxWarp>
          </a:bodyPr>
          <a:lstStyle>
            <a:lvl1pPr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829676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b" anchorCtr="0" compatLnSpc="1">
            <a:prstTxWarp prst="textNoShape">
              <a:avLst/>
            </a:prstTxWarp>
          </a:bodyPr>
          <a:lstStyle>
            <a:lvl1pPr algn="r"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9728DC5-B857-49DF-BE34-B706C24529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167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E20FF0-4122-4821-924D-EC46B2037CE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usdabmp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2192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1C4C0-E553-4AAC-B661-931006FE7C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C6738-1F81-4E4A-8ACB-6FD524E80C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A5C28-2AB1-4C2E-994A-5FC5FBA95E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6" descr="..\..\..\nfclogocolorai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274638"/>
            <a:ext cx="7350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/>
              <a:t>United States Department of Labor</a:t>
            </a:r>
            <a:br>
              <a:rPr lang="en-US" sz="1000" dirty="0"/>
            </a:br>
            <a:r>
              <a:rPr lang="en-US" sz="1000" dirty="0"/>
              <a:t>HRLOB Shared Service Center </a:t>
            </a:r>
            <a:br>
              <a:rPr lang="en-US" sz="1000" dirty="0"/>
            </a:br>
            <a:r>
              <a:rPr lang="en-US" sz="1000" dirty="0"/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6" descr="..\..\..\nfclogocolorai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274638"/>
            <a:ext cx="7350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/>
              <a:t>United States Department of Labor</a:t>
            </a:r>
            <a:br>
              <a:rPr lang="en-US" sz="1000" dirty="0"/>
            </a:br>
            <a:r>
              <a:rPr lang="en-US" sz="1000" dirty="0"/>
              <a:t>HRLOB Shared Service Center </a:t>
            </a:r>
            <a:br>
              <a:rPr lang="en-US" sz="1000" dirty="0"/>
            </a:br>
            <a:r>
              <a:rPr lang="en-US" sz="1000" dirty="0"/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6" descr="..\..\..\nfclogocolorai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274638"/>
            <a:ext cx="7350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/>
              <a:t>United States Department of Labor</a:t>
            </a:r>
            <a:br>
              <a:rPr lang="en-US" sz="1000" dirty="0"/>
            </a:br>
            <a:r>
              <a:rPr lang="en-US" sz="1000" dirty="0"/>
              <a:t>HRLOB Shared Service Center </a:t>
            </a:r>
            <a:br>
              <a:rPr lang="en-US" sz="1000" dirty="0"/>
            </a:br>
            <a:r>
              <a:rPr lang="en-US" sz="1000" dirty="0"/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SD 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7"/>
          <p:cNvSpPr txBox="1">
            <a:spLocks/>
          </p:cNvSpPr>
          <p:nvPr userDrawn="1"/>
        </p:nvSpPr>
        <p:spPr bwMode="auto">
          <a:xfrm>
            <a:off x="2286000" y="685800"/>
            <a:ext cx="594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 anchor="ctr"/>
          <a:lstStyle>
            <a:lvl1pPr>
              <a:defRPr sz="2000" b="1">
                <a:solidFill>
                  <a:srgbClr val="C00000"/>
                </a:solidFill>
                <a:latin typeface="+mn-lt"/>
              </a:defRPr>
            </a:lvl1pPr>
          </a:lstStyle>
          <a:p>
            <a:pPr algn="ctr" eaLnBrk="0" hangingPunct="0">
              <a:defRPr/>
            </a:pPr>
            <a:endParaRPr lang="en-US" sz="1400" b="0" i="1" kern="0" dirty="0">
              <a:solidFill>
                <a:srgbClr val="000000"/>
              </a:solidFill>
              <a:ea typeface="+mj-ea"/>
              <a:cs typeface="+mj-cs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533400" y="6477000"/>
            <a:ext cx="8153400" cy="0"/>
          </a:xfrm>
          <a:prstGeom prst="line">
            <a:avLst/>
          </a:prstGeom>
          <a:ln w="28575">
            <a:solidFill>
              <a:srgbClr val="00206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1"/>
          <p:cNvSpPr>
            <a:spLocks noGrp="1"/>
          </p:cNvSpPr>
          <p:nvPr>
            <p:ph idx="10"/>
          </p:nvPr>
        </p:nvSpPr>
        <p:spPr>
          <a:xfrm>
            <a:off x="152400" y="1752600"/>
            <a:ext cx="4038600" cy="1905000"/>
          </a:xfrm>
        </p:spPr>
        <p:txBody>
          <a:bodyPr>
            <a:normAutofit/>
          </a:bodyPr>
          <a:lstStyle>
            <a:lvl1pPr marL="228573" indent="-228573">
              <a:defRPr sz="1600">
                <a:latin typeface="+mn-lt"/>
              </a:defRPr>
            </a:lvl1pPr>
            <a:lvl2pPr marL="228573" indent="174604">
              <a:defRPr sz="1600">
                <a:latin typeface="+mn-lt"/>
              </a:defRPr>
            </a:lvl2pPr>
            <a:lvl3pPr marL="511115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381000"/>
          </a:xfrm>
          <a:prstGeom prst="rect">
            <a:avLst/>
          </a:prstGeom>
        </p:spPr>
        <p:txBody>
          <a:bodyPr/>
          <a:lstStyle>
            <a:lvl1pPr>
              <a:defRPr sz="2000" b="1">
                <a:solidFill>
                  <a:srgbClr val="C00000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5" name="Content Placeholder 24"/>
          <p:cNvSpPr>
            <a:spLocks noGrp="1"/>
          </p:cNvSpPr>
          <p:nvPr>
            <p:ph sz="quarter" idx="11"/>
          </p:nvPr>
        </p:nvSpPr>
        <p:spPr>
          <a:xfrm>
            <a:off x="4800600" y="1752600"/>
            <a:ext cx="4038600" cy="1905000"/>
          </a:xfrm>
        </p:spPr>
        <p:txBody>
          <a:bodyPr/>
          <a:lstStyle>
            <a:lvl1pPr marL="228573" indent="-228573">
              <a:defRPr sz="1600">
                <a:latin typeface="+mn-lt"/>
              </a:defRPr>
            </a:lvl1pPr>
            <a:lvl2pPr marL="282542" indent="174604">
              <a:defRPr sz="1600">
                <a:latin typeface="+mn-lt"/>
              </a:defRPr>
            </a:lvl2pPr>
            <a:lvl3pPr marL="457146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8" name="Content Placeholder 1"/>
          <p:cNvSpPr>
            <a:spLocks noGrp="1"/>
          </p:cNvSpPr>
          <p:nvPr>
            <p:ph idx="12"/>
          </p:nvPr>
        </p:nvSpPr>
        <p:spPr>
          <a:xfrm>
            <a:off x="228600" y="4191000"/>
            <a:ext cx="4038600" cy="2285999"/>
          </a:xfrm>
        </p:spPr>
        <p:txBody>
          <a:bodyPr>
            <a:normAutofit/>
          </a:bodyPr>
          <a:lstStyle>
            <a:lvl1pPr marL="228573" indent="-228573">
              <a:defRPr sz="1600">
                <a:latin typeface="+mn-lt"/>
              </a:defRPr>
            </a:lvl1pPr>
            <a:lvl2pPr marL="228573" indent="174604">
              <a:defRPr sz="1600">
                <a:latin typeface="+mn-lt"/>
              </a:defRPr>
            </a:lvl2pPr>
            <a:lvl3pPr marL="511115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Content Placeholder 24"/>
          <p:cNvSpPr>
            <a:spLocks noGrp="1"/>
          </p:cNvSpPr>
          <p:nvPr>
            <p:ph sz="quarter" idx="13"/>
          </p:nvPr>
        </p:nvSpPr>
        <p:spPr>
          <a:xfrm>
            <a:off x="4800600" y="4191000"/>
            <a:ext cx="4038600" cy="2286000"/>
          </a:xfrm>
        </p:spPr>
        <p:txBody>
          <a:bodyPr/>
          <a:lstStyle>
            <a:lvl1pPr marL="228573" indent="-228573">
              <a:defRPr sz="1600">
                <a:latin typeface="+mn-lt"/>
              </a:defRPr>
            </a:lvl1pPr>
            <a:lvl2pPr marL="282542" indent="174604">
              <a:defRPr sz="1600">
                <a:latin typeface="+mn-lt"/>
              </a:defRPr>
            </a:lvl2pPr>
            <a:lvl3pPr marL="457146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F1550-0155-4B19-9174-D92B7AB070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69D4F-19FB-42CF-851E-9D23F6E335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56E4A-A277-4363-9E35-4D8B6A7CDE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45262"/>
            <a:ext cx="4040188" cy="5780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85024"/>
            <a:ext cx="4040188" cy="357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45262"/>
            <a:ext cx="4041775" cy="578073"/>
          </a:xfrm>
        </p:spPr>
        <p:txBody>
          <a:bodyPr anchor="b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85024"/>
            <a:ext cx="4041775" cy="357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85EB4-E979-4227-8D31-3C225DF3BB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1E2DA-59C2-4051-BA65-A183508894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7A50E-1163-415E-8257-3919DE8C6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814B0-1094-4BEC-911D-24F7C0546F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B9B51-AFCA-444E-9B47-67E3208730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CC2C50C-9C32-47E8-9FAC-B50586F067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-41784"/>
            <a:ext cx="9144000" cy="1169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143000"/>
            <a:ext cx="9144000" cy="0"/>
          </a:xfrm>
          <a:prstGeom prst="line">
            <a:avLst/>
          </a:prstGeom>
          <a:ln w="69850" cmpd="thickThin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phic 1" descr="USDA Logo">
            <a:extLst>
              <a:ext uri="{FF2B5EF4-FFF2-40B4-BE49-F238E27FC236}">
                <a16:creationId xmlns:a16="http://schemas.microsoft.com/office/drawing/2014/main" id="{0C921D29-04F4-4682-2890-69A24421C73A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52400" y="145288"/>
            <a:ext cx="1219200" cy="8453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049" r:id="rId1"/>
    <p:sldLayoutId id="2147486039" r:id="rId2"/>
    <p:sldLayoutId id="2147486040" r:id="rId3"/>
    <p:sldLayoutId id="2147486041" r:id="rId4"/>
    <p:sldLayoutId id="2147486042" r:id="rId5"/>
    <p:sldLayoutId id="2147486043" r:id="rId6"/>
    <p:sldLayoutId id="2147486044" r:id="rId7"/>
    <p:sldLayoutId id="2147486045" r:id="rId8"/>
    <p:sldLayoutId id="2147486046" r:id="rId9"/>
    <p:sldLayoutId id="2147486047" r:id="rId10"/>
    <p:sldLayoutId id="2147486048" r:id="rId11"/>
    <p:sldLayoutId id="2147486050" r:id="rId12"/>
    <p:sldLayoutId id="2147486051" r:id="rId13"/>
    <p:sldLayoutId id="2147486052" r:id="rId14"/>
    <p:sldLayoutId id="2147486053" r:id="rId1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descr="Customer User Acceptance Test (CUAT) February 2024 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533400"/>
          </a:xfrm>
        </p:spPr>
        <p:txBody>
          <a:bodyPr/>
          <a:lstStyle/>
          <a:p>
            <a:pPr>
              <a:defRPr/>
            </a:pPr>
            <a:r>
              <a:rPr lang="en-US" dirty="0"/>
              <a:t>Customer User Acceptance Test (CUAT) February 2024 </a:t>
            </a:r>
          </a:p>
        </p:txBody>
      </p:sp>
      <p:sp>
        <p:nvSpPr>
          <p:cNvPr id="9" name="TextBox 8" descr="High-Level Timeline 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381000" y="1383268"/>
            <a:ext cx="29718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High-level Timeline</a:t>
            </a:r>
          </a:p>
        </p:txBody>
      </p:sp>
      <p:sp>
        <p:nvSpPr>
          <p:cNvPr id="3077" name="Content Placeholder 4" descr="CY24 Scheduled Release Dates:&#10;&#10;PP 06  March 5, 2024 - March 29, 2024&#10;PP 13  June 11, 2024 - July 5, 2024&#10;PP 19  September 3, 2024 - September 27, 2024&#10;&#10;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04312" y="1796101"/>
            <a:ext cx="4038600" cy="1314647"/>
          </a:xfrm>
        </p:spPr>
        <p:txBody>
          <a:bodyPr>
            <a:normAutofit/>
          </a:bodyPr>
          <a:lstStyle/>
          <a:p>
            <a:pPr marL="0" lvl="1" indent="0">
              <a:buNone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CY24 Scheduled Release Dates:</a:t>
            </a:r>
          </a:p>
          <a:p>
            <a:pPr marL="0" lvl="1" indent="0">
              <a:buNone/>
              <a:defRPr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PP 06  March 5, 2024 - March 29, 2024</a:t>
            </a:r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PP 13  June 11, 2024 - July 5, 2024</a:t>
            </a:r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PP 19  September 3, 2024 - September 27, 2024</a:t>
            </a:r>
            <a:endParaRPr lang="en-US" dirty="0"/>
          </a:p>
        </p:txBody>
      </p:sp>
      <p:sp>
        <p:nvSpPr>
          <p:cNvPr id="5" name="TextBox 4" descr="Recent Accomplishments 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724400" y="1415534"/>
            <a:ext cx="37338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Recent Accomplishments</a:t>
            </a:r>
          </a:p>
        </p:txBody>
      </p:sp>
      <p:sp>
        <p:nvSpPr>
          <p:cNvPr id="3078" name="Content Placeholder 5" descr="Completed the following ATB initiatives:&#10;&#10;Issued Customer Notice for the CY24 PP03, Project 73658, DHS Migration of CBP Office of Field Operations (OFO) to GovTA&#10;Issued Customer Notice for the CY24 PP06, Projects 49517 and 49998 DOJ/DEA GovTA 1.6 Implementation and Multi-factor Authentication Solution &#10;CY23 PP13, Project 47217, DHS WebTA 3.8 to GovTA Migration&#10;CY23  PP17, Project 73753, Paycheck8 MSPB Release v3.2.1.14 &#10;CY23 PP 19, Scheduled Release&#10;CY23 PP21, Project 73386 GovTA Core Release 1.6 &#10;CY23 PP23, Project 49508, Federal Communications Commission (FCC) Paycheck 8 Implementation&#10;&#10;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752975" y="1676399"/>
            <a:ext cx="4162425" cy="3552247"/>
          </a:xfrm>
        </p:spPr>
        <p:txBody>
          <a:bodyPr>
            <a:normAutofit fontScale="25000" lnSpcReduction="20000"/>
          </a:bodyPr>
          <a:lstStyle/>
          <a:p>
            <a:pPr marL="53969" indent="0">
              <a:buNone/>
              <a:defRPr/>
            </a:pP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Completed the following ATB initiatives:</a:t>
            </a:r>
          </a:p>
          <a:p>
            <a:pPr>
              <a:lnSpc>
                <a:spcPct val="120000"/>
              </a:lnSpc>
              <a:defRPr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Issued Customer Notice for the CY24 PP03, Project 73658, DHS Migration of CBP Office of Field Operations (OFO) to GovTA</a:t>
            </a:r>
          </a:p>
          <a:p>
            <a:pPr>
              <a:lnSpc>
                <a:spcPct val="120000"/>
              </a:lnSpc>
              <a:defRPr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Issued Customer Notice for the CY24 PP06, Projects 49517 and 49998 DOJ/DEA GovTA 1.6 Implementation and Multi-factor Authentication Solution </a:t>
            </a:r>
          </a:p>
          <a:p>
            <a:pPr>
              <a:lnSpc>
                <a:spcPct val="120000"/>
              </a:lnSpc>
              <a:defRPr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CY23 PP13, Project 47217,</a:t>
            </a:r>
            <a:r>
              <a:rPr lang="en-US" sz="4800" dirty="0"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 DHS WebTA 3.8 to GovTA Migration</a:t>
            </a:r>
          </a:p>
          <a:p>
            <a:pPr>
              <a:lnSpc>
                <a:spcPct val="120000"/>
              </a:lnSpc>
              <a:defRPr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CY23  PP17, Project 73753, Paycheck8 MSPB Release v3.2.1.14 </a:t>
            </a:r>
          </a:p>
          <a:p>
            <a:pPr>
              <a:lnSpc>
                <a:spcPct val="120000"/>
              </a:lnSpc>
              <a:defRPr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CY23 PP 19, Scheduled Release</a:t>
            </a:r>
          </a:p>
          <a:p>
            <a:pPr>
              <a:lnSpc>
                <a:spcPct val="120000"/>
              </a:lnSpc>
              <a:defRPr/>
            </a:pPr>
            <a:r>
              <a:rPr lang="en-US" sz="4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CY23 PP21, Project 73386 GovTA Core Release 1.6 </a:t>
            </a:r>
          </a:p>
          <a:p>
            <a:pPr>
              <a:lnSpc>
                <a:spcPct val="120000"/>
              </a:lnSpc>
              <a:defRPr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CY23 PP23, Project 49508, Federal Communications Commission (FCC) Paycheck 8 Implementation</a:t>
            </a:r>
          </a:p>
          <a:p>
            <a:pPr>
              <a:lnSpc>
                <a:spcPct val="120000"/>
              </a:lnSpc>
              <a:defRPr/>
            </a:pP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defRPr/>
            </a:pP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  <a:defRPr/>
            </a:pP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240"/>
              </a:spcBef>
              <a:spcAft>
                <a:spcPts val="240"/>
              </a:spcAft>
              <a:buNone/>
              <a:defRPr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40"/>
              </a:spcBef>
              <a:spcAft>
                <a:spcPts val="240"/>
              </a:spcAft>
              <a:defRPr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240"/>
              </a:spcBef>
              <a:spcAft>
                <a:spcPts val="240"/>
              </a:spcAft>
              <a:buNone/>
              <a:defRPr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240"/>
              </a:spcBef>
              <a:spcAft>
                <a:spcPts val="240"/>
              </a:spcAft>
              <a:buNone/>
              <a:defRPr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240"/>
              </a:spcBef>
              <a:spcAft>
                <a:spcPts val="240"/>
              </a:spcAft>
              <a:buNone/>
              <a:defRPr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240"/>
              </a:spcBef>
              <a:spcAft>
                <a:spcPts val="240"/>
              </a:spcAft>
              <a:buNone/>
              <a:defRPr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40"/>
              </a:spcBef>
              <a:spcAft>
                <a:spcPts val="240"/>
              </a:spcAft>
              <a:defRPr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240"/>
              </a:spcBef>
              <a:spcAft>
                <a:spcPts val="240"/>
              </a:spcAft>
              <a:buNone/>
              <a:defRPr/>
            </a:pPr>
            <a:endParaRPr lang="en-US" sz="3200" dirty="0"/>
          </a:p>
          <a:p>
            <a:pPr>
              <a:spcBef>
                <a:spcPts val="240"/>
              </a:spcBef>
              <a:spcAft>
                <a:spcPts val="240"/>
              </a:spcAft>
              <a:defRPr/>
            </a:pPr>
            <a:endParaRPr lang="en-US" sz="3200" dirty="0"/>
          </a:p>
          <a:p>
            <a:pPr marL="0" indent="0">
              <a:spcAft>
                <a:spcPts val="200"/>
              </a:spcAft>
              <a:buNone/>
              <a:defRPr/>
            </a:pPr>
            <a:r>
              <a:rPr lang="en-US" sz="3200" dirty="0"/>
              <a:t>       </a:t>
            </a:r>
          </a:p>
          <a:p>
            <a:pPr marL="0" indent="0" eaLnBrk="1" hangingPunct="1">
              <a:spcBef>
                <a:spcPts val="400"/>
              </a:spcBef>
              <a:spcAft>
                <a:spcPts val="400"/>
              </a:spcAft>
              <a:buNone/>
            </a:pPr>
            <a:endParaRPr lang="en-US" sz="1200" dirty="0"/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endParaRPr lang="en-US" sz="1200" dirty="0"/>
          </a:p>
          <a:p>
            <a:pPr marL="279400" lvl="1" indent="-227013">
              <a:defRPr/>
            </a:pPr>
            <a:endParaRPr lang="en-US" sz="1000" dirty="0"/>
          </a:p>
          <a:p>
            <a:pPr marL="279400" lvl="1" indent="-227013">
              <a:buFontTx/>
              <a:buNone/>
              <a:defRPr/>
            </a:pPr>
            <a:endParaRPr lang="en-US" dirty="0"/>
          </a:p>
          <a:p>
            <a:pPr marL="227013" indent="-227013">
              <a:defRPr/>
            </a:pPr>
            <a:endParaRPr lang="en-US" dirty="0"/>
          </a:p>
        </p:txBody>
      </p:sp>
      <p:sp>
        <p:nvSpPr>
          <p:cNvPr id="4" name="TextBox 3" descr="Current State 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381000" y="3294102"/>
            <a:ext cx="29718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Current State</a:t>
            </a:r>
          </a:p>
        </p:txBody>
      </p:sp>
      <p:sp>
        <p:nvSpPr>
          <p:cNvPr id="11269" name="Content Placeholder 9" descr="In Progress:&#10;CY24 PP02, Project 47217, DHS WebTA 3.8 to GovTA Release 1.6.1 and Multi-factor Authentication Solution&#10;CY24 PP03, Projects 73658, DHS Migration of CBP Office of Field Operations (OFO) to GovTA&#10;CY24 PP06, Projects 49517 and 49998 DOJ/DEA GovTA 1.6 Implementation and Multi-factor Authentication Solution&#10;CY24 PP06, Scheduled Release – preparing supporting documentation&#10;CY24 PP08, Project 48778 FCA into Paycheck8 – preparing supporting documentation&#10;&#10;&#10;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227573" y="3747252"/>
            <a:ext cx="4162425" cy="2577347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In Progress:</a:t>
            </a:r>
          </a:p>
          <a:p>
            <a:pPr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CY24 PP02, Project 47217, DHS WebTA 3.8 to GovTA Release 1.6.1 and Multi-factor Authentication Solution</a:t>
            </a:r>
          </a:p>
          <a:p>
            <a:pPr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CY24 PP03, Projects 73658, DHS Migration of CBP Office of Field Operations (OFO) to GovTA</a:t>
            </a:r>
          </a:p>
          <a:p>
            <a:pPr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CY24 PP06, Projects 49517 and 49998 DOJ/DEA GovTA 1.6 Implementation and Multi-factor Authentication Solution</a:t>
            </a:r>
          </a:p>
          <a:p>
            <a:pPr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CY24 PP06, Scheduled Release – preparing supporting documentation</a:t>
            </a:r>
          </a:p>
          <a:p>
            <a:pPr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CY24 PP08, Project 48778 FCA into Paycheck8 – preparing supporting documentation</a:t>
            </a:r>
          </a:p>
          <a:p>
            <a:pPr>
              <a:defRPr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 descr="Issues/Risk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830622" y="5387807"/>
            <a:ext cx="3627578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Issues/Risk</a:t>
            </a:r>
          </a:p>
        </p:txBody>
      </p:sp>
      <p:sp>
        <p:nvSpPr>
          <p:cNvPr id="11270" name="Content Placeholder 10" descr="CUAT is scheduled based on current implementation schedules.&#10;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52975" y="5867401"/>
            <a:ext cx="3971260" cy="45719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CUAT is scheduled based on current implementation schedules.</a:t>
            </a:r>
          </a:p>
        </p:txBody>
      </p:sp>
      <p:sp>
        <p:nvSpPr>
          <p:cNvPr id="7" name="TextBox 6" descr="National Finance Center - as of  February 7, 2024 &#10;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447800" y="6488668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National Finance Center - as of  February 7, 2024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16958</TotalTime>
  <Words>258</Words>
  <Application>Microsoft Office PowerPoint</Application>
  <PresentationFormat>On-screen Show (4:3)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1_Default Design</vt:lpstr>
      <vt:lpstr>Customer User Acceptance Test (CUAT) February 2024 </vt:lpstr>
    </vt:vector>
  </TitlesOfParts>
  <Company>USDA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Customer User Acceptance Test (CUAT) February 2024</dc:title>
  <dc:creator>National Finance Center</dc:creator>
  <cp:lastModifiedBy>Adams, Tasha - OCFO-NFC</cp:lastModifiedBy>
  <cp:revision>1128</cp:revision>
  <cp:lastPrinted>2020-01-07T15:05:47Z</cp:lastPrinted>
  <dcterms:created xsi:type="dcterms:W3CDTF">2006-10-24T17:39:02Z</dcterms:created>
  <dcterms:modified xsi:type="dcterms:W3CDTF">2024-02-07T17:25:11Z</dcterms:modified>
</cp:coreProperties>
</file>