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6"/>
  </p:notesMasterIdLst>
  <p:handoutMasterIdLst>
    <p:handoutMasterId r:id="rId17"/>
  </p:handoutMasterIdLst>
  <p:sldIdLst>
    <p:sldId id="346" r:id="rId2"/>
    <p:sldId id="465" r:id="rId3"/>
    <p:sldId id="356" r:id="rId4"/>
    <p:sldId id="351" r:id="rId5"/>
    <p:sldId id="481" r:id="rId6"/>
    <p:sldId id="422" r:id="rId7"/>
    <p:sldId id="424" r:id="rId8"/>
    <p:sldId id="341" r:id="rId9"/>
    <p:sldId id="464" r:id="rId10"/>
    <p:sldId id="463" r:id="rId11"/>
    <p:sldId id="466" r:id="rId12"/>
    <p:sldId id="478" r:id="rId13"/>
    <p:sldId id="479" r:id="rId14"/>
    <p:sldId id="480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990000"/>
    <a:srgbClr val="CBD5EB"/>
    <a:srgbClr val="EAEAEA"/>
    <a:srgbClr val="47547D"/>
    <a:srgbClr val="009900"/>
    <a:srgbClr val="006600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1" autoAdjust="0"/>
    <p:restoredTop sz="92704" autoAdjust="0"/>
  </p:normalViewPr>
  <p:slideViewPr>
    <p:cSldViewPr>
      <p:cViewPr varScale="1">
        <p:scale>
          <a:sx n="62" d="100"/>
          <a:sy n="62" d="100"/>
        </p:scale>
        <p:origin x="52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62" y="-90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63804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4"/>
            <a:ext cx="3063804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7138"/>
            <a:ext cx="3063804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47138"/>
            <a:ext cx="3063804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233A8C3-9ABB-41D9-802A-585EBA32FB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240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1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4838"/>
            <a:ext cx="560832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1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5125E81-4266-4040-BB55-20874AD8B3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811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125E81-4266-4040-BB55-20874AD8B3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125E81-4266-4040-BB55-20874AD8B3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2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November 7,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20691-4379-4593-B082-E8FABDA850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8E5AC-F7EE-4997-A5F6-97A18D1867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B042B-A094-492C-B7A0-6884865518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12B63-BD43-4D59-A178-F00D6D0A62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B89A0-98A7-4D25-9177-A247F3356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60AE6-51A8-4341-938E-2B94F869AC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CD56F-B593-450C-B135-B321405365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133F7-B728-4027-89DF-DB6DFF0D15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4D503-DC96-4BEA-B5C0-A07FDB18C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0E934-C789-48D4-B3AC-7606BFAB63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EEDC6-1B83-4FBE-A74B-07398BC854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C2655-2B39-4B5C-9179-3DD674082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C12B63-BD43-4D59-A178-F00D6D0A62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D8E6606D-0D78-9F6A-6BBE-921D5C7B52E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USDA, National Finance Center&#10;PRT Meeting&#10;February 7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USDA, National Finance Center</a:t>
            </a:r>
            <a:b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PRT Meeting</a:t>
            </a:r>
            <a:b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February 7, 2024</a:t>
            </a:r>
          </a:p>
        </p:txBody>
      </p:sp>
      <p:sp>
        <p:nvSpPr>
          <p:cNvPr id="4099" name="Content Placeholder 2" descr="Payroll/Personnel System (PPS),  &#10; EmpowHR &amp; webTA Statistics&#10;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algn="ctr">
              <a:buNone/>
            </a:pPr>
            <a:endParaRPr lang="en-US" b="0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3100" b="0" dirty="0"/>
              <a:t>Payroll/Personnel System (PPS),  </a:t>
            </a:r>
          </a:p>
          <a:p>
            <a:pPr algn="ctr">
              <a:buNone/>
            </a:pPr>
            <a:r>
              <a:rPr lang="en-US" sz="3100" b="0" i="1" dirty="0"/>
              <a:t> </a:t>
            </a:r>
            <a:r>
              <a:rPr lang="en-US" sz="3100" b="0" dirty="0"/>
              <a:t>EmpowHR &amp; webTA Statistics</a:t>
            </a:r>
          </a:p>
          <a:p>
            <a:pPr lvl="1">
              <a:buNone/>
            </a:pPr>
            <a:endParaRPr lang="en-US" b="0" dirty="0"/>
          </a:p>
          <a:p>
            <a:pPr lvl="1">
              <a:buFontTx/>
              <a:buNone/>
            </a:pPr>
            <a:endParaRPr lang="en-US" sz="3100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1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EmpowHR IR Average Days at Closure&#10;as of February 7, 2024"/>
          <p:cNvSpPr>
            <a:spLocks noGrp="1"/>
          </p:cNvSpPr>
          <p:nvPr>
            <p:ph type="title"/>
          </p:nvPr>
        </p:nvSpPr>
        <p:spPr>
          <a:xfrm>
            <a:off x="609600" y="349463"/>
            <a:ext cx="7772400" cy="533400"/>
          </a:xfrm>
        </p:spPr>
        <p:txBody>
          <a:bodyPr/>
          <a:lstStyle/>
          <a:p>
            <a:pPr algn="ctr">
              <a:defRPr/>
            </a:pP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EmpowHR IR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7,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 descr="EmpowHR IR Average Days at Closure&#10;"/>
          <p:cNvSpPr txBox="1"/>
          <p:nvPr/>
        </p:nvSpPr>
        <p:spPr>
          <a:xfrm>
            <a:off x="990600" y="1524000"/>
            <a:ext cx="7696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n-lt"/>
              </a:rPr>
              <a:t>EmpowHR IR Average Days at Closure</a:t>
            </a:r>
            <a:endParaRPr lang="en-US" sz="2700" dirty="0">
              <a:latin typeface="+mn-lt"/>
            </a:endParaRPr>
          </a:p>
        </p:txBody>
      </p:sp>
      <p:graphicFrame>
        <p:nvGraphicFramePr>
          <p:cNvPr id="7" name="Table 3" descr="Table to show EmpowHR IR Average Days at Closure Priority Category for August, September, October, November, December, January. Critical: August 0, September 0, October 1, November 8, December 5, January 4. Non Critical: August 26, September 30, October 24, November 54, December 43, January 23. ">
            <a:extLst>
              <a:ext uri="{FF2B5EF4-FFF2-40B4-BE49-F238E27FC236}">
                <a16:creationId xmlns:a16="http://schemas.microsoft.com/office/drawing/2014/main" id="{2B07A5D6-B279-4685-A18F-6443E31A15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112457"/>
              </p:ext>
            </p:extLst>
          </p:nvPr>
        </p:nvGraphicFramePr>
        <p:xfrm>
          <a:off x="900642" y="2748280"/>
          <a:ext cx="7328958" cy="1442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758">
                  <a:extLst>
                    <a:ext uri="{9D8B030D-6E8A-4147-A177-3AD203B41FA5}">
                      <a16:colId xmlns:a16="http://schemas.microsoft.com/office/drawing/2014/main" val="1109303445"/>
                    </a:ext>
                  </a:extLst>
                </a:gridCol>
                <a:gridCol w="937230">
                  <a:extLst>
                    <a:ext uri="{9D8B030D-6E8A-4147-A177-3AD203B41FA5}">
                      <a16:colId xmlns:a16="http://schemas.microsoft.com/office/drawing/2014/main" val="3882611996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3898354966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2434676513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522763164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2785654371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37159296"/>
                    </a:ext>
                  </a:extLst>
                </a:gridCol>
              </a:tblGrid>
              <a:tr h="5933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Priority Category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December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January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006905"/>
                  </a:ext>
                </a:extLst>
              </a:tr>
              <a:tr h="4246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Critical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738030"/>
                  </a:ext>
                </a:extLst>
              </a:tr>
              <a:tr h="4246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Non Critical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1034946"/>
                  </a:ext>
                </a:extLst>
              </a:tr>
            </a:tbl>
          </a:graphicData>
        </a:graphic>
      </p:graphicFrame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5FB-5B25-4BF7-B559-54A1F963B028}" type="slidenum">
              <a:rPr lang="en-US" sz="1800" smtClean="0">
                <a:latin typeface="+mj-lt"/>
              </a:rPr>
              <a:pPr>
                <a:defRPr/>
              </a:pPr>
              <a:t>10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Completed EmpowHR IR Totals&#10;as of February 7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0772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Completed EmpowHR IR Totals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7,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Completed EmpowHR IR Totals&#10;"/>
          <p:cNvSpPr txBox="1"/>
          <p:nvPr/>
        </p:nvSpPr>
        <p:spPr>
          <a:xfrm>
            <a:off x="1143000" y="15240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Completed EmpowHR IR Totals</a:t>
            </a:r>
            <a:endParaRPr lang="en-US" sz="2800" dirty="0">
              <a:latin typeface="+mn-lt"/>
            </a:endParaRPr>
          </a:p>
        </p:txBody>
      </p:sp>
      <p:sp>
        <p:nvSpPr>
          <p:cNvPr id="14339" name="Content Placeholder 10" descr="2024  39&#10;2023  576  &#10;&#10;"/>
          <p:cNvSpPr>
            <a:spLocks noGrp="1"/>
          </p:cNvSpPr>
          <p:nvPr>
            <p:ph idx="1"/>
          </p:nvPr>
        </p:nvSpPr>
        <p:spPr>
          <a:xfrm>
            <a:off x="1143000" y="2209800"/>
            <a:ext cx="7315200" cy="2667000"/>
          </a:xfrm>
        </p:spPr>
        <p:txBody>
          <a:bodyPr/>
          <a:lstStyle/>
          <a:p>
            <a:pPr lvl="1"/>
            <a:r>
              <a:rPr lang="en-US" dirty="0"/>
              <a:t>2024  39</a:t>
            </a:r>
          </a:p>
          <a:p>
            <a:pPr lvl="1"/>
            <a:r>
              <a:rPr lang="en-US" dirty="0"/>
              <a:t>2023  576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11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 descr="webTA IR Statistics&#10;as of February 7, 2024"/>
          <p:cNvSpPr>
            <a:spLocks noGrp="1"/>
          </p:cNvSpPr>
          <p:nvPr>
            <p:ph type="title"/>
          </p:nvPr>
        </p:nvSpPr>
        <p:spPr bwMode="auto">
          <a:xfrm>
            <a:off x="152400" y="-76200"/>
            <a:ext cx="85344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Statistics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7, 2024</a:t>
            </a:r>
          </a:p>
        </p:txBody>
      </p:sp>
      <p:sp>
        <p:nvSpPr>
          <p:cNvPr id="8" name="TextBox 7" descr="webTA IR Summary&#10;">
            <a:extLst>
              <a:ext uri="{FF2B5EF4-FFF2-40B4-BE49-F238E27FC236}">
                <a16:creationId xmlns:a16="http://schemas.microsoft.com/office/drawing/2014/main" id="{83A280F4-05B5-4583-9120-9E92BE98F579}"/>
              </a:ext>
            </a:extLst>
          </p:cNvPr>
          <p:cNvSpPr txBox="1"/>
          <p:nvPr/>
        </p:nvSpPr>
        <p:spPr>
          <a:xfrm>
            <a:off x="1219200" y="1524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+mn-lt"/>
              </a:rPr>
              <a:t>webTA</a:t>
            </a:r>
            <a:r>
              <a:rPr lang="en-US" sz="2800" b="1" dirty="0">
                <a:latin typeface="+mn-lt"/>
              </a:rPr>
              <a:t> IR Summary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7" name="Table 3" descr="Table to show webTA IR Summary Number for August, September, October, November, December, January. Beginning Balance: August 31, September 28, October 24, November 27, December 30, January 30. Received: August 10, September 7, October 13, November 14, December 8, January 17. Closed: August 13, September 11, October 10, November 11, December 8, January 12. Ending Balance: August 28, September 24, October 27, November 30, December 30, January 35.&#10;">
            <a:extLst>
              <a:ext uri="{FF2B5EF4-FFF2-40B4-BE49-F238E27FC236}">
                <a16:creationId xmlns:a16="http://schemas.microsoft.com/office/drawing/2014/main" id="{3B4160AE-AF74-44E4-A6A7-84DB7DDF3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230139"/>
              </p:ext>
            </p:extLst>
          </p:nvPr>
        </p:nvGraphicFramePr>
        <p:xfrm>
          <a:off x="996517" y="2514598"/>
          <a:ext cx="7113680" cy="259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683">
                  <a:extLst>
                    <a:ext uri="{9D8B030D-6E8A-4147-A177-3AD203B41FA5}">
                      <a16:colId xmlns:a16="http://schemas.microsoft.com/office/drawing/2014/main" val="1109303445"/>
                    </a:ext>
                  </a:extLst>
                </a:gridCol>
                <a:gridCol w="1047797">
                  <a:extLst>
                    <a:ext uri="{9D8B030D-6E8A-4147-A177-3AD203B41FA5}">
                      <a16:colId xmlns:a16="http://schemas.microsoft.com/office/drawing/2014/main" val="3882611996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898354966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2434676513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522763164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2785654371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7159296"/>
                    </a:ext>
                  </a:extLst>
                </a:gridCol>
              </a:tblGrid>
              <a:tr h="4347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December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January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006905"/>
                  </a:ext>
                </a:extLst>
              </a:tr>
              <a:tr h="643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Beginning Balance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738030"/>
                  </a:ext>
                </a:extLst>
              </a:tr>
              <a:tr h="434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1034946"/>
                  </a:ext>
                </a:extLst>
              </a:tr>
              <a:tr h="434778">
                <a:tc>
                  <a:txBody>
                    <a:bodyPr/>
                    <a:lstStyle/>
                    <a:p>
                      <a:r>
                        <a:rPr lang="en-US" sz="1500" dirty="0"/>
                        <a:t>Closed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7415008"/>
                  </a:ext>
                </a:extLst>
              </a:tr>
              <a:tr h="643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Ending Balance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6088628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84D4A-21D7-495F-9D32-74593ACD99F5}" type="slidenum">
              <a:rPr lang="en-US" sz="1800" smtClean="0">
                <a:latin typeface="+mj-lt"/>
              </a:rPr>
              <a:pPr>
                <a:defRPr/>
              </a:pPr>
              <a:t>12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 descr="webTA IR - Average Days at Closure&#10;as of February 7, 2024"/>
          <p:cNvSpPr>
            <a:spLocks noGrp="1"/>
          </p:cNvSpPr>
          <p:nvPr>
            <p:ph type="title"/>
          </p:nvPr>
        </p:nvSpPr>
        <p:spPr bwMode="auto">
          <a:xfrm>
            <a:off x="152400" y="0"/>
            <a:ext cx="85344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-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7, 2024</a:t>
            </a:r>
          </a:p>
        </p:txBody>
      </p:sp>
      <p:sp>
        <p:nvSpPr>
          <p:cNvPr id="8" name="TextBox 7" descr="webTA IR Average Days at Closure&#10;">
            <a:extLst>
              <a:ext uri="{FF2B5EF4-FFF2-40B4-BE49-F238E27FC236}">
                <a16:creationId xmlns:a16="http://schemas.microsoft.com/office/drawing/2014/main" id="{3C3DD664-F183-449D-877F-6493CE50F991}"/>
              </a:ext>
            </a:extLst>
          </p:cNvPr>
          <p:cNvSpPr txBox="1"/>
          <p:nvPr/>
        </p:nvSpPr>
        <p:spPr>
          <a:xfrm>
            <a:off x="990600" y="1524000"/>
            <a:ext cx="7696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>
                <a:latin typeface="+mn-lt"/>
              </a:rPr>
              <a:t>webTA</a:t>
            </a:r>
            <a:r>
              <a:rPr lang="en-US" sz="2700" b="1" dirty="0">
                <a:latin typeface="+mn-lt"/>
              </a:rPr>
              <a:t> IR Average Days at Closure</a:t>
            </a:r>
            <a:endParaRPr lang="en-US" sz="2700" dirty="0">
              <a:latin typeface="+mn-lt"/>
            </a:endParaRPr>
          </a:p>
        </p:txBody>
      </p:sp>
      <p:graphicFrame>
        <p:nvGraphicFramePr>
          <p:cNvPr id="7" name="Table 3" descr="Table to show webTA IR Average Days at Closure Priority Category for August, September, October, November, December, January. Critical: August 0, September 0, October 0, November 0, December 0, January 0. Non Critical: August 20, September 11, October 4, November 9, December 8, January 19. ">
            <a:extLst>
              <a:ext uri="{FF2B5EF4-FFF2-40B4-BE49-F238E27FC236}">
                <a16:creationId xmlns:a16="http://schemas.microsoft.com/office/drawing/2014/main" id="{4A254A90-0A59-48F5-828F-36CE4548D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285157"/>
              </p:ext>
            </p:extLst>
          </p:nvPr>
        </p:nvGraphicFramePr>
        <p:xfrm>
          <a:off x="900642" y="2748280"/>
          <a:ext cx="7328958" cy="1442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758">
                  <a:extLst>
                    <a:ext uri="{9D8B030D-6E8A-4147-A177-3AD203B41FA5}">
                      <a16:colId xmlns:a16="http://schemas.microsoft.com/office/drawing/2014/main" val="1109303445"/>
                    </a:ext>
                  </a:extLst>
                </a:gridCol>
                <a:gridCol w="937230">
                  <a:extLst>
                    <a:ext uri="{9D8B030D-6E8A-4147-A177-3AD203B41FA5}">
                      <a16:colId xmlns:a16="http://schemas.microsoft.com/office/drawing/2014/main" val="3882611996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3898354966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2434676513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522763164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2785654371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37159296"/>
                    </a:ext>
                  </a:extLst>
                </a:gridCol>
              </a:tblGrid>
              <a:tr h="5933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Priority Category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December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January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006905"/>
                  </a:ext>
                </a:extLst>
              </a:tr>
              <a:tr h="4246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Critical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738030"/>
                  </a:ext>
                </a:extLst>
              </a:tr>
              <a:tr h="4246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Non Critical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103494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1F9E2-38B9-408A-9CFC-3CA7AF29ADD8}" type="slidenum">
              <a:rPr lang="en-US" sz="1800" smtClean="0">
                <a:latin typeface="+mj-lt"/>
              </a:rPr>
              <a:pPr>
                <a:defRPr/>
              </a:pPr>
              <a:t>13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 descr="webTA IR Summary &#10;as of February 7, 2024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Summary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7, 2024</a:t>
            </a:r>
          </a:p>
        </p:txBody>
      </p:sp>
      <p:sp>
        <p:nvSpPr>
          <p:cNvPr id="27651" name="Content Placeholder 2" descr="Completed webTA IR Totals&#10;&#10;2024   12&#10;2023   106&#10;&#10;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Completed webTA IR Totals</a:t>
            </a:r>
          </a:p>
          <a:p>
            <a:pPr lvl="1"/>
            <a:r>
              <a:rPr lang="en-US" dirty="0"/>
              <a:t>2024   12</a:t>
            </a:r>
          </a:p>
          <a:p>
            <a:pPr lvl="1"/>
            <a:r>
              <a:rPr lang="en-US" dirty="0"/>
              <a:t>2023   106</a:t>
            </a:r>
          </a:p>
          <a:p>
            <a:pPr lvl="1">
              <a:buFontTx/>
              <a:buNone/>
            </a:pPr>
            <a:endParaRPr lang="en-US" dirty="0"/>
          </a:p>
          <a:p>
            <a:pPr>
              <a:buFont typeface="Times New Roman" pitchFamily="18" charset="0"/>
              <a:buChar char="―"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endParaRPr lang="en-US" b="1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288F-7524-4CF1-9B83-99A723BD8D21}" type="slidenum">
              <a:rPr lang="en-US" smtClean="0">
                <a:latin typeface="+mj-lt"/>
              </a:rPr>
              <a:pPr/>
              <a:t>14</a:t>
            </a:fld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oftware Change Requests (SCR)  &#10;as of February 7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Software Change Requests (SCR) 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7, 2024</a:t>
            </a:r>
          </a:p>
        </p:txBody>
      </p:sp>
      <p:sp>
        <p:nvSpPr>
          <p:cNvPr id="4099" name="Content Placeholder 2" descr="Scheduled Release Summary &#10;&#10;GESD Projects Scheduled&#10; 116 Open Projects Scheduled &#10;&#10;GESD Projects Unscheduled Breakdown By Status&#10;47 Pending (HOLD/RESP)&#10;77 FRD Assigned&#10;308 TBD&#10;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>
              <a:buNone/>
            </a:pPr>
            <a:r>
              <a:rPr lang="en-US" sz="2800" b="1" dirty="0"/>
              <a:t>Scheduled Release Summary </a:t>
            </a:r>
            <a:br>
              <a:rPr lang="en-US" sz="2800" b="1" dirty="0">
                <a:solidFill>
                  <a:srgbClr val="C00000"/>
                </a:solidFill>
              </a:rPr>
            </a:br>
            <a:endParaRPr lang="en-US" sz="2800" dirty="0"/>
          </a:p>
          <a:p>
            <a:r>
              <a:rPr lang="en-US" sz="2600" dirty="0"/>
              <a:t>GESD Projects Scheduled</a:t>
            </a:r>
          </a:p>
          <a:p>
            <a:pPr lvl="1"/>
            <a:r>
              <a:rPr lang="en-US" sz="2600" dirty="0"/>
              <a:t> 116</a:t>
            </a:r>
            <a:r>
              <a:rPr lang="en-US" sz="2600" b="0" dirty="0"/>
              <a:t> Open Projects Scheduled </a:t>
            </a:r>
          </a:p>
          <a:p>
            <a:pPr lvl="1">
              <a:buNone/>
            </a:pPr>
            <a:endParaRPr lang="en-US" sz="2600" b="0" dirty="0"/>
          </a:p>
          <a:p>
            <a:r>
              <a:rPr lang="en-US" sz="2600" dirty="0"/>
              <a:t>GESD Projects Unscheduled Breakdown By Status</a:t>
            </a:r>
          </a:p>
          <a:p>
            <a:pPr lvl="1"/>
            <a:r>
              <a:rPr lang="en-US" sz="2600" b="0" dirty="0"/>
              <a:t> </a:t>
            </a:r>
            <a:r>
              <a:rPr lang="en-US" sz="2600" dirty="0"/>
              <a:t>47</a:t>
            </a:r>
            <a:r>
              <a:rPr lang="en-US" sz="2600" b="0" dirty="0"/>
              <a:t> Pending (HOLD/RESP)</a:t>
            </a:r>
          </a:p>
          <a:p>
            <a:pPr lvl="1"/>
            <a:r>
              <a:rPr lang="en-US" sz="2600" dirty="0"/>
              <a:t>77</a:t>
            </a:r>
            <a:r>
              <a:rPr lang="en-US" sz="2600" b="0" dirty="0"/>
              <a:t> FRD Assigned</a:t>
            </a:r>
          </a:p>
          <a:p>
            <a:pPr lvl="1"/>
            <a:r>
              <a:rPr lang="en-US" sz="2600" dirty="0"/>
              <a:t>308</a:t>
            </a:r>
            <a:r>
              <a:rPr lang="en-US" sz="2600" b="0" dirty="0"/>
              <a:t> TBD</a:t>
            </a:r>
          </a:p>
          <a:p>
            <a:pPr lvl="1">
              <a:buNone/>
            </a:pPr>
            <a:endParaRPr lang="en-US" sz="2600" dirty="0"/>
          </a:p>
          <a:p>
            <a:pPr lvl="1">
              <a:buNone/>
            </a:pPr>
            <a:endParaRPr lang="en-US" b="0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2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 by LOB&#10;as of February 7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SCR by LOB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7, 2024</a:t>
            </a:r>
          </a:p>
        </p:txBody>
      </p:sp>
      <p:sp>
        <p:nvSpPr>
          <p:cNvPr id="5123" name="Content Placeholder 2" descr="Unscheduled Project Breakdown By Line of Business (LOB)&#10;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1"/>
                </a:solidFill>
              </a:rPr>
              <a:t>         Unscheduled Project Breakdown 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1"/>
                </a:solidFill>
              </a:rPr>
              <a:t>            By Line of Business (LOB</a:t>
            </a:r>
            <a:r>
              <a:rPr lang="en-US" sz="2800" b="1" dirty="0"/>
              <a:t>)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 descr="Table to show the Unscheduled Project Breakdown by Line of Business (LOB) and Total by LOB.  PPS 233, EmpowHR 68, HRLOB (PPS/EmpowHR) 51, Non-Core 0, GovTA, Paycheck8, webTA 34, Other 52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312674"/>
              </p:ext>
            </p:extLst>
          </p:nvPr>
        </p:nvGraphicFramePr>
        <p:xfrm>
          <a:off x="1752600" y="2743200"/>
          <a:ext cx="5334000" cy="27061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181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2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of Business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by LOB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PPS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233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b="0" i="0" dirty="0"/>
                        <a:t>EmpowHR</a:t>
                      </a:r>
                      <a:r>
                        <a:rPr lang="en-US" b="1" i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HRLOB (PPS/</a:t>
                      </a:r>
                      <a:r>
                        <a:rPr lang="en-US" b="0" i="0" dirty="0"/>
                        <a:t>EmpowHR</a:t>
                      </a:r>
                      <a:r>
                        <a:rPr lang="en-US" i="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NON-CORE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err="1"/>
                        <a:t>GovTA</a:t>
                      </a:r>
                      <a:r>
                        <a:rPr lang="en-US" i="0" dirty="0"/>
                        <a:t>, Paycheck8,webTA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3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 Scheduled Release Summary &#10;as of February 7, 2024">
            <a:extLst>
              <a:ext uri="{FF2B5EF4-FFF2-40B4-BE49-F238E27FC236}">
                <a16:creationId xmlns:a16="http://schemas.microsoft.com/office/drawing/2014/main" id="{66F71504-BB33-4D92-8776-1024F50F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SCR Scheduled Release Summary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7, 2024</a:t>
            </a:r>
            <a:endParaRPr lang="en-US" sz="2000" dirty="0"/>
          </a:p>
        </p:txBody>
      </p:sp>
      <p:sp>
        <p:nvSpPr>
          <p:cNvPr id="7171" name="Content Placeholder 10" descr="Scheduled Release Summary&#10;&#10;CY 2024 Pay Period 06 Projects&#10;21 Projects Scheduled&#10;&#10;CY 2024 Off Release Pay Periods 3-5 Projects&#10;9 Projects Scheduled&#10;&#10;Note - Projects remain open 2 pay periods after implementation&#10;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38600"/>
          </a:xfrm>
        </p:spPr>
        <p:txBody>
          <a:bodyPr/>
          <a:lstStyle/>
          <a:p>
            <a:pPr lvl="1" algn="ctr">
              <a:buNone/>
            </a:pPr>
            <a:r>
              <a:rPr lang="en-US" b="1" dirty="0"/>
              <a:t>Scheduled Release Summary</a:t>
            </a:r>
          </a:p>
          <a:p>
            <a:pPr lvl="1" algn="ctr">
              <a:buNone/>
            </a:pPr>
            <a:endParaRPr lang="en-US" sz="1800" b="1" dirty="0"/>
          </a:p>
          <a:p>
            <a:pPr lvl="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CY 2024 Pay Period 06 Projects</a:t>
            </a:r>
          </a:p>
          <a:p>
            <a:pPr lvl="1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21 Projects Scheduled</a:t>
            </a:r>
          </a:p>
          <a:p>
            <a:pPr lvl="1"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CY 2024 Off Release Pay Periods 3-5 Projects</a:t>
            </a:r>
          </a:p>
          <a:p>
            <a:pPr lvl="1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9 Projects Scheduled</a:t>
            </a:r>
          </a:p>
          <a:p>
            <a:pPr marL="800100" lvl="1" indent="-342900">
              <a:defRPr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Note - Projects remain open 2 pay periods after implementation</a:t>
            </a:r>
          </a:p>
          <a:p>
            <a:pPr lvl="1"/>
            <a:endParaRPr lang="en-US" b="0" dirty="0"/>
          </a:p>
          <a:p>
            <a:pPr lvl="1"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4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Completed SCR Totals &#10;as of February 7, 2024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762000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Completed SCR Totals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7,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171" name="Content Placeholder 10" descr="Completed SCR Totals&#10;&#10;2024   19&#10;2023   386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38600"/>
          </a:xfrm>
        </p:spPr>
        <p:txBody>
          <a:bodyPr/>
          <a:lstStyle/>
          <a:p>
            <a:pPr lvl="1">
              <a:buNone/>
            </a:pPr>
            <a:r>
              <a:rPr lang="en-US" b="1" dirty="0"/>
              <a:t>Completed SCR Totals</a:t>
            </a:r>
          </a:p>
          <a:p>
            <a:pPr lvl="1">
              <a:buNone/>
            </a:pPr>
            <a:endParaRPr lang="en-US" sz="1800" b="1" dirty="0"/>
          </a:p>
          <a:p>
            <a:pPr lvl="1"/>
            <a:r>
              <a:rPr lang="en-US" dirty="0"/>
              <a:t>2024   19</a:t>
            </a:r>
          </a:p>
          <a:p>
            <a:pPr lvl="1"/>
            <a:r>
              <a:rPr lang="en-US" b="0" dirty="0"/>
              <a:t>2023   386</a:t>
            </a:r>
            <a:endParaRPr lang="en-US" dirty="0"/>
          </a:p>
          <a:p>
            <a:pPr lvl="1"/>
            <a:endParaRPr lang="en-US" b="0" dirty="0"/>
          </a:p>
          <a:p>
            <a:pPr lvl="1"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5</a:t>
            </a:fld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264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 descr="Incident Report (IR) Summary&#10;as of February 7, 2024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76962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 Incident Report (IR) Summary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7,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9" name="TextBox 8" descr="PPS IR Summary&#10;"/>
          <p:cNvSpPr txBox="1"/>
          <p:nvPr/>
        </p:nvSpPr>
        <p:spPr>
          <a:xfrm>
            <a:off x="1039721" y="1403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PPS IR Summary</a:t>
            </a:r>
          </a:p>
        </p:txBody>
      </p:sp>
      <p:graphicFrame>
        <p:nvGraphicFramePr>
          <p:cNvPr id="3" name="Table 3" descr="Table to show PPS IR Summary Number for August, September, October, November, December, January. Beginning Balance: August 143, September 148, October 140, November 157, December 154, January 154. Received: August 132, September 134, October 121, November 120, December 112, January 155. Closed: August 127, September 142, October 104, November 123, December 112, January 142. Ending Balance: August 148, September 140, October 157, November 154, December 154, January 167.&#10;&#10;">
            <a:extLst>
              <a:ext uri="{FF2B5EF4-FFF2-40B4-BE49-F238E27FC236}">
                <a16:creationId xmlns:a16="http://schemas.microsoft.com/office/drawing/2014/main" id="{7302A692-C2BF-48CB-8291-4A890944E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62410"/>
              </p:ext>
            </p:extLst>
          </p:nvPr>
        </p:nvGraphicFramePr>
        <p:xfrm>
          <a:off x="996517" y="2514598"/>
          <a:ext cx="7113680" cy="259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240">
                  <a:extLst>
                    <a:ext uri="{9D8B030D-6E8A-4147-A177-3AD203B41FA5}">
                      <a16:colId xmlns:a16="http://schemas.microsoft.com/office/drawing/2014/main" val="1109303445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882611996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898354966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2434676513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522763164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2785654371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7159296"/>
                    </a:ext>
                  </a:extLst>
                </a:gridCol>
              </a:tblGrid>
              <a:tr h="4347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December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January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006905"/>
                  </a:ext>
                </a:extLst>
              </a:tr>
              <a:tr h="643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Beginning Balance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738030"/>
                  </a:ext>
                </a:extLst>
              </a:tr>
              <a:tr h="434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1034946"/>
                  </a:ext>
                </a:extLst>
              </a:tr>
              <a:tr h="4347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Closed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104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7415008"/>
                  </a:ext>
                </a:extLst>
              </a:tr>
              <a:tr h="643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Ending Balance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6088628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6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 descr="IR Average Days at Closure&#10;as of February 7, 2024"/>
          <p:cNvSpPr>
            <a:spLocks noGrp="1"/>
          </p:cNvSpPr>
          <p:nvPr>
            <p:ph type="title"/>
          </p:nvPr>
        </p:nvSpPr>
        <p:spPr bwMode="auto">
          <a:xfrm>
            <a:off x="152400" y="274638"/>
            <a:ext cx="8077200" cy="6397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 IR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7,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PPS IR Average Days at Closure &#10;"/>
          <p:cNvSpPr txBox="1"/>
          <p:nvPr/>
        </p:nvSpPr>
        <p:spPr>
          <a:xfrm>
            <a:off x="1295400" y="15240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PPS IR Average Days at Closure 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8" name="Table 3" descr="Table to show PPS IR Average Days at Closure Priority Category for August, September, October, November, December, January. Critical: August 3, September 3, October 0, November 5, December 9, January 3. Non Critical: August 6, September 18, October 5, November 6, December 30, January 30. ">
            <a:extLst>
              <a:ext uri="{FF2B5EF4-FFF2-40B4-BE49-F238E27FC236}">
                <a16:creationId xmlns:a16="http://schemas.microsoft.com/office/drawing/2014/main" id="{449E40CA-CB2F-405B-BEA0-84F2EB005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148045"/>
              </p:ext>
            </p:extLst>
          </p:nvPr>
        </p:nvGraphicFramePr>
        <p:xfrm>
          <a:off x="900642" y="2819400"/>
          <a:ext cx="7328958" cy="1595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758">
                  <a:extLst>
                    <a:ext uri="{9D8B030D-6E8A-4147-A177-3AD203B41FA5}">
                      <a16:colId xmlns:a16="http://schemas.microsoft.com/office/drawing/2014/main" val="1109303445"/>
                    </a:ext>
                  </a:extLst>
                </a:gridCol>
                <a:gridCol w="937230">
                  <a:extLst>
                    <a:ext uri="{9D8B030D-6E8A-4147-A177-3AD203B41FA5}">
                      <a16:colId xmlns:a16="http://schemas.microsoft.com/office/drawing/2014/main" val="3882611996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3898354966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2434676513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522763164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2785654371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37159296"/>
                    </a:ext>
                  </a:extLst>
                </a:gridCol>
              </a:tblGrid>
              <a:tr h="6560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Priority Category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December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January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006905"/>
                  </a:ext>
                </a:extLst>
              </a:tr>
              <a:tr h="4695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Critical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738030"/>
                  </a:ext>
                </a:extLst>
              </a:tr>
              <a:tr h="4695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Non Critical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103494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7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Completed PPS IR Totals&#10;as of February 7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0772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Completed PPS IR Totals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7,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Completed PPS IR Totals&#10;"/>
          <p:cNvSpPr txBox="1"/>
          <p:nvPr/>
        </p:nvSpPr>
        <p:spPr>
          <a:xfrm>
            <a:off x="1143000" y="15240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Completed PPS IR Totals</a:t>
            </a:r>
            <a:endParaRPr lang="en-US" sz="2800" dirty="0">
              <a:latin typeface="+mn-lt"/>
            </a:endParaRPr>
          </a:p>
        </p:txBody>
      </p:sp>
      <p:sp>
        <p:nvSpPr>
          <p:cNvPr id="14339" name="Content Placeholder 10" descr="2024   142&#10;2023   1409 &#10;&#10;"/>
          <p:cNvSpPr>
            <a:spLocks noGrp="1"/>
          </p:cNvSpPr>
          <p:nvPr>
            <p:ph idx="1"/>
          </p:nvPr>
        </p:nvSpPr>
        <p:spPr>
          <a:xfrm>
            <a:off x="1143000" y="2209800"/>
            <a:ext cx="7315200" cy="2667000"/>
          </a:xfrm>
        </p:spPr>
        <p:txBody>
          <a:bodyPr/>
          <a:lstStyle/>
          <a:p>
            <a:pPr lvl="1"/>
            <a:r>
              <a:rPr lang="en-US" dirty="0"/>
              <a:t>2024   142</a:t>
            </a:r>
          </a:p>
          <a:p>
            <a:pPr lvl="1"/>
            <a:r>
              <a:rPr lang="en-US" dirty="0"/>
              <a:t>2023   1409 </a:t>
            </a:r>
          </a:p>
          <a:p>
            <a:pPr lvl="1">
              <a:buNone/>
            </a:pP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8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EmpowHR IR Summary&#10;as of February 7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EmpowHR IR Summary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7, 2024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TextBox 4" descr="EmpowHR IR Summary&#10;"/>
          <p:cNvSpPr txBox="1"/>
          <p:nvPr/>
        </p:nvSpPr>
        <p:spPr>
          <a:xfrm>
            <a:off x="1219200" y="1524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EmpowHR IR Summary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8" name="Table 3" descr="Table to show EmpowHR IR Summary Number for August, September, October, November, December, January. Beginning Balance: August 84, September 94, October 93, November 97, December 88, January 74. Received: August 50, September 33, October 52, November 48, December 33, January 57. Closed: August 40, September 34, October 48, November 57, December 47, January 39. Ending Balance: August 94, September 93, October 97, November 88, December 74, January 92.&#10;">
            <a:extLst>
              <a:ext uri="{FF2B5EF4-FFF2-40B4-BE49-F238E27FC236}">
                <a16:creationId xmlns:a16="http://schemas.microsoft.com/office/drawing/2014/main" id="{0B27F8B7-7921-4BA0-90DC-699DB40C2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885161"/>
              </p:ext>
            </p:extLst>
          </p:nvPr>
        </p:nvGraphicFramePr>
        <p:xfrm>
          <a:off x="996517" y="2514598"/>
          <a:ext cx="7113680" cy="259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240">
                  <a:extLst>
                    <a:ext uri="{9D8B030D-6E8A-4147-A177-3AD203B41FA5}">
                      <a16:colId xmlns:a16="http://schemas.microsoft.com/office/drawing/2014/main" val="1109303445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882611996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898354966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2434676513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522763164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2785654371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7159296"/>
                    </a:ext>
                  </a:extLst>
                </a:gridCol>
              </a:tblGrid>
              <a:tr h="4347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December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January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006905"/>
                  </a:ext>
                </a:extLst>
              </a:tr>
              <a:tr h="643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Beginning Balance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738030"/>
                  </a:ext>
                </a:extLst>
              </a:tr>
              <a:tr h="434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1034946"/>
                  </a:ext>
                </a:extLst>
              </a:tr>
              <a:tr h="434778">
                <a:tc>
                  <a:txBody>
                    <a:bodyPr/>
                    <a:lstStyle/>
                    <a:p>
                      <a:r>
                        <a:rPr lang="en-US" sz="1500" dirty="0"/>
                        <a:t>Closed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7415008"/>
                  </a:ext>
                </a:extLst>
              </a:tr>
              <a:tr h="643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Ending Balance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6088628"/>
                  </a:ext>
                </a:extLst>
              </a:tr>
            </a:tbl>
          </a:graphicData>
        </a:graphic>
      </p:graphicFrame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39ACCC-E1C9-43B5-9B83-EC9E74DE4B13}" type="slidenum">
              <a:rPr lang="en-US" sz="1800" smtClean="0">
                <a:latin typeface="+mj-lt"/>
              </a:rPr>
              <a:pPr>
                <a:defRPr/>
              </a:pPr>
              <a:t>9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15852</TotalTime>
  <Words>542</Words>
  <Application>Microsoft Office PowerPoint</Application>
  <PresentationFormat>On-screen Show (4:3)</PresentationFormat>
  <Paragraphs>264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1_Default Design</vt:lpstr>
      <vt:lpstr>USDA, National Finance Center PRT Meeting February 7, 2024</vt:lpstr>
      <vt:lpstr>Software Change Requests (SCR)   as of February 7, 2024</vt:lpstr>
      <vt:lpstr>SCR by LOB as of February 7, 2024</vt:lpstr>
      <vt:lpstr>SCR Scheduled Release Summary  as of February 7, 2024</vt:lpstr>
      <vt:lpstr>Completed SCR Totals  as of February 7, 2024</vt:lpstr>
      <vt:lpstr> Incident Report (IR) Summary as of February 7, 2024</vt:lpstr>
      <vt:lpstr> IR Average Days at Closure as of February 7, 2024</vt:lpstr>
      <vt:lpstr> Completed PPS IR Totals as of February 7, 2024</vt:lpstr>
      <vt:lpstr> EmpowHR IR Summary as of February 7, 2024</vt:lpstr>
      <vt:lpstr> EmpowHR IR Average Days at Closure as of February 7, 2024</vt:lpstr>
      <vt:lpstr> Completed EmpowHR IR Totals as of February 7, 2024</vt:lpstr>
      <vt:lpstr>webTA IR Statistics as of February 7, 2024</vt:lpstr>
      <vt:lpstr>webTA IR - Average Days at Closure as of February 7, 2024</vt:lpstr>
      <vt:lpstr>webTA IR Summary  as of February 7, 2024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USDA, National Finance Center PRT Meeting February 7, 2024</dc:title>
  <dc:subject>Meeting presentation document for August 2016 PRT Meeting.</dc:subject>
  <dc:creator>National Finance Center</dc:creator>
  <cp:keywords/>
  <cp:lastModifiedBy>Adams, Tasha - OCFO-NFC</cp:lastModifiedBy>
  <cp:revision>924</cp:revision>
  <cp:lastPrinted>2020-02-04T20:42:27Z</cp:lastPrinted>
  <dcterms:created xsi:type="dcterms:W3CDTF">2006-10-24T17:39:02Z</dcterms:created>
  <dcterms:modified xsi:type="dcterms:W3CDTF">2024-02-07T17:24:31Z</dcterms:modified>
</cp:coreProperties>
</file>