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6"/>
  </p:notesMasterIdLst>
  <p:handoutMasterIdLst>
    <p:handoutMasterId r:id="rId17"/>
  </p:handoutMasterIdLst>
  <p:sldIdLst>
    <p:sldId id="346" r:id="rId2"/>
    <p:sldId id="465" r:id="rId3"/>
    <p:sldId id="356" r:id="rId4"/>
    <p:sldId id="351" r:id="rId5"/>
    <p:sldId id="481" r:id="rId6"/>
    <p:sldId id="422" r:id="rId7"/>
    <p:sldId id="424" r:id="rId8"/>
    <p:sldId id="341" r:id="rId9"/>
    <p:sldId id="464" r:id="rId10"/>
    <p:sldId id="463" r:id="rId11"/>
    <p:sldId id="466" r:id="rId12"/>
    <p:sldId id="478" r:id="rId13"/>
    <p:sldId id="479" r:id="rId14"/>
    <p:sldId id="480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990000"/>
    <a:srgbClr val="CBD5EB"/>
    <a:srgbClr val="EAEAEA"/>
    <a:srgbClr val="47547D"/>
    <a:srgbClr val="009900"/>
    <a:srgbClr val="006600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51" autoAdjust="0"/>
    <p:restoredTop sz="92704" autoAdjust="0"/>
  </p:normalViewPr>
  <p:slideViewPr>
    <p:cSldViewPr>
      <p:cViewPr varScale="1">
        <p:scale>
          <a:sx n="79" d="100"/>
          <a:sy n="79" d="100"/>
        </p:scale>
        <p:origin x="73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62" y="-90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63804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578" y="4"/>
            <a:ext cx="3063804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47138"/>
            <a:ext cx="3063804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578" y="8847138"/>
            <a:ext cx="3063804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233A8C3-9ABB-41D9-802A-585EBA32FB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4240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1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4838"/>
            <a:ext cx="560832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676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1" y="8829676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5125E81-4266-4040-BB55-20874AD8B3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811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125E81-4266-4040-BB55-20874AD8B3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125E81-4266-4040-BB55-20874AD8B37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12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November 7,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20691-4379-4593-B082-E8FABDA850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9" descr="usdabm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192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8E5AC-F7EE-4997-A5F6-97A18D1867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B042B-A094-492C-B7A0-6884865518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>
                <a:cs typeface="Arial" charset="0"/>
              </a:rPr>
              <a:t>United States Department of Labor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HRLOB Shared Service Center 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>
                <a:cs typeface="Arial" charset="0"/>
              </a:rPr>
              <a:t>United States Department of Labor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HRLOB Shared Service Center 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12B63-BD43-4D59-A178-F00D6D0A62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>
                <a:cs typeface="Arial" charset="0"/>
              </a:rPr>
              <a:t>United States Department of Labor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HRLOB Shared Service Center 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B89A0-98A7-4D25-9177-A247F3356A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60AE6-51A8-4341-938E-2B94F869AC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CD56F-B593-450C-B135-B321405365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5262"/>
            <a:ext cx="4040188" cy="578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85024"/>
            <a:ext cx="4040188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5262"/>
            <a:ext cx="4041775" cy="578073"/>
          </a:xfr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85024"/>
            <a:ext cx="4041775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133F7-B728-4027-89DF-DB6DFF0D15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4D503-DC96-4BEA-B5C0-A07FDB18C4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0E934-C789-48D4-B3AC-7606BFAB63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EEDC6-1B83-4FBE-A74B-07398BC854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C2655-2B39-4B5C-9179-3DD674082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C12B63-BD43-4D59-A178-F00D6D0A62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143000"/>
            <a:ext cx="9144000" cy="0"/>
          </a:xfrm>
          <a:prstGeom prst="line">
            <a:avLst/>
          </a:prstGeom>
          <a:ln w="6985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phic 1" descr="USDA Logo">
            <a:extLst>
              <a:ext uri="{FF2B5EF4-FFF2-40B4-BE49-F238E27FC236}">
                <a16:creationId xmlns:a16="http://schemas.microsoft.com/office/drawing/2014/main" id="{8E4DB524-6F51-EDFF-0135-523620050AA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2400" y="145288"/>
            <a:ext cx="1219200" cy="8453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quot;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38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 descr="USDA, National Finance Center&#10;PRT Meeting&#10;August 7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USDA, National Finance Center</a:t>
            </a:r>
            <a:b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PRT Meeting</a:t>
            </a:r>
            <a:b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August 14, 2024</a:t>
            </a:r>
          </a:p>
        </p:txBody>
      </p:sp>
      <p:sp>
        <p:nvSpPr>
          <p:cNvPr id="4099" name="Content Placeholder 2" descr="Payroll/Personnel System (PPS),  &#10; EmpowHR &amp; webTA Statistics&#10;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algn="ctr">
              <a:buNone/>
            </a:pPr>
            <a:endParaRPr lang="en-US" b="0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3100" b="0" dirty="0"/>
              <a:t>Payroll/Personnel System (PPS),  </a:t>
            </a:r>
          </a:p>
          <a:p>
            <a:pPr algn="ctr">
              <a:buNone/>
            </a:pPr>
            <a:r>
              <a:rPr lang="en-US" sz="3100" b="0" i="1" dirty="0"/>
              <a:t> </a:t>
            </a:r>
            <a:r>
              <a:rPr lang="en-US" sz="3100" b="0" dirty="0"/>
              <a:t>EmpowHR &amp; webTA Statistics</a:t>
            </a:r>
          </a:p>
          <a:p>
            <a:pPr lvl="1">
              <a:buNone/>
            </a:pPr>
            <a:endParaRPr lang="en-US" b="0" dirty="0"/>
          </a:p>
          <a:p>
            <a:pPr lvl="1">
              <a:buFontTx/>
              <a:buNone/>
            </a:pPr>
            <a:endParaRPr lang="en-US" sz="3100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1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EmpowHR IR Average Days at Closure&#10;as of August 7, 2024"/>
          <p:cNvSpPr>
            <a:spLocks noGrp="1"/>
          </p:cNvSpPr>
          <p:nvPr>
            <p:ph type="title"/>
          </p:nvPr>
        </p:nvSpPr>
        <p:spPr>
          <a:xfrm>
            <a:off x="152400" y="304800"/>
            <a:ext cx="7772400" cy="533400"/>
          </a:xfrm>
        </p:spPr>
        <p:txBody>
          <a:bodyPr/>
          <a:lstStyle/>
          <a:p>
            <a:pPr algn="ctr">
              <a:defRPr/>
            </a:pP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EmpowHR IR Average Days at Closure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August 14,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TextBox 4" descr="EmpowHR IR Average Days at Closure&#10;"/>
          <p:cNvSpPr txBox="1"/>
          <p:nvPr/>
        </p:nvSpPr>
        <p:spPr>
          <a:xfrm>
            <a:off x="990600" y="1524000"/>
            <a:ext cx="7696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+mn-lt"/>
              </a:rPr>
              <a:t>EmpowHR IR Average Days at Closure</a:t>
            </a:r>
            <a:endParaRPr lang="en-US" sz="2700" dirty="0">
              <a:latin typeface="+mn-lt"/>
            </a:endParaRPr>
          </a:p>
        </p:txBody>
      </p:sp>
      <p:graphicFrame>
        <p:nvGraphicFramePr>
          <p:cNvPr id="3" name="Table 2" descr="Table to show EmpowHR IR Average Days at Closure for the Priority Category for May, June, and July. Closed Priority 1 avg. age: May 3, June 2, July 5. Closed Priority 3 avg. age: May 27, June 30, July 24. ">
            <a:extLst>
              <a:ext uri="{FF2B5EF4-FFF2-40B4-BE49-F238E27FC236}">
                <a16:creationId xmlns:a16="http://schemas.microsoft.com/office/drawing/2014/main" id="{51DBE1C2-9456-80C2-9E90-C419253A94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048646"/>
              </p:ext>
            </p:extLst>
          </p:nvPr>
        </p:nvGraphicFramePr>
        <p:xfrm>
          <a:off x="838200" y="2362201"/>
          <a:ext cx="7315199" cy="25908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46340">
                  <a:extLst>
                    <a:ext uri="{9D8B030D-6E8A-4147-A177-3AD203B41FA5}">
                      <a16:colId xmlns:a16="http://schemas.microsoft.com/office/drawing/2014/main" val="787940838"/>
                    </a:ext>
                  </a:extLst>
                </a:gridCol>
                <a:gridCol w="1699437">
                  <a:extLst>
                    <a:ext uri="{9D8B030D-6E8A-4147-A177-3AD203B41FA5}">
                      <a16:colId xmlns:a16="http://schemas.microsoft.com/office/drawing/2014/main" val="931786000"/>
                    </a:ext>
                  </a:extLst>
                </a:gridCol>
                <a:gridCol w="1734711">
                  <a:extLst>
                    <a:ext uri="{9D8B030D-6E8A-4147-A177-3AD203B41FA5}">
                      <a16:colId xmlns:a16="http://schemas.microsoft.com/office/drawing/2014/main" val="3044161685"/>
                    </a:ext>
                  </a:extLst>
                </a:gridCol>
                <a:gridCol w="1734711">
                  <a:extLst>
                    <a:ext uri="{9D8B030D-6E8A-4147-A177-3AD203B41FA5}">
                      <a16:colId xmlns:a16="http://schemas.microsoft.com/office/drawing/2014/main" val="3684359470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Priority</a:t>
                      </a:r>
                      <a:r>
                        <a:rPr lang="en-US" baseline="0" dirty="0"/>
                        <a:t> Category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76327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Closed Priority 1 avg. age</a:t>
                      </a:r>
                    </a:p>
                    <a:p>
                      <a:pPr algn="ctr"/>
                      <a:r>
                        <a:rPr lang="en-US" dirty="0"/>
                        <a:t>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155869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Closed Priority 3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40989"/>
                  </a:ext>
                </a:extLst>
              </a:tr>
            </a:tbl>
          </a:graphicData>
        </a:graphic>
      </p:graphicFrame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5FB-5B25-4BF7-B559-54A1F963B028}" type="slidenum">
              <a:rPr lang="en-US" sz="1800" smtClean="0">
                <a:latin typeface="+mj-lt"/>
              </a:rPr>
              <a:pPr>
                <a:defRPr/>
              </a:pPr>
              <a:t>10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 descr="Completed EmpowHR IR Totals&#10;as of August 7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0772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 Completed EmpowHR IR Totals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August 14,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 descr="Completed EmpowHR IR Totals&#10;"/>
          <p:cNvSpPr txBox="1"/>
          <p:nvPr/>
        </p:nvSpPr>
        <p:spPr>
          <a:xfrm>
            <a:off x="1143000" y="15240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Completed EmpowHR IR Totals</a:t>
            </a:r>
            <a:endParaRPr lang="en-US" sz="2800" dirty="0">
              <a:latin typeface="+mn-lt"/>
            </a:endParaRPr>
          </a:p>
        </p:txBody>
      </p:sp>
      <p:sp>
        <p:nvSpPr>
          <p:cNvPr id="14339" name="Content Placeholder 10" descr="2024  339&#10;2023  576  &#10;&#10;"/>
          <p:cNvSpPr>
            <a:spLocks noGrp="1"/>
          </p:cNvSpPr>
          <p:nvPr>
            <p:ph idx="1"/>
          </p:nvPr>
        </p:nvSpPr>
        <p:spPr>
          <a:xfrm>
            <a:off x="1143000" y="2209800"/>
            <a:ext cx="7315200" cy="2667000"/>
          </a:xfrm>
        </p:spPr>
        <p:txBody>
          <a:bodyPr/>
          <a:lstStyle/>
          <a:p>
            <a:pPr lvl="1"/>
            <a:r>
              <a:rPr lang="en-US" dirty="0"/>
              <a:t>2024  339</a:t>
            </a:r>
          </a:p>
          <a:p>
            <a:pPr lvl="1"/>
            <a:r>
              <a:rPr lang="en-US" dirty="0"/>
              <a:t>2023 576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11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 descr="webTA IR Statistics&#10;as of August 7, 2024"/>
          <p:cNvSpPr>
            <a:spLocks noGrp="1"/>
          </p:cNvSpPr>
          <p:nvPr>
            <p:ph type="title"/>
          </p:nvPr>
        </p:nvSpPr>
        <p:spPr bwMode="auto">
          <a:xfrm>
            <a:off x="152400" y="-76200"/>
            <a:ext cx="85344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webTA IR Statistics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August 14, 2024</a:t>
            </a:r>
          </a:p>
        </p:txBody>
      </p:sp>
      <p:sp>
        <p:nvSpPr>
          <p:cNvPr id="8" name="TextBox 7" descr="webTA IR Statistics&#10;">
            <a:extLst>
              <a:ext uri="{FF2B5EF4-FFF2-40B4-BE49-F238E27FC236}">
                <a16:creationId xmlns:a16="http://schemas.microsoft.com/office/drawing/2014/main" id="{83A280F4-05B5-4583-9120-9E92BE98F579}"/>
              </a:ext>
            </a:extLst>
          </p:cNvPr>
          <p:cNvSpPr txBox="1"/>
          <p:nvPr/>
        </p:nvSpPr>
        <p:spPr>
          <a:xfrm>
            <a:off x="1219200" y="15240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+mn-lt"/>
              </a:rPr>
              <a:t>webTA</a:t>
            </a:r>
            <a:r>
              <a:rPr lang="en-US" sz="2800" b="1" dirty="0">
                <a:latin typeface="+mn-lt"/>
              </a:rPr>
              <a:t> IR Statistics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2" name="Table 1" descr="Table to show webTA IR Statistics for the Number of IRs for May, June, and July. Beginning Balance: May 26, June 24, July 26.  Received: May 5, June 8, July 11.  Closed:  May 7, June 6, July 10.  Ending Balance: May 24, June 26, July 27.  ">
            <a:extLst>
              <a:ext uri="{FF2B5EF4-FFF2-40B4-BE49-F238E27FC236}">
                <a16:creationId xmlns:a16="http://schemas.microsoft.com/office/drawing/2014/main" id="{AAB36D33-3EBB-A68F-5714-6FD43C2E16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251856"/>
              </p:ext>
            </p:extLst>
          </p:nvPr>
        </p:nvGraphicFramePr>
        <p:xfrm>
          <a:off x="838200" y="2490952"/>
          <a:ext cx="7239000" cy="284305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857501">
                  <a:extLst>
                    <a:ext uri="{9D8B030D-6E8A-4147-A177-3AD203B41FA5}">
                      <a16:colId xmlns:a16="http://schemas.microsoft.com/office/drawing/2014/main" val="1033449175"/>
                    </a:ext>
                  </a:extLst>
                </a:gridCol>
                <a:gridCol w="1552465">
                  <a:extLst>
                    <a:ext uri="{9D8B030D-6E8A-4147-A177-3AD203B41FA5}">
                      <a16:colId xmlns:a16="http://schemas.microsoft.com/office/drawing/2014/main" val="937606382"/>
                    </a:ext>
                  </a:extLst>
                </a:gridCol>
                <a:gridCol w="1495535">
                  <a:extLst>
                    <a:ext uri="{9D8B030D-6E8A-4147-A177-3AD203B41FA5}">
                      <a16:colId xmlns:a16="http://schemas.microsoft.com/office/drawing/2014/main" val="781602492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351726727"/>
                    </a:ext>
                  </a:extLst>
                </a:gridCol>
              </a:tblGrid>
              <a:tr h="5686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IRs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531809"/>
                  </a:ext>
                </a:extLst>
              </a:tr>
              <a:tr h="568610">
                <a:tc>
                  <a:txBody>
                    <a:bodyPr/>
                    <a:lstStyle/>
                    <a:p>
                      <a:r>
                        <a:rPr lang="en-US" dirty="0"/>
                        <a:t>Beginning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585130"/>
                  </a:ext>
                </a:extLst>
              </a:tr>
              <a:tr h="568610">
                <a:tc>
                  <a:txBody>
                    <a:bodyPr/>
                    <a:lstStyle/>
                    <a:p>
                      <a:r>
                        <a:rPr lang="en-US" dirty="0"/>
                        <a:t>Received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61048"/>
                  </a:ext>
                </a:extLst>
              </a:tr>
              <a:tr h="568610">
                <a:tc>
                  <a:txBody>
                    <a:bodyPr/>
                    <a:lstStyle/>
                    <a:p>
                      <a:r>
                        <a:rPr lang="en-US" dirty="0"/>
                        <a:t>Closed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633990"/>
                  </a:ext>
                </a:extLst>
              </a:tr>
              <a:tr h="568610">
                <a:tc>
                  <a:txBody>
                    <a:bodyPr/>
                    <a:lstStyle/>
                    <a:p>
                      <a:r>
                        <a:rPr lang="en-US" dirty="0"/>
                        <a:t>Ending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3484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84D4A-21D7-495F-9D32-74593ACD99F5}" type="slidenum">
              <a:rPr lang="en-US" sz="1800" smtClean="0">
                <a:latin typeface="+mj-lt"/>
              </a:rPr>
              <a:pPr>
                <a:defRPr/>
              </a:pPr>
              <a:t>12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 descr="webTA IR - Average Days at Closure&#10;as of August 7, 2024"/>
          <p:cNvSpPr>
            <a:spLocks noGrp="1"/>
          </p:cNvSpPr>
          <p:nvPr>
            <p:ph type="title"/>
          </p:nvPr>
        </p:nvSpPr>
        <p:spPr bwMode="auto">
          <a:xfrm>
            <a:off x="152400" y="0"/>
            <a:ext cx="85344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webTA IR - Average Days at Closure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August 14, 2024</a:t>
            </a:r>
          </a:p>
        </p:txBody>
      </p:sp>
      <p:sp>
        <p:nvSpPr>
          <p:cNvPr id="8" name="TextBox 7" descr="webTA IR Average Days at Closure&#10;">
            <a:extLst>
              <a:ext uri="{FF2B5EF4-FFF2-40B4-BE49-F238E27FC236}">
                <a16:creationId xmlns:a16="http://schemas.microsoft.com/office/drawing/2014/main" id="{3C3DD664-F183-449D-877F-6493CE50F991}"/>
              </a:ext>
            </a:extLst>
          </p:cNvPr>
          <p:cNvSpPr txBox="1"/>
          <p:nvPr/>
        </p:nvSpPr>
        <p:spPr>
          <a:xfrm>
            <a:off x="990600" y="1524000"/>
            <a:ext cx="7696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err="1">
                <a:latin typeface="+mn-lt"/>
              </a:rPr>
              <a:t>webTA</a:t>
            </a:r>
            <a:r>
              <a:rPr lang="en-US" sz="2700" b="1" dirty="0">
                <a:latin typeface="+mn-lt"/>
              </a:rPr>
              <a:t> IR Average Days at Closure</a:t>
            </a:r>
            <a:endParaRPr lang="en-US" sz="2700" dirty="0">
              <a:latin typeface="+mn-lt"/>
            </a:endParaRPr>
          </a:p>
        </p:txBody>
      </p:sp>
      <p:graphicFrame>
        <p:nvGraphicFramePr>
          <p:cNvPr id="4" name="Table 3" descr="Table to show webTA IR - Average Days at Closure for Priority Category for May, June, and July. Closed Priority 1 avg. age: May 44, June 0, July 0. Closed Priority 3 avg. age: May 25, June 20, July 73.">
            <a:extLst>
              <a:ext uri="{FF2B5EF4-FFF2-40B4-BE49-F238E27FC236}">
                <a16:creationId xmlns:a16="http://schemas.microsoft.com/office/drawing/2014/main" id="{619ECA00-DCAC-028D-03F3-E880385F0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261763"/>
              </p:ext>
            </p:extLst>
          </p:nvPr>
        </p:nvGraphicFramePr>
        <p:xfrm>
          <a:off x="1143000" y="2304096"/>
          <a:ext cx="6629400" cy="272510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932447">
                  <a:extLst>
                    <a:ext uri="{9D8B030D-6E8A-4147-A177-3AD203B41FA5}">
                      <a16:colId xmlns:a16="http://schemas.microsoft.com/office/drawing/2014/main" val="1902048059"/>
                    </a:ext>
                  </a:extLst>
                </a:gridCol>
                <a:gridCol w="1395947">
                  <a:extLst>
                    <a:ext uri="{9D8B030D-6E8A-4147-A177-3AD203B41FA5}">
                      <a16:colId xmlns:a16="http://schemas.microsoft.com/office/drawing/2014/main" val="1095381111"/>
                    </a:ext>
                  </a:extLst>
                </a:gridCol>
                <a:gridCol w="1570679">
                  <a:extLst>
                    <a:ext uri="{9D8B030D-6E8A-4147-A177-3AD203B41FA5}">
                      <a16:colId xmlns:a16="http://schemas.microsoft.com/office/drawing/2014/main" val="1120177191"/>
                    </a:ext>
                  </a:extLst>
                </a:gridCol>
                <a:gridCol w="1730327">
                  <a:extLst>
                    <a:ext uri="{9D8B030D-6E8A-4147-A177-3AD203B41FA5}">
                      <a16:colId xmlns:a16="http://schemas.microsoft.com/office/drawing/2014/main" val="1770905946"/>
                    </a:ext>
                  </a:extLst>
                </a:gridCol>
              </a:tblGrid>
              <a:tr h="12717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Priority Category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688469"/>
                  </a:ext>
                </a:extLst>
              </a:tr>
              <a:tr h="726694">
                <a:tc>
                  <a:txBody>
                    <a:bodyPr/>
                    <a:lstStyle/>
                    <a:p>
                      <a:r>
                        <a:rPr lang="en-US" dirty="0"/>
                        <a:t>Closed Priority 1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661994"/>
                  </a:ext>
                </a:extLst>
              </a:tr>
              <a:tr h="726694">
                <a:tc>
                  <a:txBody>
                    <a:bodyPr/>
                    <a:lstStyle/>
                    <a:p>
                      <a:r>
                        <a:rPr lang="en-US" dirty="0"/>
                        <a:t>Closed Priority 3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24149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71F9E2-38B9-408A-9CFC-3CA7AF29ADD8}" type="slidenum">
              <a:rPr lang="en-US" sz="1800" smtClean="0">
                <a:latin typeface="+mj-lt"/>
              </a:rPr>
              <a:pPr>
                <a:defRPr/>
              </a:pPr>
              <a:t>13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 descr="webTA IR Summary &#10;as of August 7, 2024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webTA IR Summary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August 14, 2024</a:t>
            </a:r>
          </a:p>
        </p:txBody>
      </p:sp>
      <p:sp>
        <p:nvSpPr>
          <p:cNvPr id="27651" name="Content Placeholder 2" descr="Completed webTA IR Totals&#10;&#10;2024  77&#10;2023 106&#10;&#10;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Completed webTA IR Totals</a:t>
            </a:r>
          </a:p>
          <a:p>
            <a:pPr lvl="1"/>
            <a:r>
              <a:rPr lang="en-US" dirty="0"/>
              <a:t>2024   77</a:t>
            </a:r>
          </a:p>
          <a:p>
            <a:pPr lvl="1"/>
            <a:r>
              <a:rPr lang="en-US" dirty="0"/>
              <a:t>2023 106</a:t>
            </a:r>
          </a:p>
          <a:p>
            <a:pPr lvl="1">
              <a:buFontTx/>
              <a:buNone/>
            </a:pPr>
            <a:endParaRPr lang="en-US" dirty="0"/>
          </a:p>
          <a:p>
            <a:pPr>
              <a:buFont typeface="Times New Roman" pitchFamily="18" charset="0"/>
              <a:buChar char="―"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endParaRPr lang="en-US" b="1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288F-7524-4CF1-9B83-99A723BD8D21}" type="slidenum">
              <a:rPr lang="en-US" smtClean="0">
                <a:latin typeface="+mj-lt"/>
              </a:rPr>
              <a:pPr/>
              <a:t>14</a:t>
            </a:fld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oftware Change Requests (SCR)  &#10;as of August 7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Software Change Requests (SCR) 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August 14, 2024</a:t>
            </a:r>
          </a:p>
        </p:txBody>
      </p:sp>
      <p:sp>
        <p:nvSpPr>
          <p:cNvPr id="4099" name="Content Placeholder 2" descr="Scheduled Release Summary &#10;&#10;GESD Projects Scheduled&#10; 107 Open Projects Scheduled &#10;&#10;GESD Projects Unscheduled Breakdown By Status&#10;228 Pending &#10;86 FRD &#10;123 TBD&#10;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>
              <a:buNone/>
            </a:pPr>
            <a:r>
              <a:rPr lang="en-US" sz="2800" b="1" dirty="0"/>
              <a:t>Scheduled Release Summary </a:t>
            </a:r>
            <a:br>
              <a:rPr lang="en-US" sz="2800" b="1" dirty="0">
                <a:solidFill>
                  <a:srgbClr val="C00000"/>
                </a:solidFill>
              </a:rPr>
            </a:br>
            <a:endParaRPr lang="en-US" sz="2800" dirty="0"/>
          </a:p>
          <a:p>
            <a:r>
              <a:rPr lang="en-US" sz="2600" dirty="0"/>
              <a:t>GESD Projects Scheduled</a:t>
            </a:r>
          </a:p>
          <a:p>
            <a:pPr lvl="1"/>
            <a:r>
              <a:rPr lang="en-US" sz="2600" dirty="0"/>
              <a:t> 107</a:t>
            </a:r>
            <a:r>
              <a:rPr lang="en-US" sz="2600" b="0" dirty="0"/>
              <a:t> Open Projects Scheduled </a:t>
            </a:r>
          </a:p>
          <a:p>
            <a:pPr lvl="1">
              <a:buNone/>
            </a:pPr>
            <a:endParaRPr lang="en-US" sz="2600" b="0" dirty="0"/>
          </a:p>
          <a:p>
            <a:r>
              <a:rPr lang="en-US" sz="2600" dirty="0"/>
              <a:t>GESD Projects Unscheduled Breakdown By Status</a:t>
            </a:r>
          </a:p>
          <a:p>
            <a:pPr lvl="1"/>
            <a:r>
              <a:rPr lang="en-US" sz="2600" b="0" dirty="0"/>
              <a:t> 228 Pending </a:t>
            </a:r>
          </a:p>
          <a:p>
            <a:pPr lvl="1"/>
            <a:r>
              <a:rPr lang="en-US" sz="2600" b="0" dirty="0"/>
              <a:t>86 FRD </a:t>
            </a:r>
          </a:p>
          <a:p>
            <a:pPr lvl="1"/>
            <a:r>
              <a:rPr lang="en-US" sz="2600" dirty="0"/>
              <a:t>123</a:t>
            </a:r>
            <a:r>
              <a:rPr lang="en-US" sz="2600" b="0" dirty="0"/>
              <a:t> TBD</a:t>
            </a:r>
          </a:p>
          <a:p>
            <a:pPr lvl="1">
              <a:buNone/>
            </a:pPr>
            <a:endParaRPr lang="en-US" sz="2600" dirty="0"/>
          </a:p>
          <a:p>
            <a:pPr lvl="1">
              <a:buNone/>
            </a:pPr>
            <a:endParaRPr lang="en-US" b="0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2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CR by LOB&#10;as of August 7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SCR by LOB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August 14, 2024</a:t>
            </a:r>
          </a:p>
        </p:txBody>
      </p:sp>
      <p:sp>
        <p:nvSpPr>
          <p:cNvPr id="5123" name="Content Placeholder 2" descr="Unscheduled Project Breakdown By Line of Business (LOB)&#10;&#10;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indent="0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1"/>
                </a:solidFill>
              </a:rPr>
              <a:t>         Unscheduled Project Breakdown 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1"/>
                </a:solidFill>
              </a:rPr>
              <a:t>            By Line of Business (LOB</a:t>
            </a:r>
            <a:r>
              <a:rPr lang="en-US" sz="2800" b="1" dirty="0"/>
              <a:t>)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 descr="Table to show the Unscheduled Project Breakdown by Line of Business (LOB) and Total by LOB.  PPS 208, EmpowHR 78, HRLOB (PPS/EmpowHR) 46, Non-Core 0, GovTA, Paycheck8, webTA 34, Other 61.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10950"/>
              </p:ext>
            </p:extLst>
          </p:nvPr>
        </p:nvGraphicFramePr>
        <p:xfrm>
          <a:off x="1752600" y="2780214"/>
          <a:ext cx="4850285" cy="270618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of Business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by LOB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i="0" dirty="0"/>
                        <a:t>PPS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208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b="0" i="0" dirty="0"/>
                        <a:t>EmpowHR</a:t>
                      </a:r>
                      <a:r>
                        <a:rPr lang="en-US" b="1" i="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i="0" dirty="0"/>
                        <a:t>HRLOB (PPS/</a:t>
                      </a:r>
                      <a:r>
                        <a:rPr lang="en-US" b="0" i="0" dirty="0"/>
                        <a:t>EmpowHR</a:t>
                      </a:r>
                      <a:r>
                        <a:rPr lang="en-US" i="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i="0" dirty="0"/>
                        <a:t>NON-CORE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i="0" dirty="0"/>
                        <a:t>GovTA, Paycheck8, </a:t>
                      </a:r>
                      <a:r>
                        <a:rPr lang="en-US" i="0" dirty="0" err="1"/>
                        <a:t>webTA</a:t>
                      </a:r>
                      <a:r>
                        <a:rPr lang="en-US" i="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61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3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CR Scheduled Release Summary &#10;as of August 7, 2024">
            <a:extLst>
              <a:ext uri="{FF2B5EF4-FFF2-40B4-BE49-F238E27FC236}">
                <a16:creationId xmlns:a16="http://schemas.microsoft.com/office/drawing/2014/main" id="{66F71504-BB33-4D92-8776-1024F50F3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SCR Scheduled Release Summary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August 14, 2024</a:t>
            </a:r>
            <a:endParaRPr lang="en-US" sz="2000" dirty="0"/>
          </a:p>
        </p:txBody>
      </p:sp>
      <p:sp>
        <p:nvSpPr>
          <p:cNvPr id="7171" name="Content Placeholder 10" descr="Scheduled Release Summary&#10;&#10;CY 2024 Pay Period 19 Projects&#10;18 Projects Scheduled&#10;&#10;CY 2024 Off Release Projects&#10;52 Projects Scheduled&#10;&#10;Note - Projects remain open 2 pay periods after implementation&#10;&#10;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038600"/>
          </a:xfrm>
        </p:spPr>
        <p:txBody>
          <a:bodyPr/>
          <a:lstStyle/>
          <a:p>
            <a:pPr lvl="1" algn="ctr">
              <a:buNone/>
            </a:pPr>
            <a:r>
              <a:rPr lang="en-US" b="1" dirty="0"/>
              <a:t>Scheduled Release Summary</a:t>
            </a:r>
          </a:p>
          <a:p>
            <a:pPr lvl="1" algn="ctr">
              <a:buNone/>
            </a:pPr>
            <a:endParaRPr lang="en-US" sz="1800" b="1" dirty="0"/>
          </a:p>
          <a:p>
            <a:pPr lvl="0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CY 2024 Pay Period 19 Projects</a:t>
            </a:r>
          </a:p>
          <a:p>
            <a:pPr lvl="1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18 Projects Scheduled</a:t>
            </a:r>
          </a:p>
          <a:p>
            <a:pPr lvl="1">
              <a:defRPr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CY 2024 Off Release Projects</a:t>
            </a:r>
          </a:p>
          <a:p>
            <a:pPr lvl="1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52 Projects Scheduled</a:t>
            </a:r>
          </a:p>
          <a:p>
            <a:pPr marL="800100" lvl="1" indent="-342900">
              <a:defRPr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Note - Projects remain open 2 pay periods after implementation</a:t>
            </a:r>
          </a:p>
          <a:p>
            <a:pPr lvl="1"/>
            <a:endParaRPr lang="en-US" b="0" dirty="0"/>
          </a:p>
          <a:p>
            <a:pPr lvl="1"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4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 descr="Completed SCR Totals &#10;as of August 7, 2024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762000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Completed SCR Totals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August 14,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171" name="Content Placeholder 10" descr="Completed SCR Totals&#10;&#10;2024   212&#10;2023   386&#10;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038600"/>
          </a:xfrm>
        </p:spPr>
        <p:txBody>
          <a:bodyPr/>
          <a:lstStyle/>
          <a:p>
            <a:pPr lvl="1">
              <a:buNone/>
            </a:pPr>
            <a:r>
              <a:rPr lang="en-US" b="1" dirty="0"/>
              <a:t>Completed SCR Totals</a:t>
            </a:r>
          </a:p>
          <a:p>
            <a:pPr lvl="1">
              <a:buNone/>
            </a:pPr>
            <a:endParaRPr lang="en-US" sz="1800" b="1" dirty="0"/>
          </a:p>
          <a:p>
            <a:pPr lvl="1"/>
            <a:r>
              <a:rPr lang="en-US" dirty="0"/>
              <a:t>2024   212</a:t>
            </a:r>
          </a:p>
          <a:p>
            <a:pPr lvl="1"/>
            <a:r>
              <a:rPr lang="en-US" b="0" dirty="0"/>
              <a:t>2023   386</a:t>
            </a:r>
            <a:endParaRPr lang="en-US" dirty="0"/>
          </a:p>
          <a:p>
            <a:pPr lvl="1"/>
            <a:endParaRPr lang="en-US" b="0" dirty="0"/>
          </a:p>
          <a:p>
            <a:pPr lvl="1"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5</a:t>
            </a:fld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264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 descr="Incident Report (IR) Summary&#10;as of August 7, 2024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76962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 Incident Report (IR) Summary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August 14,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9" name="TextBox 8" descr="PPS IR Summary&#10;"/>
          <p:cNvSpPr txBox="1"/>
          <p:nvPr/>
        </p:nvSpPr>
        <p:spPr>
          <a:xfrm>
            <a:off x="1039721" y="14032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PPS IR Summary</a:t>
            </a:r>
          </a:p>
        </p:txBody>
      </p:sp>
      <p:graphicFrame>
        <p:nvGraphicFramePr>
          <p:cNvPr id="2" name="Table 1" descr="Table to show PPS IR Summary Number for May, June, and July.  Beginning Balance: May 165, June 155, July 140.  Received: May 102, June 93, July 126.  Closed:  May 112, June 108, July 102.  Ending Balance: May 155, June 140, July 164.  ">
            <a:extLst>
              <a:ext uri="{FF2B5EF4-FFF2-40B4-BE49-F238E27FC236}">
                <a16:creationId xmlns:a16="http://schemas.microsoft.com/office/drawing/2014/main" id="{15AA2FA7-D953-A007-CA4D-7AB6966F4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674046"/>
              </p:ext>
            </p:extLst>
          </p:nvPr>
        </p:nvGraphicFramePr>
        <p:xfrm>
          <a:off x="761999" y="2209800"/>
          <a:ext cx="7288120" cy="358139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363748">
                  <a:extLst>
                    <a:ext uri="{9D8B030D-6E8A-4147-A177-3AD203B41FA5}">
                      <a16:colId xmlns:a16="http://schemas.microsoft.com/office/drawing/2014/main" val="74081929"/>
                    </a:ext>
                  </a:extLst>
                </a:gridCol>
                <a:gridCol w="1308124">
                  <a:extLst>
                    <a:ext uri="{9D8B030D-6E8A-4147-A177-3AD203B41FA5}">
                      <a16:colId xmlns:a16="http://schemas.microsoft.com/office/drawing/2014/main" val="2923777095"/>
                    </a:ext>
                  </a:extLst>
                </a:gridCol>
                <a:gridCol w="1308124">
                  <a:extLst>
                    <a:ext uri="{9D8B030D-6E8A-4147-A177-3AD203B41FA5}">
                      <a16:colId xmlns:a16="http://schemas.microsoft.com/office/drawing/2014/main" val="275995864"/>
                    </a:ext>
                  </a:extLst>
                </a:gridCol>
                <a:gridCol w="1308124">
                  <a:extLst>
                    <a:ext uri="{9D8B030D-6E8A-4147-A177-3AD203B41FA5}">
                      <a16:colId xmlns:a16="http://schemas.microsoft.com/office/drawing/2014/main" val="2209494400"/>
                    </a:ext>
                  </a:extLst>
                </a:gridCol>
              </a:tblGrid>
              <a:tr h="104933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1779898"/>
                  </a:ext>
                </a:extLst>
              </a:tr>
              <a:tr h="733198">
                <a:tc>
                  <a:txBody>
                    <a:bodyPr/>
                    <a:lstStyle/>
                    <a:p>
                      <a:r>
                        <a:rPr lang="en-US" dirty="0"/>
                        <a:t>Beginning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165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171701"/>
                  </a:ext>
                </a:extLst>
              </a:tr>
              <a:tr h="599621">
                <a:tc>
                  <a:txBody>
                    <a:bodyPr/>
                    <a:lstStyle/>
                    <a:p>
                      <a:r>
                        <a:rPr lang="en-US" dirty="0"/>
                        <a:t>Received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838231"/>
                  </a:ext>
                </a:extLst>
              </a:tr>
              <a:tr h="599621">
                <a:tc>
                  <a:txBody>
                    <a:bodyPr/>
                    <a:lstStyle/>
                    <a:p>
                      <a:r>
                        <a:rPr lang="en-US" dirty="0"/>
                        <a:t>Closed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1848031"/>
                  </a:ext>
                </a:extLst>
              </a:tr>
              <a:tr h="599621">
                <a:tc>
                  <a:txBody>
                    <a:bodyPr/>
                    <a:lstStyle/>
                    <a:p>
                      <a:r>
                        <a:rPr lang="en-US" dirty="0"/>
                        <a:t>Ending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431827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6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 descr="IR Average Days at Closure&#10;as of August 7, 2024"/>
          <p:cNvSpPr>
            <a:spLocks noGrp="1"/>
          </p:cNvSpPr>
          <p:nvPr>
            <p:ph type="title"/>
          </p:nvPr>
        </p:nvSpPr>
        <p:spPr bwMode="auto">
          <a:xfrm>
            <a:off x="152400" y="274638"/>
            <a:ext cx="8077200" cy="6397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 IR Average Days at Closure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August 14,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 descr="PPS IR Average Days at Closure &#10;"/>
          <p:cNvSpPr txBox="1"/>
          <p:nvPr/>
        </p:nvSpPr>
        <p:spPr>
          <a:xfrm>
            <a:off x="1295400" y="15240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PPS IR Average Days at Closure 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2" name="Table 1" descr="Table to show PPS IR Average Days at Closure for the Priority Category for May, June, and July. Closed Priority 1 avg. age:  May 30, June 4, July 2. Closed Priority 3 avg. age: May 6, June 12, July 19. ">
            <a:extLst>
              <a:ext uri="{FF2B5EF4-FFF2-40B4-BE49-F238E27FC236}">
                <a16:creationId xmlns:a16="http://schemas.microsoft.com/office/drawing/2014/main" id="{6A3D0631-3098-C5D9-28D3-D69B1EE26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803389"/>
              </p:ext>
            </p:extLst>
          </p:nvPr>
        </p:nvGraphicFramePr>
        <p:xfrm>
          <a:off x="1295400" y="2273616"/>
          <a:ext cx="6934199" cy="275558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56971">
                  <a:extLst>
                    <a:ext uri="{9D8B030D-6E8A-4147-A177-3AD203B41FA5}">
                      <a16:colId xmlns:a16="http://schemas.microsoft.com/office/drawing/2014/main" val="2758825642"/>
                    </a:ext>
                  </a:extLst>
                </a:gridCol>
                <a:gridCol w="1475954">
                  <a:extLst>
                    <a:ext uri="{9D8B030D-6E8A-4147-A177-3AD203B41FA5}">
                      <a16:colId xmlns:a16="http://schemas.microsoft.com/office/drawing/2014/main" val="3746715241"/>
                    </a:ext>
                  </a:extLst>
                </a:gridCol>
                <a:gridCol w="1448106">
                  <a:extLst>
                    <a:ext uri="{9D8B030D-6E8A-4147-A177-3AD203B41FA5}">
                      <a16:colId xmlns:a16="http://schemas.microsoft.com/office/drawing/2014/main" val="3646545446"/>
                    </a:ext>
                  </a:extLst>
                </a:gridCol>
                <a:gridCol w="1253168">
                  <a:extLst>
                    <a:ext uri="{9D8B030D-6E8A-4147-A177-3AD203B41FA5}">
                      <a16:colId xmlns:a16="http://schemas.microsoft.com/office/drawing/2014/main" val="2581943840"/>
                    </a:ext>
                  </a:extLst>
                </a:gridCol>
              </a:tblGrid>
              <a:tr h="91852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Priority Category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373259"/>
                  </a:ext>
                </a:extLst>
              </a:tr>
              <a:tr h="918528">
                <a:tc>
                  <a:txBody>
                    <a:bodyPr/>
                    <a:lstStyle/>
                    <a:p>
                      <a:r>
                        <a:rPr lang="en-US" dirty="0"/>
                        <a:t>Closed Priority 1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047497"/>
                  </a:ext>
                </a:extLst>
              </a:tr>
              <a:tr h="918528">
                <a:tc>
                  <a:txBody>
                    <a:bodyPr/>
                    <a:lstStyle/>
                    <a:p>
                      <a:r>
                        <a:rPr lang="en-US" dirty="0"/>
                        <a:t>Closed Priority 3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467292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7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 descr="Completed PPS IR Totals&#10;as of August 7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0772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 Completed PPS IR Totals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August 14,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 descr="Completed PPS IR Totals&#10;"/>
          <p:cNvSpPr txBox="1"/>
          <p:nvPr/>
        </p:nvSpPr>
        <p:spPr>
          <a:xfrm>
            <a:off x="1143000" y="15240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Completed PPS IR Totals</a:t>
            </a:r>
            <a:endParaRPr lang="en-US" sz="2800" dirty="0">
              <a:latin typeface="+mn-lt"/>
            </a:endParaRPr>
          </a:p>
        </p:txBody>
      </p:sp>
      <p:sp>
        <p:nvSpPr>
          <p:cNvPr id="14339" name="Content Placeholder 10" descr="2024  1007&#10;2023  1409 &#10;&#10;"/>
          <p:cNvSpPr>
            <a:spLocks noGrp="1"/>
          </p:cNvSpPr>
          <p:nvPr>
            <p:ph idx="1"/>
          </p:nvPr>
        </p:nvSpPr>
        <p:spPr>
          <a:xfrm>
            <a:off x="1143000" y="2209800"/>
            <a:ext cx="7315200" cy="2667000"/>
          </a:xfrm>
        </p:spPr>
        <p:txBody>
          <a:bodyPr/>
          <a:lstStyle/>
          <a:p>
            <a:pPr lvl="1"/>
            <a:r>
              <a:rPr lang="en-US" dirty="0"/>
              <a:t>2024   1007</a:t>
            </a:r>
          </a:p>
          <a:p>
            <a:pPr lvl="1"/>
            <a:r>
              <a:rPr lang="en-US" dirty="0"/>
              <a:t>2023   1409 </a:t>
            </a:r>
          </a:p>
          <a:p>
            <a:pPr lvl="1"/>
            <a:r>
              <a:rPr lang="en-US" dirty="0"/>
              <a:t> </a:t>
            </a:r>
          </a:p>
          <a:p>
            <a:pPr lvl="1">
              <a:buNone/>
            </a:pP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8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EmpowHR IR Summary&#10;as of August 7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 EmpowHR IR Summary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August 14, 2024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" name="TextBox 4" descr="EmpowHR IR Summary&#10;"/>
          <p:cNvSpPr txBox="1"/>
          <p:nvPr/>
        </p:nvSpPr>
        <p:spPr>
          <a:xfrm>
            <a:off x="1219200" y="15240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EmpowHR IR Summary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3" name="Table 2" descr="Table to show EmpowHR IR Summary Number for May, June, and July. Beginning Balance: May 87, June 153, July 72.  Received: May 111, June 41, July 56.  Closed: May 45, June 68, July 66.  Ending Balance: May 153, June 126, July 62.  ">
            <a:extLst>
              <a:ext uri="{FF2B5EF4-FFF2-40B4-BE49-F238E27FC236}">
                <a16:creationId xmlns:a16="http://schemas.microsoft.com/office/drawing/2014/main" id="{4D75F452-33E4-FBE2-9091-307B12472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563134"/>
              </p:ext>
            </p:extLst>
          </p:nvPr>
        </p:nvGraphicFramePr>
        <p:xfrm>
          <a:off x="914400" y="2286000"/>
          <a:ext cx="7162799" cy="274319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476856">
                  <a:extLst>
                    <a:ext uri="{9D8B030D-6E8A-4147-A177-3AD203B41FA5}">
                      <a16:colId xmlns:a16="http://schemas.microsoft.com/office/drawing/2014/main" val="3409500227"/>
                    </a:ext>
                  </a:extLst>
                </a:gridCol>
                <a:gridCol w="1472725">
                  <a:extLst>
                    <a:ext uri="{9D8B030D-6E8A-4147-A177-3AD203B41FA5}">
                      <a16:colId xmlns:a16="http://schemas.microsoft.com/office/drawing/2014/main" val="514135031"/>
                    </a:ext>
                  </a:extLst>
                </a:gridCol>
                <a:gridCol w="1606609">
                  <a:extLst>
                    <a:ext uri="{9D8B030D-6E8A-4147-A177-3AD203B41FA5}">
                      <a16:colId xmlns:a16="http://schemas.microsoft.com/office/drawing/2014/main" val="3715431968"/>
                    </a:ext>
                  </a:extLst>
                </a:gridCol>
                <a:gridCol w="1606609">
                  <a:extLst>
                    <a:ext uri="{9D8B030D-6E8A-4147-A177-3AD203B41FA5}">
                      <a16:colId xmlns:a16="http://schemas.microsoft.com/office/drawing/2014/main" val="3357641160"/>
                    </a:ext>
                  </a:extLst>
                </a:gridCol>
              </a:tblGrid>
              <a:tr h="4782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092012"/>
                  </a:ext>
                </a:extLst>
              </a:tr>
              <a:tr h="791236">
                <a:tc>
                  <a:txBody>
                    <a:bodyPr/>
                    <a:lstStyle/>
                    <a:p>
                      <a:r>
                        <a:rPr lang="en-US" dirty="0"/>
                        <a:t>Beginning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5522934"/>
                  </a:ext>
                </a:extLst>
              </a:tr>
              <a:tr h="478225">
                <a:tc>
                  <a:txBody>
                    <a:bodyPr/>
                    <a:lstStyle/>
                    <a:p>
                      <a:r>
                        <a:rPr lang="en-US" dirty="0"/>
                        <a:t>Received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605095"/>
                  </a:ext>
                </a:extLst>
              </a:tr>
              <a:tr h="478225">
                <a:tc>
                  <a:txBody>
                    <a:bodyPr/>
                    <a:lstStyle/>
                    <a:p>
                      <a:r>
                        <a:rPr lang="en-US" dirty="0"/>
                        <a:t>Closed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360356"/>
                  </a:ext>
                </a:extLst>
              </a:tr>
              <a:tr h="517287">
                <a:tc>
                  <a:txBody>
                    <a:bodyPr/>
                    <a:lstStyle/>
                    <a:p>
                      <a:r>
                        <a:rPr lang="en-US" dirty="0"/>
                        <a:t>Ending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851960"/>
                  </a:ext>
                </a:extLst>
              </a:tr>
            </a:tbl>
          </a:graphicData>
        </a:graphic>
      </p:graphicFrame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39ACCC-E1C9-43B5-9B83-EC9E74DE4B13}" type="slidenum">
              <a:rPr lang="en-US" sz="1800" smtClean="0">
                <a:latin typeface="+mj-lt"/>
              </a:rPr>
              <a:pPr>
                <a:defRPr/>
              </a:pPr>
              <a:t>9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15871</TotalTime>
  <Words>493</Words>
  <Application>Microsoft Office PowerPoint</Application>
  <PresentationFormat>On-screen Show (4:3)</PresentationFormat>
  <Paragraphs>194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1_Default Design</vt:lpstr>
      <vt:lpstr>USDA, National Finance Center PRT Meeting August 14, 2024</vt:lpstr>
      <vt:lpstr>Software Change Requests (SCR)   as of August 14, 2024</vt:lpstr>
      <vt:lpstr>SCR by LOB as of August 14, 2024</vt:lpstr>
      <vt:lpstr>SCR Scheduled Release Summary  as of August 14, 2024</vt:lpstr>
      <vt:lpstr>Completed SCR Totals  as of August 14, 2024</vt:lpstr>
      <vt:lpstr> Incident Report (IR) Summary as of August 14, 2024</vt:lpstr>
      <vt:lpstr> IR Average Days at Closure as of August 14, 2024</vt:lpstr>
      <vt:lpstr> Completed PPS IR Totals as of August 14, 2024</vt:lpstr>
      <vt:lpstr> EmpowHR IR Summary as of August 14, 2024</vt:lpstr>
      <vt:lpstr> EmpowHR IR Average Days at Closure as of August 14, 2024</vt:lpstr>
      <vt:lpstr> Completed EmpowHR IR Totals as of August 14, 2024</vt:lpstr>
      <vt:lpstr>webTA IR Statistics as of August 14, 2024</vt:lpstr>
      <vt:lpstr>webTA IR - Average Days at Closure as of August 14, 2024</vt:lpstr>
      <vt:lpstr>webTA IR Summary  as of August 14, 2024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USDA, National Finance Center PRT Meeting August 14, 2024</dc:title>
  <dc:subject>Meeting presentation document for August 2016 PRT Meeting.</dc:subject>
  <dc:creator>National Finance Center</dc:creator>
  <cp:keywords/>
  <cp:lastModifiedBy>Piner, Keith - OCFO</cp:lastModifiedBy>
  <cp:revision>940</cp:revision>
  <cp:lastPrinted>2020-02-04T20:42:27Z</cp:lastPrinted>
  <dcterms:created xsi:type="dcterms:W3CDTF">2006-10-24T17:39:02Z</dcterms:created>
  <dcterms:modified xsi:type="dcterms:W3CDTF">2024-08-06T13:16:23Z</dcterms:modified>
</cp:coreProperties>
</file>