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8" r:id="rId1"/>
  </p:sldMasterIdLst>
  <p:notesMasterIdLst>
    <p:notesMasterId r:id="rId16"/>
  </p:notesMasterIdLst>
  <p:handoutMasterIdLst>
    <p:handoutMasterId r:id="rId17"/>
  </p:handoutMasterIdLst>
  <p:sldIdLst>
    <p:sldId id="346" r:id="rId2"/>
    <p:sldId id="465" r:id="rId3"/>
    <p:sldId id="356" r:id="rId4"/>
    <p:sldId id="351" r:id="rId5"/>
    <p:sldId id="481" r:id="rId6"/>
    <p:sldId id="422" r:id="rId7"/>
    <p:sldId id="424" r:id="rId8"/>
    <p:sldId id="341" r:id="rId9"/>
    <p:sldId id="464" r:id="rId10"/>
    <p:sldId id="463" r:id="rId11"/>
    <p:sldId id="466" r:id="rId12"/>
    <p:sldId id="478" r:id="rId13"/>
    <p:sldId id="479" r:id="rId14"/>
    <p:sldId id="480" r:id="rId1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990000"/>
    <a:srgbClr val="CBD5EB"/>
    <a:srgbClr val="EAEAEA"/>
    <a:srgbClr val="47547D"/>
    <a:srgbClr val="009900"/>
    <a:srgbClr val="006600"/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51" autoAdjust="0"/>
    <p:restoredTop sz="92704" autoAdjust="0"/>
  </p:normalViewPr>
  <p:slideViewPr>
    <p:cSldViewPr>
      <p:cViewPr varScale="1">
        <p:scale>
          <a:sx n="58" d="100"/>
          <a:sy n="58" d="100"/>
        </p:scale>
        <p:origin x="648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1962" y="-90"/>
      </p:cViewPr>
      <p:guideLst>
        <p:guide orient="horz" pos="2928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4"/>
            <a:ext cx="3063804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9578" y="4"/>
            <a:ext cx="3063804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47138"/>
            <a:ext cx="3063804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9578" y="8847138"/>
            <a:ext cx="3063804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8233A8C3-9ABB-41D9-802A-585EBA32FB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4240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t" anchorCtr="0" compatLnSpc="1">
            <a:prstTxWarp prst="textNoShape">
              <a:avLst/>
            </a:prstTxWarp>
          </a:bodyPr>
          <a:lstStyle>
            <a:lvl1pPr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41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t" anchorCtr="0" compatLnSpc="1">
            <a:prstTxWarp prst="textNoShape">
              <a:avLst/>
            </a:prstTxWarp>
          </a:bodyPr>
          <a:lstStyle>
            <a:lvl1pPr algn="r"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1" y="4414838"/>
            <a:ext cx="560832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29676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b" anchorCtr="0" compatLnSpc="1">
            <a:prstTxWarp prst="textNoShape">
              <a:avLst/>
            </a:prstTxWarp>
          </a:bodyPr>
          <a:lstStyle>
            <a:lvl1pPr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41" y="8829676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b" anchorCtr="0" compatLnSpc="1">
            <a:prstTxWarp prst="textNoShape">
              <a:avLst/>
            </a:prstTxWarp>
          </a:bodyPr>
          <a:lstStyle>
            <a:lvl1pPr algn="r"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F5125E81-4266-4040-BB55-20874AD8B3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6811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125E81-4266-4040-BB55-20874AD8B37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125E81-4266-4040-BB55-20874AD8B37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12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400" baseline="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November 7,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F20691-4379-4593-B082-E8FABDA850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" name="Picture 9" descr="usdabmp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1219200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F8E5AC-F7EE-4997-A5F6-97A18D1867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B042B-A094-492C-B7A0-6884865518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1219200" y="381000"/>
            <a:ext cx="792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00" dirty="0">
                <a:cs typeface="Arial" charset="0"/>
              </a:rPr>
              <a:t>United States Department of Labor</a:t>
            </a:r>
            <a:br>
              <a:rPr lang="en-US" sz="1000" dirty="0">
                <a:cs typeface="Arial" charset="0"/>
              </a:rPr>
            </a:br>
            <a:r>
              <a:rPr lang="en-US" sz="1000" dirty="0">
                <a:cs typeface="Arial" charset="0"/>
              </a:rPr>
              <a:t>HRLOB Shared Service Center </a:t>
            </a:r>
            <a:br>
              <a:rPr lang="en-US" sz="1000" dirty="0">
                <a:cs typeface="Arial" charset="0"/>
              </a:rPr>
            </a:br>
            <a:r>
              <a:rPr lang="en-US" sz="1000" dirty="0">
                <a:cs typeface="Arial" charset="0"/>
              </a:rPr>
              <a:t>Operational Capabilities Demonstration (OCD)</a:t>
            </a:r>
            <a:r>
              <a:rPr lang="en-US" sz="1400" dirty="0"/>
              <a:t> 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1219200" y="381000"/>
            <a:ext cx="792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00" dirty="0">
                <a:cs typeface="Arial" charset="0"/>
              </a:rPr>
              <a:t>United States Department of Labor</a:t>
            </a:r>
            <a:br>
              <a:rPr lang="en-US" sz="1000" dirty="0">
                <a:cs typeface="Arial" charset="0"/>
              </a:rPr>
            </a:br>
            <a:r>
              <a:rPr lang="en-US" sz="1000" dirty="0">
                <a:cs typeface="Arial" charset="0"/>
              </a:rPr>
              <a:t>HRLOB Shared Service Center </a:t>
            </a:r>
            <a:br>
              <a:rPr lang="en-US" sz="1000" dirty="0">
                <a:cs typeface="Arial" charset="0"/>
              </a:rPr>
            </a:br>
            <a:r>
              <a:rPr lang="en-US" sz="1000" dirty="0">
                <a:cs typeface="Arial" charset="0"/>
              </a:rPr>
              <a:t>Operational Capabilities Demonstration (OCD)</a:t>
            </a:r>
            <a:r>
              <a:rPr lang="en-US" sz="1400" dirty="0"/>
              <a:t> 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C12B63-BD43-4D59-A178-F00D6D0A62A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1219200" y="381000"/>
            <a:ext cx="792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00" dirty="0">
                <a:cs typeface="Arial" charset="0"/>
              </a:rPr>
              <a:t>United States Department of Labor</a:t>
            </a:r>
            <a:br>
              <a:rPr lang="en-US" sz="1000" dirty="0">
                <a:cs typeface="Arial" charset="0"/>
              </a:rPr>
            </a:br>
            <a:r>
              <a:rPr lang="en-US" sz="1000" dirty="0">
                <a:cs typeface="Arial" charset="0"/>
              </a:rPr>
              <a:t>HRLOB Shared Service Center </a:t>
            </a:r>
            <a:br>
              <a:rPr lang="en-US" sz="1000" dirty="0">
                <a:cs typeface="Arial" charset="0"/>
              </a:rPr>
            </a:br>
            <a:r>
              <a:rPr lang="en-US" sz="1000" dirty="0">
                <a:cs typeface="Arial" charset="0"/>
              </a:rPr>
              <a:t>Operational Capabilities Demonstration (OCD)</a:t>
            </a:r>
            <a:r>
              <a:rPr lang="en-US" sz="1400" dirty="0"/>
              <a:t> 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B89A0-98A7-4D25-9177-A247F3356A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60AE6-51A8-4341-938E-2B94F869AC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CD56F-B593-450C-B135-B321405365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45262"/>
            <a:ext cx="4040188" cy="5780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85024"/>
            <a:ext cx="4040188" cy="3570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45262"/>
            <a:ext cx="4041775" cy="578073"/>
          </a:xfrm>
        </p:spPr>
        <p:txBody>
          <a:bodyPr anchor="b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85024"/>
            <a:ext cx="4041775" cy="3570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133F7-B728-4027-89DF-DB6DFF0D15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4D503-DC96-4BEA-B5C0-A07FDB18C4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50E934-C789-48D4-B3AC-7606BFAB63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EEDC6-1B83-4FBE-A74B-07398BC854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C2655-2B39-4B5C-9179-3DD6740825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sv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6C12B63-BD43-4D59-A178-F00D6D0A62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11695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  <a:cs typeface="Arial" charset="0"/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  <a:cs typeface="Arial" charset="0"/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  <a:cs typeface="Arial" charset="0"/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  <a:cs typeface="Arial" charset="0"/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  <a:cs typeface="Arial" charset="0"/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  <a:cs typeface="Arial" charset="0"/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  <a:cs typeface="Arial" charset="0"/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1143000"/>
            <a:ext cx="9144000" cy="0"/>
          </a:xfrm>
          <a:prstGeom prst="line">
            <a:avLst/>
          </a:prstGeom>
          <a:ln w="69850" cmpd="thickThin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Graphic 1" descr="USDA Logo">
            <a:extLst>
              <a:ext uri="{FF2B5EF4-FFF2-40B4-BE49-F238E27FC236}">
                <a16:creationId xmlns:a16="http://schemas.microsoft.com/office/drawing/2014/main" id="{D8E6606D-0D78-9F6A-6BBE-921D5C7B52ED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52400" y="145288"/>
            <a:ext cx="1219200" cy="84531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  <p:sldLayoutId id="2147483831" r:id="rId13"/>
    <p:sldLayoutId id="2147483832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USDA, National Finance Center&#10;PRT Meeting&#10;February 12, 2025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639762"/>
          </a:xfrm>
        </p:spPr>
        <p:txBody>
          <a:bodyPr/>
          <a:lstStyle/>
          <a:p>
            <a:pPr algn="ctr">
              <a:defRPr/>
            </a:pPr>
            <a:r>
              <a:rPr lang="en-US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USDA, National Finance Center</a:t>
            </a:r>
            <a:br>
              <a:rPr lang="en-US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PRT Meeting</a:t>
            </a:r>
            <a:br>
              <a:rPr lang="en-US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February 12, 2025</a:t>
            </a:r>
          </a:p>
        </p:txBody>
      </p:sp>
      <p:sp>
        <p:nvSpPr>
          <p:cNvPr id="4099" name="Content Placeholder 2" descr="Payroll/Personnel System (PPS),  &#10; EmpowHR &amp; webTA Statistics&#10;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/>
          <a:lstStyle/>
          <a:p>
            <a:pPr algn="ctr">
              <a:buNone/>
            </a:pPr>
            <a:endParaRPr lang="en-US" b="0" dirty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sz="3100" b="0" dirty="0"/>
              <a:t>Payroll/Personnel System (PPS),  </a:t>
            </a:r>
          </a:p>
          <a:p>
            <a:pPr algn="ctr">
              <a:buNone/>
            </a:pPr>
            <a:r>
              <a:rPr lang="en-US" sz="3100" b="0" i="1" dirty="0"/>
              <a:t> </a:t>
            </a:r>
            <a:r>
              <a:rPr lang="en-US" sz="3100" b="0" dirty="0"/>
              <a:t>EmpowHR &amp; webTA Statistics</a:t>
            </a:r>
          </a:p>
          <a:p>
            <a:pPr lvl="1">
              <a:buNone/>
            </a:pPr>
            <a:endParaRPr lang="en-US" b="0" dirty="0"/>
          </a:p>
          <a:p>
            <a:pPr lvl="1">
              <a:buFontTx/>
              <a:buNone/>
            </a:pPr>
            <a:endParaRPr lang="en-US" sz="3100" dirty="0"/>
          </a:p>
          <a:p>
            <a:pPr lvl="1">
              <a:buFontTx/>
              <a:buNone/>
            </a:pPr>
            <a:endParaRPr lang="en-US" dirty="0"/>
          </a:p>
          <a:p>
            <a:pPr lvl="1">
              <a:buFontTx/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B89A0-98A7-4D25-9177-A247F3356AEE}" type="slidenum">
              <a:rPr lang="en-US" sz="1800" smtClean="0">
                <a:latin typeface="+mj-lt"/>
              </a:rPr>
              <a:pPr>
                <a:defRPr/>
              </a:pPr>
              <a:t>1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EmpowHR IR Average Days at Closure&#10;as of February 12, 2025"/>
          <p:cNvSpPr>
            <a:spLocks noGrp="1"/>
          </p:cNvSpPr>
          <p:nvPr>
            <p:ph type="title"/>
          </p:nvPr>
        </p:nvSpPr>
        <p:spPr>
          <a:xfrm>
            <a:off x="609600" y="349463"/>
            <a:ext cx="7772400" cy="533400"/>
          </a:xfrm>
        </p:spPr>
        <p:txBody>
          <a:bodyPr/>
          <a:lstStyle/>
          <a:p>
            <a:pPr algn="ctr">
              <a:defRPr/>
            </a:pPr>
            <a:r>
              <a:rPr lang="en-US" sz="2800" b="1" i="1" dirty="0">
                <a:solidFill>
                  <a:srgbClr val="C00000"/>
                </a:solidFill>
              </a:rPr>
              <a:t> </a:t>
            </a:r>
            <a:r>
              <a:rPr lang="en-US" sz="2800" b="1" dirty="0">
                <a:solidFill>
                  <a:srgbClr val="C00000"/>
                </a:solidFill>
              </a:rPr>
              <a:t>EmpowHR IR Average Days at Closure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February 12, 2025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5" name="TextBox 4" descr="EmpowHR IR Average Days at Closure&#10;"/>
          <p:cNvSpPr txBox="1"/>
          <p:nvPr/>
        </p:nvSpPr>
        <p:spPr>
          <a:xfrm>
            <a:off x="990600" y="1524000"/>
            <a:ext cx="7696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>
                <a:latin typeface="+mn-lt"/>
              </a:rPr>
              <a:t>EmpowHR IR Average Days at Closure</a:t>
            </a:r>
            <a:endParaRPr lang="en-US" sz="2700" dirty="0">
              <a:latin typeface="+mn-lt"/>
            </a:endParaRPr>
          </a:p>
        </p:txBody>
      </p:sp>
      <p:graphicFrame>
        <p:nvGraphicFramePr>
          <p:cNvPr id="7" name="Table 3" descr="Table to show EmpowHR IR Average Days at Closure Priority Category for August, September, October, November, December, January. Closed Priority 1 avg. age: August 0, September 0, October 1, November 8, December 5, January 4. Closed Priority 3 avg. age: August 26, September 30, October 24, November 54, December 43, January 23. ">
            <a:extLst>
              <a:ext uri="{FF2B5EF4-FFF2-40B4-BE49-F238E27FC236}">
                <a16:creationId xmlns:a16="http://schemas.microsoft.com/office/drawing/2014/main" id="{2B07A5D6-B279-4685-A18F-6443E31A15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4658752"/>
              </p:ext>
            </p:extLst>
          </p:nvPr>
        </p:nvGraphicFramePr>
        <p:xfrm>
          <a:off x="900642" y="2748280"/>
          <a:ext cx="7328958" cy="22392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6758">
                  <a:extLst>
                    <a:ext uri="{9D8B030D-6E8A-4147-A177-3AD203B41FA5}">
                      <a16:colId xmlns:a16="http://schemas.microsoft.com/office/drawing/2014/main" val="1109303445"/>
                    </a:ext>
                  </a:extLst>
                </a:gridCol>
                <a:gridCol w="937230">
                  <a:extLst>
                    <a:ext uri="{9D8B030D-6E8A-4147-A177-3AD203B41FA5}">
                      <a16:colId xmlns:a16="http://schemas.microsoft.com/office/drawing/2014/main" val="3882611996"/>
                    </a:ext>
                  </a:extLst>
                </a:gridCol>
                <a:gridCol w="1046994">
                  <a:extLst>
                    <a:ext uri="{9D8B030D-6E8A-4147-A177-3AD203B41FA5}">
                      <a16:colId xmlns:a16="http://schemas.microsoft.com/office/drawing/2014/main" val="3898354966"/>
                    </a:ext>
                  </a:extLst>
                </a:gridCol>
                <a:gridCol w="1046994">
                  <a:extLst>
                    <a:ext uri="{9D8B030D-6E8A-4147-A177-3AD203B41FA5}">
                      <a16:colId xmlns:a16="http://schemas.microsoft.com/office/drawing/2014/main" val="2434676513"/>
                    </a:ext>
                  </a:extLst>
                </a:gridCol>
                <a:gridCol w="1046994">
                  <a:extLst>
                    <a:ext uri="{9D8B030D-6E8A-4147-A177-3AD203B41FA5}">
                      <a16:colId xmlns:a16="http://schemas.microsoft.com/office/drawing/2014/main" val="522763164"/>
                    </a:ext>
                  </a:extLst>
                </a:gridCol>
                <a:gridCol w="1046994">
                  <a:extLst>
                    <a:ext uri="{9D8B030D-6E8A-4147-A177-3AD203B41FA5}">
                      <a16:colId xmlns:a16="http://schemas.microsoft.com/office/drawing/2014/main" val="2785654371"/>
                    </a:ext>
                  </a:extLst>
                </a:gridCol>
                <a:gridCol w="1046994">
                  <a:extLst>
                    <a:ext uri="{9D8B030D-6E8A-4147-A177-3AD203B41FA5}">
                      <a16:colId xmlns:a16="http://schemas.microsoft.com/office/drawing/2014/main" val="37159296"/>
                    </a:ext>
                  </a:extLst>
                </a:gridCol>
              </a:tblGrid>
              <a:tr h="59337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Priority Category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August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September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October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November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December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January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72006905"/>
                  </a:ext>
                </a:extLst>
              </a:tr>
              <a:tr h="42467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Closed Priority 1 avg. age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76738030"/>
                  </a:ext>
                </a:extLst>
              </a:tr>
              <a:tr h="42467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Closed Priority 3 avg. age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43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71034946"/>
                  </a:ext>
                </a:extLst>
              </a:tr>
            </a:tbl>
          </a:graphicData>
        </a:graphic>
      </p:graphicFrame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2645FB-5B25-4BF7-B559-54A1F963B028}" type="slidenum">
              <a:rPr lang="en-US" sz="1800" smtClean="0">
                <a:latin typeface="+mj-lt"/>
              </a:rPr>
              <a:pPr>
                <a:defRPr/>
              </a:pPr>
              <a:t>10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 descr="Completed EmpowHR IR Totals&#10;as of February 12, 2025"/>
          <p:cNvSpPr>
            <a:spLocks noGrp="1"/>
          </p:cNvSpPr>
          <p:nvPr>
            <p:ph type="title"/>
          </p:nvPr>
        </p:nvSpPr>
        <p:spPr>
          <a:xfrm>
            <a:off x="152400" y="274638"/>
            <a:ext cx="8077200" cy="639762"/>
          </a:xfrm>
        </p:spPr>
        <p:txBody>
          <a:bodyPr/>
          <a:lstStyle/>
          <a:p>
            <a:pPr algn="ctr">
              <a:defRPr/>
            </a:pPr>
            <a:r>
              <a:rPr lang="en-US" sz="2800" b="1" dirty="0">
                <a:solidFill>
                  <a:srgbClr val="C00000"/>
                </a:solidFill>
              </a:rPr>
              <a:t> Completed EmpowHR IR Totals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February 12, 2025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7" name="TextBox 6" descr="Completed EmpowHR IR Totals&#10;"/>
          <p:cNvSpPr txBox="1"/>
          <p:nvPr/>
        </p:nvSpPr>
        <p:spPr>
          <a:xfrm>
            <a:off x="1143000" y="1524000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+mn-lt"/>
              </a:rPr>
              <a:t>Completed EmpowHR IR Totals</a:t>
            </a:r>
            <a:endParaRPr lang="en-US" sz="2800" dirty="0">
              <a:latin typeface="+mn-lt"/>
            </a:endParaRPr>
          </a:p>
        </p:txBody>
      </p:sp>
      <p:sp>
        <p:nvSpPr>
          <p:cNvPr id="14339" name="Content Placeholder 10" descr="2025  0&#10;2024  560  &#10;&#10;"/>
          <p:cNvSpPr>
            <a:spLocks noGrp="1"/>
          </p:cNvSpPr>
          <p:nvPr>
            <p:ph idx="1"/>
          </p:nvPr>
        </p:nvSpPr>
        <p:spPr>
          <a:xfrm>
            <a:off x="1143000" y="2286000"/>
            <a:ext cx="7315200" cy="2667000"/>
          </a:xfrm>
        </p:spPr>
        <p:txBody>
          <a:bodyPr/>
          <a:lstStyle/>
          <a:p>
            <a:pPr lvl="1"/>
            <a:r>
              <a:rPr lang="en-US" dirty="0"/>
              <a:t>2025  0</a:t>
            </a:r>
          </a:p>
          <a:p>
            <a:pPr lvl="1"/>
            <a:r>
              <a:rPr lang="en-US" dirty="0"/>
              <a:t>2024  560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B89A0-98A7-4D25-9177-A247F3356AEE}" type="slidenum">
              <a:rPr lang="en-US" sz="1800" smtClean="0">
                <a:latin typeface="+mj-lt"/>
              </a:rPr>
              <a:pPr>
                <a:defRPr/>
              </a:pPr>
              <a:t>11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 descr="webTA IR Summary&#10;as of February 12, 2025"/>
          <p:cNvSpPr>
            <a:spLocks noGrp="1"/>
          </p:cNvSpPr>
          <p:nvPr>
            <p:ph type="title"/>
          </p:nvPr>
        </p:nvSpPr>
        <p:spPr bwMode="auto">
          <a:xfrm>
            <a:off x="152400" y="-76200"/>
            <a:ext cx="8534400" cy="914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webTA IR Summary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February 12, 2025</a:t>
            </a:r>
          </a:p>
        </p:txBody>
      </p:sp>
      <p:sp>
        <p:nvSpPr>
          <p:cNvPr id="8" name="TextBox 7" descr="webTA IR Statistics&#10;">
            <a:extLst>
              <a:ext uri="{FF2B5EF4-FFF2-40B4-BE49-F238E27FC236}">
                <a16:creationId xmlns:a16="http://schemas.microsoft.com/office/drawing/2014/main" id="{83A280F4-05B5-4583-9120-9E92BE98F579}"/>
              </a:ext>
            </a:extLst>
          </p:cNvPr>
          <p:cNvSpPr txBox="1"/>
          <p:nvPr/>
        </p:nvSpPr>
        <p:spPr>
          <a:xfrm>
            <a:off x="1219200" y="1524000"/>
            <a:ext cx="739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+mn-lt"/>
              </a:rPr>
              <a:t>webTA</a:t>
            </a:r>
            <a:r>
              <a:rPr lang="en-US" sz="2800" b="1" dirty="0">
                <a:latin typeface="+mn-lt"/>
              </a:rPr>
              <a:t> IR Summary</a:t>
            </a:r>
            <a:endParaRPr lang="en-US" sz="2800" dirty="0">
              <a:latin typeface="+mn-lt"/>
            </a:endParaRPr>
          </a:p>
        </p:txBody>
      </p:sp>
      <p:graphicFrame>
        <p:nvGraphicFramePr>
          <p:cNvPr id="7" name="Table 3" descr="Table to show webTA IR Summary Number for August, September, October, November, December, January. Beginning Balance: August 31, September 28, October 24, November 27, December 30, January 27. Received: August 10, September 7, October 13, November 14, December 8, January 0. Closed: August 13, September 11, October 10, November 11, December 8, January 0. Ending Balance: August 28, September 24, October 27, November 30, December 30, January 27.&#10;">
            <a:extLst>
              <a:ext uri="{FF2B5EF4-FFF2-40B4-BE49-F238E27FC236}">
                <a16:creationId xmlns:a16="http://schemas.microsoft.com/office/drawing/2014/main" id="{3B4160AE-AF74-44E4-A6A7-84DB7DDF31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8214749"/>
              </p:ext>
            </p:extLst>
          </p:nvPr>
        </p:nvGraphicFramePr>
        <p:xfrm>
          <a:off x="996517" y="2514598"/>
          <a:ext cx="7113680" cy="2590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4683">
                  <a:extLst>
                    <a:ext uri="{9D8B030D-6E8A-4147-A177-3AD203B41FA5}">
                      <a16:colId xmlns:a16="http://schemas.microsoft.com/office/drawing/2014/main" val="1109303445"/>
                    </a:ext>
                  </a:extLst>
                </a:gridCol>
                <a:gridCol w="1047797">
                  <a:extLst>
                    <a:ext uri="{9D8B030D-6E8A-4147-A177-3AD203B41FA5}">
                      <a16:colId xmlns:a16="http://schemas.microsoft.com/office/drawing/2014/main" val="3882611996"/>
                    </a:ext>
                  </a:extLst>
                </a:gridCol>
                <a:gridCol w="1016240">
                  <a:extLst>
                    <a:ext uri="{9D8B030D-6E8A-4147-A177-3AD203B41FA5}">
                      <a16:colId xmlns:a16="http://schemas.microsoft.com/office/drawing/2014/main" val="3898354966"/>
                    </a:ext>
                  </a:extLst>
                </a:gridCol>
                <a:gridCol w="1016240">
                  <a:extLst>
                    <a:ext uri="{9D8B030D-6E8A-4147-A177-3AD203B41FA5}">
                      <a16:colId xmlns:a16="http://schemas.microsoft.com/office/drawing/2014/main" val="2434676513"/>
                    </a:ext>
                  </a:extLst>
                </a:gridCol>
                <a:gridCol w="1016240">
                  <a:extLst>
                    <a:ext uri="{9D8B030D-6E8A-4147-A177-3AD203B41FA5}">
                      <a16:colId xmlns:a16="http://schemas.microsoft.com/office/drawing/2014/main" val="522763164"/>
                    </a:ext>
                  </a:extLst>
                </a:gridCol>
                <a:gridCol w="1016240">
                  <a:extLst>
                    <a:ext uri="{9D8B030D-6E8A-4147-A177-3AD203B41FA5}">
                      <a16:colId xmlns:a16="http://schemas.microsoft.com/office/drawing/2014/main" val="2785654371"/>
                    </a:ext>
                  </a:extLst>
                </a:gridCol>
                <a:gridCol w="1016240">
                  <a:extLst>
                    <a:ext uri="{9D8B030D-6E8A-4147-A177-3AD203B41FA5}">
                      <a16:colId xmlns:a16="http://schemas.microsoft.com/office/drawing/2014/main" val="37159296"/>
                    </a:ext>
                  </a:extLst>
                </a:gridCol>
              </a:tblGrid>
              <a:tr h="43477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Number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August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September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October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November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December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January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72006905"/>
                  </a:ext>
                </a:extLst>
              </a:tr>
              <a:tr h="6432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Beginning Balance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31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76738030"/>
                  </a:ext>
                </a:extLst>
              </a:tr>
              <a:tr h="4347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Received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71034946"/>
                  </a:ext>
                </a:extLst>
              </a:tr>
              <a:tr h="434778">
                <a:tc>
                  <a:txBody>
                    <a:bodyPr/>
                    <a:lstStyle/>
                    <a:p>
                      <a:r>
                        <a:rPr lang="en-US" sz="1500" dirty="0"/>
                        <a:t>Closed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97415008"/>
                  </a:ext>
                </a:extLst>
              </a:tr>
              <a:tr h="6432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Ending Balance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66088628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484D4A-21D7-495F-9D32-74593ACD99F5}" type="slidenum">
              <a:rPr lang="en-US" sz="1800" smtClean="0">
                <a:latin typeface="+mj-lt"/>
              </a:rPr>
              <a:pPr>
                <a:defRPr/>
              </a:pPr>
              <a:t>12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 descr="webTA IR - Average Days at Closure&#10;as of February 12, 2025"/>
          <p:cNvSpPr>
            <a:spLocks noGrp="1"/>
          </p:cNvSpPr>
          <p:nvPr>
            <p:ph type="title"/>
          </p:nvPr>
        </p:nvSpPr>
        <p:spPr bwMode="auto">
          <a:xfrm>
            <a:off x="152400" y="0"/>
            <a:ext cx="8534400" cy="914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webTA IR - Average Days at Closure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February 12, 2025</a:t>
            </a:r>
          </a:p>
        </p:txBody>
      </p:sp>
      <p:sp>
        <p:nvSpPr>
          <p:cNvPr id="8" name="TextBox 7" descr="webTA IR Average Days at Closure&#10;">
            <a:extLst>
              <a:ext uri="{FF2B5EF4-FFF2-40B4-BE49-F238E27FC236}">
                <a16:creationId xmlns:a16="http://schemas.microsoft.com/office/drawing/2014/main" id="{3C3DD664-F183-449D-877F-6493CE50F991}"/>
              </a:ext>
            </a:extLst>
          </p:cNvPr>
          <p:cNvSpPr txBox="1"/>
          <p:nvPr/>
        </p:nvSpPr>
        <p:spPr>
          <a:xfrm>
            <a:off x="990600" y="1524000"/>
            <a:ext cx="7696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err="1">
                <a:latin typeface="+mn-lt"/>
              </a:rPr>
              <a:t>webTA</a:t>
            </a:r>
            <a:r>
              <a:rPr lang="en-US" sz="2700" b="1" dirty="0">
                <a:latin typeface="+mn-lt"/>
              </a:rPr>
              <a:t> IR Average Days at Closure</a:t>
            </a:r>
            <a:endParaRPr lang="en-US" sz="2700" dirty="0">
              <a:latin typeface="+mn-lt"/>
            </a:endParaRPr>
          </a:p>
        </p:txBody>
      </p:sp>
      <p:graphicFrame>
        <p:nvGraphicFramePr>
          <p:cNvPr id="7" name="Table 3" descr="Table to show webTA IR Average Days at Closure Priority Category for August, September, October, November, December, January.  Closed Priority 1 avg. age: August 0, September 0, October 0, November 0, December 0, January 0. Closed Priority 3 avg. age: August 20, September 11, October 4, November 9, December 8, January 0. ">
            <a:extLst>
              <a:ext uri="{FF2B5EF4-FFF2-40B4-BE49-F238E27FC236}">
                <a16:creationId xmlns:a16="http://schemas.microsoft.com/office/drawing/2014/main" id="{4A254A90-0A59-48F5-828F-36CE4548DB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350365"/>
              </p:ext>
            </p:extLst>
          </p:nvPr>
        </p:nvGraphicFramePr>
        <p:xfrm>
          <a:off x="900642" y="2748280"/>
          <a:ext cx="7328958" cy="22392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6758">
                  <a:extLst>
                    <a:ext uri="{9D8B030D-6E8A-4147-A177-3AD203B41FA5}">
                      <a16:colId xmlns:a16="http://schemas.microsoft.com/office/drawing/2014/main" val="1109303445"/>
                    </a:ext>
                  </a:extLst>
                </a:gridCol>
                <a:gridCol w="937230">
                  <a:extLst>
                    <a:ext uri="{9D8B030D-6E8A-4147-A177-3AD203B41FA5}">
                      <a16:colId xmlns:a16="http://schemas.microsoft.com/office/drawing/2014/main" val="3882611996"/>
                    </a:ext>
                  </a:extLst>
                </a:gridCol>
                <a:gridCol w="1046994">
                  <a:extLst>
                    <a:ext uri="{9D8B030D-6E8A-4147-A177-3AD203B41FA5}">
                      <a16:colId xmlns:a16="http://schemas.microsoft.com/office/drawing/2014/main" val="3898354966"/>
                    </a:ext>
                  </a:extLst>
                </a:gridCol>
                <a:gridCol w="1046994">
                  <a:extLst>
                    <a:ext uri="{9D8B030D-6E8A-4147-A177-3AD203B41FA5}">
                      <a16:colId xmlns:a16="http://schemas.microsoft.com/office/drawing/2014/main" val="2434676513"/>
                    </a:ext>
                  </a:extLst>
                </a:gridCol>
                <a:gridCol w="1046994">
                  <a:extLst>
                    <a:ext uri="{9D8B030D-6E8A-4147-A177-3AD203B41FA5}">
                      <a16:colId xmlns:a16="http://schemas.microsoft.com/office/drawing/2014/main" val="522763164"/>
                    </a:ext>
                  </a:extLst>
                </a:gridCol>
                <a:gridCol w="1046994">
                  <a:extLst>
                    <a:ext uri="{9D8B030D-6E8A-4147-A177-3AD203B41FA5}">
                      <a16:colId xmlns:a16="http://schemas.microsoft.com/office/drawing/2014/main" val="2785654371"/>
                    </a:ext>
                  </a:extLst>
                </a:gridCol>
                <a:gridCol w="1046994">
                  <a:extLst>
                    <a:ext uri="{9D8B030D-6E8A-4147-A177-3AD203B41FA5}">
                      <a16:colId xmlns:a16="http://schemas.microsoft.com/office/drawing/2014/main" val="37159296"/>
                    </a:ext>
                  </a:extLst>
                </a:gridCol>
              </a:tblGrid>
              <a:tr h="59337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Priority Category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August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September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October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November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December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January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72006905"/>
                  </a:ext>
                </a:extLst>
              </a:tr>
              <a:tr h="424672">
                <a:tc>
                  <a:txBody>
                    <a:bodyPr/>
                    <a:lstStyle/>
                    <a:p>
                      <a:r>
                        <a:rPr lang="en-US" sz="1600" dirty="0"/>
                        <a:t>Closed Priority 1 avg. age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76738030"/>
                  </a:ext>
                </a:extLst>
              </a:tr>
              <a:tr h="424672">
                <a:tc>
                  <a:txBody>
                    <a:bodyPr/>
                    <a:lstStyle/>
                    <a:p>
                      <a:r>
                        <a:rPr lang="en-US" sz="1600" dirty="0"/>
                        <a:t>Closed Priority 3 avg. age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71034946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71F9E2-38B9-408A-9CFC-3CA7AF29ADD8}" type="slidenum">
              <a:rPr lang="en-US" sz="1800" smtClean="0">
                <a:latin typeface="+mj-lt"/>
              </a:rPr>
              <a:pPr>
                <a:defRPr/>
              </a:pPr>
              <a:t>13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 descr="webTA IR Summary &#10;as of February 12, 2025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14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webTA IR Summary 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February 12, 2025</a:t>
            </a:r>
          </a:p>
        </p:txBody>
      </p:sp>
      <p:sp>
        <p:nvSpPr>
          <p:cNvPr id="27651" name="Content Placeholder 2" descr="Completed webTA IR Totals&#10;&#10;2025   0&#10;2024   144&#10;&#10;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/>
              <a:t>Completed webTA IR Totals</a:t>
            </a:r>
          </a:p>
          <a:p>
            <a:pPr lvl="1"/>
            <a:r>
              <a:rPr lang="en-US" dirty="0"/>
              <a:t>2025   0</a:t>
            </a:r>
          </a:p>
          <a:p>
            <a:pPr lvl="1"/>
            <a:r>
              <a:rPr lang="en-US" dirty="0"/>
              <a:t>2024   144</a:t>
            </a:r>
          </a:p>
          <a:p>
            <a:pPr lvl="1">
              <a:buFontTx/>
              <a:buNone/>
            </a:pPr>
            <a:endParaRPr lang="en-US" dirty="0"/>
          </a:p>
          <a:p>
            <a:pPr>
              <a:buFont typeface="Times New Roman" pitchFamily="18" charset="0"/>
              <a:buChar char="―"/>
            </a:pPr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endParaRPr lang="en-US" b="1" dirty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288F-7524-4CF1-9B83-99A723BD8D21}" type="slidenum">
              <a:rPr lang="en-US" smtClean="0">
                <a:latin typeface="+mj-lt"/>
              </a:rPr>
              <a:pPr/>
              <a:t>14</a:t>
            </a:fld>
            <a:endParaRPr lang="en-US" dirty="0"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Software Change Requests (SCR)  &#10;as of February 12, 2025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639762"/>
          </a:xfrm>
        </p:spPr>
        <p:txBody>
          <a:bodyPr/>
          <a:lstStyle/>
          <a:p>
            <a:pPr algn="ctr">
              <a:defRPr/>
            </a:pPr>
            <a:r>
              <a:rPr lang="en-US" sz="2800" b="1" dirty="0">
                <a:solidFill>
                  <a:srgbClr val="C00000"/>
                </a:solidFill>
              </a:rPr>
              <a:t>Software Change Requests (SCR)  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February 12, 2025</a:t>
            </a:r>
          </a:p>
        </p:txBody>
      </p:sp>
      <p:sp>
        <p:nvSpPr>
          <p:cNvPr id="4099" name="Content Placeholder 2" descr="Scheduled Release Summary &#10;&#10;GESD Projects Scheduled&#10; 131 Open Projects Scheduled &#10;&#10;GESD Projects Unscheduled Breakdown By Status&#10;253 Pending &#10;68 FRD &#10;104 TBD&#10;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/>
          <a:lstStyle/>
          <a:p>
            <a:pPr>
              <a:buNone/>
            </a:pPr>
            <a:r>
              <a:rPr lang="en-US" sz="2800" b="1" dirty="0"/>
              <a:t>Scheduled Release Summary </a:t>
            </a:r>
            <a:br>
              <a:rPr lang="en-US" sz="2800" b="1" dirty="0">
                <a:solidFill>
                  <a:srgbClr val="C00000"/>
                </a:solidFill>
              </a:rPr>
            </a:br>
            <a:endParaRPr lang="en-US" sz="2800" dirty="0"/>
          </a:p>
          <a:p>
            <a:r>
              <a:rPr lang="en-US" sz="2600" dirty="0"/>
              <a:t>GESD Projects Scheduled</a:t>
            </a:r>
          </a:p>
          <a:p>
            <a:pPr lvl="1"/>
            <a:r>
              <a:rPr lang="en-US" sz="2600" dirty="0"/>
              <a:t> 131</a:t>
            </a:r>
            <a:r>
              <a:rPr lang="en-US" sz="2600" b="0" dirty="0"/>
              <a:t> Open Projects Scheduled </a:t>
            </a:r>
          </a:p>
          <a:p>
            <a:pPr lvl="1">
              <a:buNone/>
            </a:pPr>
            <a:endParaRPr lang="en-US" sz="2600" b="0" dirty="0"/>
          </a:p>
          <a:p>
            <a:r>
              <a:rPr lang="en-US" sz="2600" dirty="0"/>
              <a:t>GESD Projects Unscheduled Breakdown By Status</a:t>
            </a:r>
          </a:p>
          <a:p>
            <a:pPr lvl="1"/>
            <a:r>
              <a:rPr lang="en-US" sz="2600" b="0" dirty="0"/>
              <a:t> 253 Pending </a:t>
            </a:r>
          </a:p>
          <a:p>
            <a:pPr lvl="1"/>
            <a:r>
              <a:rPr lang="en-US" sz="2600" b="0" dirty="0"/>
              <a:t>68 FRD </a:t>
            </a:r>
          </a:p>
          <a:p>
            <a:pPr lvl="1"/>
            <a:r>
              <a:rPr lang="en-US" sz="2600" b="0" dirty="0"/>
              <a:t>104 TBD</a:t>
            </a:r>
          </a:p>
          <a:p>
            <a:pPr lvl="1">
              <a:buNone/>
            </a:pPr>
            <a:endParaRPr lang="en-US" sz="2600" dirty="0"/>
          </a:p>
          <a:p>
            <a:pPr lvl="1">
              <a:buNone/>
            </a:pPr>
            <a:endParaRPr lang="en-US" b="0" dirty="0"/>
          </a:p>
          <a:p>
            <a:pPr lvl="1">
              <a:buFontTx/>
              <a:buNone/>
            </a:pPr>
            <a:endParaRPr lang="en-US" dirty="0"/>
          </a:p>
          <a:p>
            <a:pPr lvl="1">
              <a:buFontTx/>
              <a:buNone/>
            </a:pPr>
            <a:endParaRPr lang="en-US" dirty="0"/>
          </a:p>
          <a:p>
            <a:pPr lvl="1">
              <a:buFontTx/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B89A0-98A7-4D25-9177-A247F3356AEE}" type="slidenum">
              <a:rPr lang="en-US" sz="1800" smtClean="0">
                <a:latin typeface="+mj-lt"/>
              </a:rPr>
              <a:pPr>
                <a:defRPr/>
              </a:pPr>
              <a:t>2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SCR by LOB&#10;as of February 12, 2025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639762"/>
          </a:xfrm>
        </p:spPr>
        <p:txBody>
          <a:bodyPr/>
          <a:lstStyle/>
          <a:p>
            <a:pPr algn="ctr">
              <a:defRPr/>
            </a:pPr>
            <a:r>
              <a:rPr lang="en-US" sz="2800" b="1" dirty="0">
                <a:solidFill>
                  <a:srgbClr val="C00000"/>
                </a:solidFill>
              </a:rPr>
              <a:t>SCR by LOB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February 12, 2025</a:t>
            </a:r>
          </a:p>
        </p:txBody>
      </p:sp>
      <p:sp>
        <p:nvSpPr>
          <p:cNvPr id="5123" name="Content Placeholder 2" descr="Unscheduled Project Breakdown By Line of Business (LOB)&#10;&#10;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/>
          <a:lstStyle/>
          <a:p>
            <a:pPr indent="0">
              <a:spcBef>
                <a:spcPts val="0"/>
              </a:spcBef>
              <a:buNone/>
            </a:pPr>
            <a:r>
              <a:rPr lang="en-US" sz="2800" b="1" dirty="0">
                <a:solidFill>
                  <a:schemeClr val="tx1"/>
                </a:solidFill>
              </a:rPr>
              <a:t>         Unscheduled Project Breakdown </a:t>
            </a:r>
          </a:p>
          <a:p>
            <a:pPr indent="0">
              <a:spcBef>
                <a:spcPts val="0"/>
              </a:spcBef>
              <a:buNone/>
            </a:pPr>
            <a:r>
              <a:rPr lang="en-US" sz="2800" b="1" dirty="0">
                <a:solidFill>
                  <a:schemeClr val="tx1"/>
                </a:solidFill>
              </a:rPr>
              <a:t>            By Line of Business (LOB</a:t>
            </a:r>
            <a:r>
              <a:rPr lang="en-US" sz="2800" b="1" dirty="0"/>
              <a:t>)</a:t>
            </a:r>
            <a:endParaRPr lang="en-US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le 4" descr="Table to show the Unscheduled Project Breakdown by Line of Business (LOB) and Total by LOB.  PPS 206, EmpowHR 69, HRLOB (PPS/EmpowHR) 41, Non-Core 0, GovTA, Paycheck8, webTA 29, Other 78.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4896816"/>
              </p:ext>
            </p:extLst>
          </p:nvPr>
        </p:nvGraphicFramePr>
        <p:xfrm>
          <a:off x="1752600" y="2743200"/>
          <a:ext cx="5334000" cy="2706186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181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28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Line of Business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 by LOB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531">
                <a:tc>
                  <a:txBody>
                    <a:bodyPr/>
                    <a:lstStyle/>
                    <a:p>
                      <a:r>
                        <a:rPr lang="en-US" i="0" dirty="0"/>
                        <a:t>PPS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 206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531">
                <a:tc>
                  <a:txBody>
                    <a:bodyPr/>
                    <a:lstStyle/>
                    <a:p>
                      <a:r>
                        <a:rPr lang="en-US" b="0" i="0" dirty="0"/>
                        <a:t>EmpowHR</a:t>
                      </a:r>
                      <a:r>
                        <a:rPr lang="en-US" b="1" i="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 69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531">
                <a:tc>
                  <a:txBody>
                    <a:bodyPr/>
                    <a:lstStyle/>
                    <a:p>
                      <a:r>
                        <a:rPr lang="en-US" i="0" dirty="0"/>
                        <a:t>HRLOB (PPS/</a:t>
                      </a:r>
                      <a:r>
                        <a:rPr lang="en-US" b="0" i="0" dirty="0"/>
                        <a:t>EmpowHR</a:t>
                      </a:r>
                      <a:r>
                        <a:rPr lang="en-US" i="0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 41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531">
                <a:tc>
                  <a:txBody>
                    <a:bodyPr/>
                    <a:lstStyle/>
                    <a:p>
                      <a:r>
                        <a:rPr lang="en-US" i="0" dirty="0"/>
                        <a:t>NON-CORE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  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75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0" dirty="0" err="1"/>
                        <a:t>GovTA</a:t>
                      </a:r>
                      <a:r>
                        <a:rPr lang="en-US" i="0" dirty="0"/>
                        <a:t>, Paycheck8,webTA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 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75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Other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 78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B89A0-98A7-4D25-9177-A247F3356AEE}" type="slidenum">
              <a:rPr lang="en-US" sz="1800" smtClean="0">
                <a:latin typeface="+mj-lt"/>
              </a:rPr>
              <a:pPr>
                <a:defRPr/>
              </a:pPr>
              <a:t>3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SCR Scheduled Release Summary &#10;as of February 12, 2025">
            <a:extLst>
              <a:ext uri="{FF2B5EF4-FFF2-40B4-BE49-F238E27FC236}">
                <a16:creationId xmlns:a16="http://schemas.microsoft.com/office/drawing/2014/main" id="{66F71504-BB33-4D92-8776-1024F50F3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SCR Scheduled Release Summary 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February 12, 2025</a:t>
            </a:r>
            <a:endParaRPr lang="en-US" sz="2000" dirty="0"/>
          </a:p>
        </p:txBody>
      </p:sp>
      <p:sp>
        <p:nvSpPr>
          <p:cNvPr id="7171" name="Content Placeholder 10" descr="Scheduled Release Summary&#10;&#10;CY 2025 Pay Period 06 Projects&#10;22 Projects Scheduled&#10;&#10;CY 2025 Off Release Pay Periods 3-5 Projects&#10;8 Projects Scheduled&#10;&#10;Note - Projects remain open 2 pay periods after implementation&#10;&#10;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038600"/>
          </a:xfrm>
        </p:spPr>
        <p:txBody>
          <a:bodyPr/>
          <a:lstStyle/>
          <a:p>
            <a:pPr lvl="1" algn="ctr">
              <a:buNone/>
            </a:pPr>
            <a:r>
              <a:rPr lang="en-US" b="1" dirty="0"/>
              <a:t>Scheduled Release Summary</a:t>
            </a:r>
          </a:p>
          <a:p>
            <a:pPr lvl="1" algn="ctr">
              <a:buNone/>
            </a:pPr>
            <a:endParaRPr lang="en-US" sz="1800" b="1" dirty="0"/>
          </a:p>
          <a:p>
            <a:pPr lvl="0">
              <a:defRPr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CY 2025 Pay Period 06 Projects</a:t>
            </a:r>
          </a:p>
          <a:p>
            <a:pPr lvl="1"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22 Projects Scheduled</a:t>
            </a:r>
          </a:p>
          <a:p>
            <a:pPr lvl="1">
              <a:defRPr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CY 2025 Off Release Pay Periods 3-5 Projects</a:t>
            </a:r>
          </a:p>
          <a:p>
            <a:pPr lvl="1"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8 Projects Scheduled</a:t>
            </a:r>
          </a:p>
          <a:p>
            <a:pPr marL="800100" lvl="1" indent="-342900">
              <a:defRPr/>
            </a:pP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defRPr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Note - Projects remain open 2 pay periods after implementation</a:t>
            </a:r>
          </a:p>
          <a:p>
            <a:pPr lvl="1"/>
            <a:endParaRPr lang="en-US" b="0" dirty="0"/>
          </a:p>
          <a:p>
            <a:pPr lvl="1">
              <a:buNone/>
            </a:pPr>
            <a:endParaRPr lang="en-US" dirty="0"/>
          </a:p>
          <a:p>
            <a:pPr lvl="1">
              <a:buFontTx/>
              <a:buNone/>
            </a:pPr>
            <a:endParaRPr lang="en-US" dirty="0">
              <a:solidFill>
                <a:srgbClr val="00006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B89A0-98A7-4D25-9177-A247F3356AEE}" type="slidenum">
              <a:rPr lang="en-US" sz="1800" smtClean="0">
                <a:latin typeface="+mj-lt"/>
              </a:rPr>
              <a:pPr>
                <a:defRPr/>
              </a:pPr>
              <a:t>4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 descr="Completed SCR Totals &#10;as of February 12, 2025"/>
          <p:cNvSpPr>
            <a:spLocks noGrp="1"/>
          </p:cNvSpPr>
          <p:nvPr>
            <p:ph type="title"/>
          </p:nvPr>
        </p:nvSpPr>
        <p:spPr>
          <a:xfrm>
            <a:off x="152400" y="152400"/>
            <a:ext cx="8534400" cy="762000"/>
          </a:xfrm>
        </p:spPr>
        <p:txBody>
          <a:bodyPr/>
          <a:lstStyle/>
          <a:p>
            <a:pPr algn="ctr">
              <a:defRPr/>
            </a:pPr>
            <a:r>
              <a:rPr lang="en-US" sz="2800" b="1" dirty="0">
                <a:solidFill>
                  <a:srgbClr val="C00000"/>
                </a:solidFill>
              </a:rPr>
              <a:t>Completed SCR Totals 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February 12, 2025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7171" name="Content Placeholder 10" descr="Completed SCR Totals&#10;&#10;2025   0&#10;2024   467&#10;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038600"/>
          </a:xfrm>
        </p:spPr>
        <p:txBody>
          <a:bodyPr/>
          <a:lstStyle/>
          <a:p>
            <a:pPr lvl="1">
              <a:buNone/>
            </a:pPr>
            <a:r>
              <a:rPr lang="en-US" b="1" dirty="0"/>
              <a:t>Completed SCR Totals</a:t>
            </a:r>
          </a:p>
          <a:p>
            <a:pPr lvl="1">
              <a:buNone/>
            </a:pPr>
            <a:endParaRPr lang="en-US" sz="1800" b="1" dirty="0"/>
          </a:p>
          <a:p>
            <a:pPr lvl="1"/>
            <a:r>
              <a:rPr lang="en-US" dirty="0"/>
              <a:t>2025   0</a:t>
            </a:r>
          </a:p>
          <a:p>
            <a:pPr lvl="1"/>
            <a:r>
              <a:rPr lang="en-US" b="0" dirty="0"/>
              <a:t>2024   467</a:t>
            </a:r>
            <a:endParaRPr lang="en-US" dirty="0"/>
          </a:p>
          <a:p>
            <a:pPr lvl="1"/>
            <a:endParaRPr lang="en-US" b="0" dirty="0"/>
          </a:p>
          <a:p>
            <a:pPr lvl="1">
              <a:buNone/>
            </a:pPr>
            <a:endParaRPr lang="en-US" dirty="0"/>
          </a:p>
          <a:p>
            <a:pPr lvl="1">
              <a:buFontTx/>
              <a:buNone/>
            </a:pPr>
            <a:endParaRPr lang="en-US" dirty="0">
              <a:solidFill>
                <a:srgbClr val="00006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B89A0-98A7-4D25-9177-A247F3356AEE}" type="slidenum">
              <a:rPr lang="en-US" sz="1800" smtClean="0">
                <a:latin typeface="+mj-lt"/>
              </a:rPr>
              <a:pPr>
                <a:defRPr/>
              </a:pPr>
              <a:t>5</a:t>
            </a:fld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42644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 descr="Incident Report (IR) Summary&#10;as of February 12, 2025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76962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 Incident Report (IR) Summary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February 12, 2025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9" name="TextBox 8" descr="PPS IR Summary&#10;"/>
          <p:cNvSpPr txBox="1"/>
          <p:nvPr/>
        </p:nvSpPr>
        <p:spPr>
          <a:xfrm>
            <a:off x="1039721" y="1403200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+mj-lt"/>
              </a:rPr>
              <a:t>PPS IR Summary</a:t>
            </a:r>
          </a:p>
        </p:txBody>
      </p:sp>
      <p:graphicFrame>
        <p:nvGraphicFramePr>
          <p:cNvPr id="3" name="Table 3" descr="Table to show PPS IR Summary Number for August, September, October, November, December, January. Beginning Balance: August 143, September 148, October 140, November 157, December 154, January 164. Received: August 132, September 134, October 121, November 120, December 112, January 0. Closed: August 127, September 142, October 104, November 123, December 112, January 0. Ending Balance: August 148, September 140, October 157, November 154, December 154, January 164.&#10;&#10;">
            <a:extLst>
              <a:ext uri="{FF2B5EF4-FFF2-40B4-BE49-F238E27FC236}">
                <a16:creationId xmlns:a16="http://schemas.microsoft.com/office/drawing/2014/main" id="{7302A692-C2BF-48CB-8291-4A890944E5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475190"/>
              </p:ext>
            </p:extLst>
          </p:nvPr>
        </p:nvGraphicFramePr>
        <p:xfrm>
          <a:off x="996517" y="2514598"/>
          <a:ext cx="7113680" cy="2590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240">
                  <a:extLst>
                    <a:ext uri="{9D8B030D-6E8A-4147-A177-3AD203B41FA5}">
                      <a16:colId xmlns:a16="http://schemas.microsoft.com/office/drawing/2014/main" val="1109303445"/>
                    </a:ext>
                  </a:extLst>
                </a:gridCol>
                <a:gridCol w="1016240">
                  <a:extLst>
                    <a:ext uri="{9D8B030D-6E8A-4147-A177-3AD203B41FA5}">
                      <a16:colId xmlns:a16="http://schemas.microsoft.com/office/drawing/2014/main" val="3882611996"/>
                    </a:ext>
                  </a:extLst>
                </a:gridCol>
                <a:gridCol w="1016240">
                  <a:extLst>
                    <a:ext uri="{9D8B030D-6E8A-4147-A177-3AD203B41FA5}">
                      <a16:colId xmlns:a16="http://schemas.microsoft.com/office/drawing/2014/main" val="3898354966"/>
                    </a:ext>
                  </a:extLst>
                </a:gridCol>
                <a:gridCol w="1016240">
                  <a:extLst>
                    <a:ext uri="{9D8B030D-6E8A-4147-A177-3AD203B41FA5}">
                      <a16:colId xmlns:a16="http://schemas.microsoft.com/office/drawing/2014/main" val="2434676513"/>
                    </a:ext>
                  </a:extLst>
                </a:gridCol>
                <a:gridCol w="1016240">
                  <a:extLst>
                    <a:ext uri="{9D8B030D-6E8A-4147-A177-3AD203B41FA5}">
                      <a16:colId xmlns:a16="http://schemas.microsoft.com/office/drawing/2014/main" val="522763164"/>
                    </a:ext>
                  </a:extLst>
                </a:gridCol>
                <a:gridCol w="1016240">
                  <a:extLst>
                    <a:ext uri="{9D8B030D-6E8A-4147-A177-3AD203B41FA5}">
                      <a16:colId xmlns:a16="http://schemas.microsoft.com/office/drawing/2014/main" val="2785654371"/>
                    </a:ext>
                  </a:extLst>
                </a:gridCol>
                <a:gridCol w="1016240">
                  <a:extLst>
                    <a:ext uri="{9D8B030D-6E8A-4147-A177-3AD203B41FA5}">
                      <a16:colId xmlns:a16="http://schemas.microsoft.com/office/drawing/2014/main" val="37159296"/>
                    </a:ext>
                  </a:extLst>
                </a:gridCol>
              </a:tblGrid>
              <a:tr h="43477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Number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August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September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October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November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December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January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72006905"/>
                  </a:ext>
                </a:extLst>
              </a:tr>
              <a:tr h="6432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Beginning Balance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143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157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164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76738030"/>
                  </a:ext>
                </a:extLst>
              </a:tr>
              <a:tr h="4347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Received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71034946"/>
                  </a:ext>
                </a:extLst>
              </a:tr>
              <a:tr h="434778">
                <a:tc>
                  <a:txBody>
                    <a:bodyPr/>
                    <a:lstStyle/>
                    <a:p>
                      <a:pPr algn="l"/>
                      <a:r>
                        <a:rPr lang="en-US" sz="1500" dirty="0"/>
                        <a:t>Closed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104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97415008"/>
                  </a:ext>
                </a:extLst>
              </a:tr>
              <a:tr h="6432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Ending Balance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157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164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66088628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B89A0-98A7-4D25-9177-A247F3356AEE}" type="slidenum">
              <a:rPr lang="en-US" sz="1800" smtClean="0">
                <a:latin typeface="+mj-lt"/>
              </a:rPr>
              <a:pPr>
                <a:defRPr/>
              </a:pPr>
              <a:t>6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 descr="IR Average Days at Closure&#10;as of February 12, 2025"/>
          <p:cNvSpPr>
            <a:spLocks noGrp="1"/>
          </p:cNvSpPr>
          <p:nvPr>
            <p:ph type="title"/>
          </p:nvPr>
        </p:nvSpPr>
        <p:spPr bwMode="auto">
          <a:xfrm>
            <a:off x="152400" y="274638"/>
            <a:ext cx="8077200" cy="6397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 IR Average Days at Closure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February 12, 2025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7" name="TextBox 6" descr="PPS IR Average Days at Closure &#10;"/>
          <p:cNvSpPr txBox="1"/>
          <p:nvPr/>
        </p:nvSpPr>
        <p:spPr>
          <a:xfrm>
            <a:off x="1295400" y="1524000"/>
            <a:ext cx="716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+mn-lt"/>
              </a:rPr>
              <a:t>PPS IR Average Days at Closure </a:t>
            </a:r>
            <a:endParaRPr lang="en-US" sz="2800" dirty="0">
              <a:latin typeface="+mn-lt"/>
            </a:endParaRPr>
          </a:p>
        </p:txBody>
      </p:sp>
      <p:graphicFrame>
        <p:nvGraphicFramePr>
          <p:cNvPr id="8" name="Table 3" descr="Table to show PPS IR Average Days at Closure Priority Category for August, September, October, November, December, January.  Closed Priority 1 avg. age: August 3, September 3, October 0, November 5, December 9, January 0. Closed Priority 3 avg. age: August 6, September 18, October 5, November 6, December 30, January 0. ">
            <a:extLst>
              <a:ext uri="{FF2B5EF4-FFF2-40B4-BE49-F238E27FC236}">
                <a16:creationId xmlns:a16="http://schemas.microsoft.com/office/drawing/2014/main" id="{449E40CA-CB2F-405B-BEA0-84F2EB0054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494161"/>
              </p:ext>
            </p:extLst>
          </p:nvPr>
        </p:nvGraphicFramePr>
        <p:xfrm>
          <a:off x="900642" y="2819400"/>
          <a:ext cx="7328958" cy="23019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6758">
                  <a:extLst>
                    <a:ext uri="{9D8B030D-6E8A-4147-A177-3AD203B41FA5}">
                      <a16:colId xmlns:a16="http://schemas.microsoft.com/office/drawing/2014/main" val="1109303445"/>
                    </a:ext>
                  </a:extLst>
                </a:gridCol>
                <a:gridCol w="937230">
                  <a:extLst>
                    <a:ext uri="{9D8B030D-6E8A-4147-A177-3AD203B41FA5}">
                      <a16:colId xmlns:a16="http://schemas.microsoft.com/office/drawing/2014/main" val="3882611996"/>
                    </a:ext>
                  </a:extLst>
                </a:gridCol>
                <a:gridCol w="1046994">
                  <a:extLst>
                    <a:ext uri="{9D8B030D-6E8A-4147-A177-3AD203B41FA5}">
                      <a16:colId xmlns:a16="http://schemas.microsoft.com/office/drawing/2014/main" val="3898354966"/>
                    </a:ext>
                  </a:extLst>
                </a:gridCol>
                <a:gridCol w="1046994">
                  <a:extLst>
                    <a:ext uri="{9D8B030D-6E8A-4147-A177-3AD203B41FA5}">
                      <a16:colId xmlns:a16="http://schemas.microsoft.com/office/drawing/2014/main" val="2434676513"/>
                    </a:ext>
                  </a:extLst>
                </a:gridCol>
                <a:gridCol w="1046994">
                  <a:extLst>
                    <a:ext uri="{9D8B030D-6E8A-4147-A177-3AD203B41FA5}">
                      <a16:colId xmlns:a16="http://schemas.microsoft.com/office/drawing/2014/main" val="522763164"/>
                    </a:ext>
                  </a:extLst>
                </a:gridCol>
                <a:gridCol w="1046994">
                  <a:extLst>
                    <a:ext uri="{9D8B030D-6E8A-4147-A177-3AD203B41FA5}">
                      <a16:colId xmlns:a16="http://schemas.microsoft.com/office/drawing/2014/main" val="2785654371"/>
                    </a:ext>
                  </a:extLst>
                </a:gridCol>
                <a:gridCol w="1046994">
                  <a:extLst>
                    <a:ext uri="{9D8B030D-6E8A-4147-A177-3AD203B41FA5}">
                      <a16:colId xmlns:a16="http://schemas.microsoft.com/office/drawing/2014/main" val="37159296"/>
                    </a:ext>
                  </a:extLst>
                </a:gridCol>
              </a:tblGrid>
              <a:tr h="65605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Priority Category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August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September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October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November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December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January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72006905"/>
                  </a:ext>
                </a:extLst>
              </a:tr>
              <a:tr h="469531">
                <a:tc>
                  <a:txBody>
                    <a:bodyPr/>
                    <a:lstStyle/>
                    <a:p>
                      <a:r>
                        <a:rPr lang="en-US" sz="1600" dirty="0"/>
                        <a:t>Closed Priority 1 avg. age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76738030"/>
                  </a:ext>
                </a:extLst>
              </a:tr>
              <a:tr h="469531">
                <a:tc>
                  <a:txBody>
                    <a:bodyPr/>
                    <a:lstStyle/>
                    <a:p>
                      <a:r>
                        <a:rPr lang="en-US" sz="1600" dirty="0"/>
                        <a:t>Closed Priority 3 avg. age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71034946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B89A0-98A7-4D25-9177-A247F3356AEE}" type="slidenum">
              <a:rPr lang="en-US" sz="1800" smtClean="0">
                <a:latin typeface="+mj-lt"/>
              </a:rPr>
              <a:pPr>
                <a:defRPr/>
              </a:pPr>
              <a:t>7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 descr="Completed PPS IR Totals&#10;as of February 12, 2025"/>
          <p:cNvSpPr>
            <a:spLocks noGrp="1"/>
          </p:cNvSpPr>
          <p:nvPr>
            <p:ph type="title"/>
          </p:nvPr>
        </p:nvSpPr>
        <p:spPr>
          <a:xfrm>
            <a:off x="152400" y="274638"/>
            <a:ext cx="8077200" cy="639762"/>
          </a:xfrm>
        </p:spPr>
        <p:txBody>
          <a:bodyPr/>
          <a:lstStyle/>
          <a:p>
            <a:pPr algn="ctr">
              <a:defRPr/>
            </a:pPr>
            <a:r>
              <a:rPr lang="en-US" sz="2800" b="1" dirty="0">
                <a:solidFill>
                  <a:srgbClr val="C00000"/>
                </a:solidFill>
              </a:rPr>
              <a:t> Completed PPS IR Totals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February 12, 2025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7" name="TextBox 6" descr="Completed PPS IR Totals&#10;"/>
          <p:cNvSpPr txBox="1"/>
          <p:nvPr/>
        </p:nvSpPr>
        <p:spPr>
          <a:xfrm>
            <a:off x="1143000" y="1524000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+mn-lt"/>
              </a:rPr>
              <a:t>Completed PPS IR Totals</a:t>
            </a:r>
            <a:endParaRPr lang="en-US" sz="2800" dirty="0">
              <a:latin typeface="+mn-lt"/>
            </a:endParaRPr>
          </a:p>
        </p:txBody>
      </p:sp>
      <p:sp>
        <p:nvSpPr>
          <p:cNvPr id="14339" name="Content Placeholder 10" descr="2025   0&#10;2024   1626 &#10;&#10;"/>
          <p:cNvSpPr>
            <a:spLocks noGrp="1"/>
          </p:cNvSpPr>
          <p:nvPr>
            <p:ph idx="1"/>
          </p:nvPr>
        </p:nvSpPr>
        <p:spPr>
          <a:xfrm>
            <a:off x="1143000" y="2209800"/>
            <a:ext cx="7315200" cy="2667000"/>
          </a:xfrm>
        </p:spPr>
        <p:txBody>
          <a:bodyPr/>
          <a:lstStyle/>
          <a:p>
            <a:pPr lvl="1"/>
            <a:r>
              <a:rPr lang="en-US" dirty="0"/>
              <a:t>2025   0</a:t>
            </a:r>
          </a:p>
          <a:p>
            <a:pPr lvl="1"/>
            <a:r>
              <a:rPr lang="en-US" dirty="0"/>
              <a:t>2024   1626 </a:t>
            </a:r>
          </a:p>
          <a:p>
            <a:pPr lvl="1">
              <a:buNone/>
            </a:pPr>
            <a:endParaRPr lang="en-US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B89A0-98A7-4D25-9177-A247F3356AEE}" type="slidenum">
              <a:rPr lang="en-US" sz="1800" smtClean="0">
                <a:latin typeface="+mj-lt"/>
              </a:rPr>
              <a:pPr>
                <a:defRPr/>
              </a:pPr>
              <a:t>8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EmpowHR IR Summary&#10;as of February 12, 2025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639762"/>
          </a:xfrm>
        </p:spPr>
        <p:txBody>
          <a:bodyPr/>
          <a:lstStyle/>
          <a:p>
            <a:pPr algn="ctr">
              <a:defRPr/>
            </a:pPr>
            <a:r>
              <a:rPr lang="en-US" sz="2800" b="1" dirty="0">
                <a:solidFill>
                  <a:srgbClr val="C00000"/>
                </a:solidFill>
              </a:rPr>
              <a:t> EmpowHR IR Summary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February 12, 2025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5" name="TextBox 4" descr="EmpowHR IR Summary&#10;"/>
          <p:cNvSpPr txBox="1"/>
          <p:nvPr/>
        </p:nvSpPr>
        <p:spPr>
          <a:xfrm>
            <a:off x="1219200" y="1524000"/>
            <a:ext cx="739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+mn-lt"/>
              </a:rPr>
              <a:t>EmpowHR IR Summary</a:t>
            </a:r>
            <a:endParaRPr lang="en-US" sz="2800" dirty="0">
              <a:latin typeface="+mn-lt"/>
            </a:endParaRPr>
          </a:p>
        </p:txBody>
      </p:sp>
      <p:graphicFrame>
        <p:nvGraphicFramePr>
          <p:cNvPr id="8" name="Table 3" descr="Table to show EmpowHR IR Summary Number for August, September, October, November, December, January. Beginning Balance: August 84, September 94, October 93, November 97, December 88, January 60. Received: August 50, September 33, October 52, November 48, December 33, January 0. Closed: August 40, September 34, October 48, November 57, December 47, January 0. Ending Balance: August 94, September 93, October 97, November 88, December 74, January 60.&#10;">
            <a:extLst>
              <a:ext uri="{FF2B5EF4-FFF2-40B4-BE49-F238E27FC236}">
                <a16:creationId xmlns:a16="http://schemas.microsoft.com/office/drawing/2014/main" id="{0B27F8B7-7921-4BA0-90DC-699DB40C29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303157"/>
              </p:ext>
            </p:extLst>
          </p:nvPr>
        </p:nvGraphicFramePr>
        <p:xfrm>
          <a:off x="996517" y="2514598"/>
          <a:ext cx="7113680" cy="2590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240">
                  <a:extLst>
                    <a:ext uri="{9D8B030D-6E8A-4147-A177-3AD203B41FA5}">
                      <a16:colId xmlns:a16="http://schemas.microsoft.com/office/drawing/2014/main" val="1109303445"/>
                    </a:ext>
                  </a:extLst>
                </a:gridCol>
                <a:gridCol w="1016240">
                  <a:extLst>
                    <a:ext uri="{9D8B030D-6E8A-4147-A177-3AD203B41FA5}">
                      <a16:colId xmlns:a16="http://schemas.microsoft.com/office/drawing/2014/main" val="3882611996"/>
                    </a:ext>
                  </a:extLst>
                </a:gridCol>
                <a:gridCol w="1016240">
                  <a:extLst>
                    <a:ext uri="{9D8B030D-6E8A-4147-A177-3AD203B41FA5}">
                      <a16:colId xmlns:a16="http://schemas.microsoft.com/office/drawing/2014/main" val="3898354966"/>
                    </a:ext>
                  </a:extLst>
                </a:gridCol>
                <a:gridCol w="1016240">
                  <a:extLst>
                    <a:ext uri="{9D8B030D-6E8A-4147-A177-3AD203B41FA5}">
                      <a16:colId xmlns:a16="http://schemas.microsoft.com/office/drawing/2014/main" val="2434676513"/>
                    </a:ext>
                  </a:extLst>
                </a:gridCol>
                <a:gridCol w="1016240">
                  <a:extLst>
                    <a:ext uri="{9D8B030D-6E8A-4147-A177-3AD203B41FA5}">
                      <a16:colId xmlns:a16="http://schemas.microsoft.com/office/drawing/2014/main" val="522763164"/>
                    </a:ext>
                  </a:extLst>
                </a:gridCol>
                <a:gridCol w="1016240">
                  <a:extLst>
                    <a:ext uri="{9D8B030D-6E8A-4147-A177-3AD203B41FA5}">
                      <a16:colId xmlns:a16="http://schemas.microsoft.com/office/drawing/2014/main" val="2785654371"/>
                    </a:ext>
                  </a:extLst>
                </a:gridCol>
                <a:gridCol w="1016240">
                  <a:extLst>
                    <a:ext uri="{9D8B030D-6E8A-4147-A177-3AD203B41FA5}">
                      <a16:colId xmlns:a16="http://schemas.microsoft.com/office/drawing/2014/main" val="37159296"/>
                    </a:ext>
                  </a:extLst>
                </a:gridCol>
              </a:tblGrid>
              <a:tr h="43477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Number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August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September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October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November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December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January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72006905"/>
                  </a:ext>
                </a:extLst>
              </a:tr>
              <a:tr h="6432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Beginning Balance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94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88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76738030"/>
                  </a:ext>
                </a:extLst>
              </a:tr>
              <a:tr h="4347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Received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71034946"/>
                  </a:ext>
                </a:extLst>
              </a:tr>
              <a:tr h="434778">
                <a:tc>
                  <a:txBody>
                    <a:bodyPr/>
                    <a:lstStyle/>
                    <a:p>
                      <a:r>
                        <a:rPr lang="en-US" sz="1500" dirty="0"/>
                        <a:t>Closed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57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97415008"/>
                  </a:ext>
                </a:extLst>
              </a:tr>
              <a:tr h="6432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Ending Balance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94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88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74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66088628"/>
                  </a:ext>
                </a:extLst>
              </a:tr>
            </a:tbl>
          </a:graphicData>
        </a:graphic>
      </p:graphicFrame>
      <p:sp>
        <p:nvSpPr>
          <p:cNvPr id="1843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39ACCC-E1C9-43B5-9B83-EC9E74DE4B13}" type="slidenum">
              <a:rPr lang="en-US" sz="1800" smtClean="0">
                <a:latin typeface="+mj-lt"/>
              </a:rPr>
              <a:pPr>
                <a:defRPr/>
              </a:pPr>
              <a:t>9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15910</TotalTime>
  <Words>563</Words>
  <Application>Microsoft Office PowerPoint</Application>
  <PresentationFormat>On-screen Show (4:3)</PresentationFormat>
  <Paragraphs>264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Times New Roman</vt:lpstr>
      <vt:lpstr>1_Default Design</vt:lpstr>
      <vt:lpstr>USDA, National Finance Center PRT Meeting February 12, 2025</vt:lpstr>
      <vt:lpstr>Software Change Requests (SCR)   as of February 12, 2025</vt:lpstr>
      <vt:lpstr>SCR by LOB as of February 12, 2025</vt:lpstr>
      <vt:lpstr>SCR Scheduled Release Summary  as of February 12, 2025</vt:lpstr>
      <vt:lpstr>Completed SCR Totals  as of February 12, 2025</vt:lpstr>
      <vt:lpstr> Incident Report (IR) Summary as of February 12, 2025</vt:lpstr>
      <vt:lpstr> IR Average Days at Closure as of February 12, 2025</vt:lpstr>
      <vt:lpstr> Completed PPS IR Totals as of February 12, 2025</vt:lpstr>
      <vt:lpstr> EmpowHR IR Summary as of February 12, 2025</vt:lpstr>
      <vt:lpstr> EmpowHR IR Average Days at Closure as of February 12, 2025</vt:lpstr>
      <vt:lpstr> Completed EmpowHR IR Totals as of February 12, 2025</vt:lpstr>
      <vt:lpstr>webTA IR Summary as of February 12, 2025</vt:lpstr>
      <vt:lpstr>webTA IR - Average Days at Closure as of February 12, 2025</vt:lpstr>
      <vt:lpstr>webTA IR Summary  as of February 12, 2025</vt:lpstr>
    </vt:vector>
  </TitlesOfParts>
  <Company>USDA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USDA, National Finance Center PRT Meeting February 12, 2025</dc:title>
  <dc:subject>Meeting presentation document for August 2016 PRT Meeting.</dc:subject>
  <dc:creator>National Finance Center</dc:creator>
  <cp:keywords/>
  <cp:lastModifiedBy>Adams, Tasha - OCFO-NFC</cp:lastModifiedBy>
  <cp:revision>930</cp:revision>
  <cp:lastPrinted>2020-02-04T20:42:27Z</cp:lastPrinted>
  <dcterms:created xsi:type="dcterms:W3CDTF">2006-10-24T17:39:02Z</dcterms:created>
  <dcterms:modified xsi:type="dcterms:W3CDTF">2025-02-12T17:45:33Z</dcterms:modified>
</cp:coreProperties>
</file>