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3"/>
  </p:notesMasterIdLst>
  <p:handoutMasterIdLst>
    <p:handoutMasterId r:id="rId4"/>
  </p:handoutMasterIdLst>
  <p:sldIdLst>
    <p:sldId id="446" r:id="rId2"/>
  </p:sldIdLst>
  <p:sldSz cx="9144000" cy="6858000" type="screen4x3"/>
  <p:notesSz cx="6954838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41C"/>
    <a:srgbClr val="576BFB"/>
    <a:srgbClr val="EBFB57"/>
    <a:srgbClr val="164B9A"/>
    <a:srgbClr val="A94157"/>
    <a:srgbClr val="000066"/>
    <a:srgbClr val="990000"/>
    <a:srgbClr val="CBD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61" autoAdjust="0"/>
    <p:restoredTop sz="99636" autoAdjust="0"/>
  </p:normalViewPr>
  <p:slideViewPr>
    <p:cSldViewPr>
      <p:cViewPr varScale="1">
        <p:scale>
          <a:sx n="175" d="100"/>
          <a:sy n="175" d="100"/>
        </p:scale>
        <p:origin x="72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40" y="96"/>
      </p:cViewPr>
      <p:guideLst>
        <p:guide orient="horz" pos="2932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039592" cy="44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846" y="3"/>
            <a:ext cx="3039592" cy="44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59224"/>
            <a:ext cx="3039592" cy="44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846" y="8859224"/>
            <a:ext cx="3039592" cy="44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67DC8DB-6FA3-48D7-A11B-02D648A90D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84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871" y="0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8500"/>
            <a:ext cx="4652962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6115" y="4420869"/>
            <a:ext cx="5562610" cy="4190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41738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871" y="8841738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9728DC5-B857-49DF-BE34-B706C24529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67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dirty="0"/>
              <a:t>Key Messages for Randy: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Build 1 is quickly ramping up with full funding. 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By February of next year, we plan to go-live with core PPS functionality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Solution design and toolset has been finalized using the market leading Oracle Business Intelligence Enterprise Edition 11 g (OBIEE)</a:t>
            </a:r>
          </a:p>
          <a:p>
            <a:pPr marL="395288" indent="-217488">
              <a:spcAft>
                <a:spcPts val="600"/>
              </a:spcAft>
              <a:buFont typeface="Calibri" pitchFamily="34" charset="0"/>
              <a:buChar char="‒"/>
              <a:defRPr/>
            </a:pPr>
            <a:r>
              <a:rPr lang="en-US" sz="1100" dirty="0">
                <a:latin typeface="Calibri" pitchFamily="34" charset="0"/>
                <a:cs typeface="Calibri" pitchFamily="34" charset="0"/>
              </a:rPr>
              <a:t>Comprehensive BI functionality that delivers the full range of analytic and reporting capabilities with a powerful user experience</a:t>
            </a:r>
          </a:p>
          <a:p>
            <a:pPr marL="395288" indent="-217488">
              <a:spcAft>
                <a:spcPts val="600"/>
              </a:spcAft>
              <a:buFont typeface="Calibri" pitchFamily="34" charset="0"/>
              <a:buChar char="‒"/>
              <a:defRPr/>
            </a:pPr>
            <a:r>
              <a:rPr lang="en-US" sz="1100" dirty="0">
                <a:latin typeface="Calibri" pitchFamily="34" charset="0"/>
                <a:cs typeface="Calibri" pitchFamily="34" charset="0"/>
              </a:rPr>
              <a:t>Provides contextual, relevant and actionable insights for organizational-wide human capital analysis and decision-making </a:t>
            </a:r>
          </a:p>
          <a:p>
            <a:pPr marL="395288" indent="-217488">
              <a:spcAft>
                <a:spcPts val="600"/>
              </a:spcAft>
              <a:buFont typeface="Calibri" pitchFamily="34" charset="0"/>
              <a:buChar char="‒"/>
              <a:defRPr/>
            </a:pPr>
            <a:r>
              <a:rPr lang="en-US" sz="1100" dirty="0">
                <a:latin typeface="Calibri" pitchFamily="34" charset="0"/>
                <a:cs typeface="Calibri" pitchFamily="34" charset="0"/>
              </a:rPr>
              <a:t>Robust infrastructure for performance, availability, and security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Customer engagement is critical to the success of the project. The RUG will play a key role in Build 1 as solution designers—helping us validate the requirements and design, build, and test the solution via monthly working sessions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During the Customer Forum, we will  kick-off Build 1 with customers including a demo to preview the tool’s capabilities. </a:t>
            </a: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E20FF0-4122-4821-924D-EC46B2037CE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usdabmp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2192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November 7,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1C4C0-E553-4AAC-B661-931006FE7C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C6738-1F81-4E4A-8ACB-6FD524E80C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A5C28-2AB1-4C2E-994A-5FC5FBA95E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SD 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7"/>
          <p:cNvSpPr txBox="1">
            <a:spLocks/>
          </p:cNvSpPr>
          <p:nvPr userDrawn="1"/>
        </p:nvSpPr>
        <p:spPr bwMode="auto">
          <a:xfrm>
            <a:off x="2286000" y="685800"/>
            <a:ext cx="594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 anchor="ctr"/>
          <a:lstStyle>
            <a:lvl1pPr>
              <a:defRPr sz="2000" b="1">
                <a:solidFill>
                  <a:srgbClr val="C00000"/>
                </a:solidFill>
                <a:latin typeface="+mn-lt"/>
              </a:defRPr>
            </a:lvl1pPr>
          </a:lstStyle>
          <a:p>
            <a:pPr algn="ctr" eaLnBrk="0" hangingPunct="0">
              <a:defRPr/>
            </a:pPr>
            <a:endParaRPr lang="en-US" sz="1400" b="0" i="1" kern="0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33400" y="6477000"/>
            <a:ext cx="8153400" cy="0"/>
          </a:xfrm>
          <a:prstGeom prst="line">
            <a:avLst/>
          </a:prstGeom>
          <a:ln w="28575">
            <a:solidFill>
              <a:srgbClr val="00206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7848600" y="6488113"/>
            <a:ext cx="11430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fld id="{E4B01F48-B9CD-4559-AE53-CA74930BBE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1"/>
          <p:cNvSpPr>
            <a:spLocks noGrp="1"/>
          </p:cNvSpPr>
          <p:nvPr>
            <p:ph idx="10"/>
          </p:nvPr>
        </p:nvSpPr>
        <p:spPr>
          <a:xfrm>
            <a:off x="152400" y="1752600"/>
            <a:ext cx="4038600" cy="1905000"/>
          </a:xfrm>
        </p:spPr>
        <p:txBody>
          <a:bodyPr>
            <a:normAutofit/>
          </a:bodyPr>
          <a:lstStyle>
            <a:lvl1pPr marL="228573" indent="-228573">
              <a:defRPr sz="1600">
                <a:latin typeface="+mn-lt"/>
              </a:defRPr>
            </a:lvl1pPr>
            <a:lvl2pPr marL="228573" indent="174604">
              <a:defRPr sz="1600">
                <a:latin typeface="+mn-lt"/>
              </a:defRPr>
            </a:lvl2pPr>
            <a:lvl3pPr marL="511115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381000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" name="Content Placeholder 24"/>
          <p:cNvSpPr>
            <a:spLocks noGrp="1"/>
          </p:cNvSpPr>
          <p:nvPr>
            <p:ph sz="quarter" idx="11"/>
          </p:nvPr>
        </p:nvSpPr>
        <p:spPr>
          <a:xfrm>
            <a:off x="4800600" y="1752600"/>
            <a:ext cx="4038600" cy="1905000"/>
          </a:xfrm>
        </p:spPr>
        <p:txBody>
          <a:bodyPr/>
          <a:lstStyle>
            <a:lvl1pPr marL="228573" indent="-228573">
              <a:defRPr sz="1600">
                <a:latin typeface="+mn-lt"/>
              </a:defRPr>
            </a:lvl1pPr>
            <a:lvl2pPr marL="282542" indent="174604">
              <a:defRPr sz="1600">
                <a:latin typeface="+mn-lt"/>
              </a:defRPr>
            </a:lvl2pPr>
            <a:lvl3pPr marL="457146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8" name="Content Placeholder 1"/>
          <p:cNvSpPr>
            <a:spLocks noGrp="1"/>
          </p:cNvSpPr>
          <p:nvPr>
            <p:ph idx="12"/>
          </p:nvPr>
        </p:nvSpPr>
        <p:spPr>
          <a:xfrm>
            <a:off x="228600" y="4191000"/>
            <a:ext cx="4038600" cy="2285999"/>
          </a:xfrm>
        </p:spPr>
        <p:txBody>
          <a:bodyPr>
            <a:normAutofit/>
          </a:bodyPr>
          <a:lstStyle>
            <a:lvl1pPr marL="228573" indent="-228573">
              <a:defRPr sz="1600">
                <a:latin typeface="+mn-lt"/>
              </a:defRPr>
            </a:lvl1pPr>
            <a:lvl2pPr marL="228573" indent="174604">
              <a:defRPr sz="1600">
                <a:latin typeface="+mn-lt"/>
              </a:defRPr>
            </a:lvl2pPr>
            <a:lvl3pPr marL="511115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Content Placeholder 24"/>
          <p:cNvSpPr>
            <a:spLocks noGrp="1"/>
          </p:cNvSpPr>
          <p:nvPr>
            <p:ph sz="quarter" idx="13"/>
          </p:nvPr>
        </p:nvSpPr>
        <p:spPr>
          <a:xfrm>
            <a:off x="4800600" y="4191000"/>
            <a:ext cx="4038600" cy="2286000"/>
          </a:xfrm>
        </p:spPr>
        <p:txBody>
          <a:bodyPr/>
          <a:lstStyle>
            <a:lvl1pPr marL="228573" indent="-228573">
              <a:defRPr sz="1600">
                <a:latin typeface="+mn-lt"/>
              </a:defRPr>
            </a:lvl1pPr>
            <a:lvl2pPr marL="282542" indent="174604">
              <a:defRPr sz="1600">
                <a:latin typeface="+mn-lt"/>
              </a:defRPr>
            </a:lvl2pPr>
            <a:lvl3pPr marL="457146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F1550-0155-4B19-9174-D92B7AB070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69D4F-19FB-42CF-851E-9D23F6E335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56E4A-A277-4363-9E35-4D8B6A7CDE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45262"/>
            <a:ext cx="4040188" cy="578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85024"/>
            <a:ext cx="4040188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45262"/>
            <a:ext cx="4041775" cy="578073"/>
          </a:xfrm>
        </p:spPr>
        <p:txBody>
          <a:bodyPr anchor="b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85024"/>
            <a:ext cx="4041775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85EB4-E979-4227-8D31-3C225DF3BB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1E2DA-59C2-4051-BA65-A183508894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7A50E-1163-415E-8257-3919DE8C6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814B0-1094-4BEC-911D-24F7C0546F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B9B51-AFCA-444E-9B47-67E3208730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CC2C50C-9C32-47E8-9FAC-B50586F067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169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9" name="Straight Connector 8" descr="&quot;&quot;"/>
          <p:cNvCxnSpPr/>
          <p:nvPr userDrawn="1"/>
        </p:nvCxnSpPr>
        <p:spPr>
          <a:xfrm>
            <a:off x="0" y="1143000"/>
            <a:ext cx="9144000" cy="0"/>
          </a:xfrm>
          <a:prstGeom prst="line">
            <a:avLst/>
          </a:prstGeom>
          <a:ln w="6985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phic 1" descr="USDA Logo">
            <a:extLst>
              <a:ext uri="{FF2B5EF4-FFF2-40B4-BE49-F238E27FC236}">
                <a16:creationId xmlns:a16="http://schemas.microsoft.com/office/drawing/2014/main" id="{586B00C3-024E-6963-1267-E2DED0C1FA10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52400" y="145288"/>
            <a:ext cx="1219200" cy="8453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049" r:id="rId1"/>
    <p:sldLayoutId id="2147486039" r:id="rId2"/>
    <p:sldLayoutId id="2147486040" r:id="rId3"/>
    <p:sldLayoutId id="2147486041" r:id="rId4"/>
    <p:sldLayoutId id="2147486042" r:id="rId5"/>
    <p:sldLayoutId id="2147486043" r:id="rId6"/>
    <p:sldLayoutId id="2147486044" r:id="rId7"/>
    <p:sldLayoutId id="2147486045" r:id="rId8"/>
    <p:sldLayoutId id="2147486046" r:id="rId9"/>
    <p:sldLayoutId id="2147486047" r:id="rId10"/>
    <p:sldLayoutId id="2147486048" r:id="rId11"/>
    <p:sldLayoutId id="2147486050" r:id="rId12"/>
    <p:sldLayoutId id="2147486051" r:id="rId13"/>
    <p:sldLayoutId id="2147486052" r:id="rId14"/>
    <p:sldLayoutId id="2147486053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CY25 PP13 Community-Wide Projects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/>
              <a:t>CY25 PP13 Community-Wide Projects </a:t>
            </a:r>
          </a:p>
        </p:txBody>
      </p:sp>
      <p:sp>
        <p:nvSpPr>
          <p:cNvPr id="9" name="TextBox 8" descr="High-level Timeline&#10;"/>
          <p:cNvSpPr txBox="1"/>
          <p:nvPr/>
        </p:nvSpPr>
        <p:spPr>
          <a:xfrm>
            <a:off x="228600" y="1447800"/>
            <a:ext cx="42672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High-level Timeline</a:t>
            </a:r>
          </a:p>
        </p:txBody>
      </p:sp>
      <p:graphicFrame>
        <p:nvGraphicFramePr>
          <p:cNvPr id="11" name="Table 10" descr="Table to show Pay Period and Project.  CY25 PP09 - Project 79871 USDA OCFO EPP Security Changes&#10;CY25 PP13 - Project 76409 Personal Benefit Statements&#10;CY25 PP13 - Project 76242 GPPA Ch15 Fair  Chance ACT Remark Codes Edits&#10;- Project 77565 EmpowHR Citizenship and Country Codes&#10;- Project 78194 Table101 Updates for Field 088 Wage Board Shift Rate Var.&#10;&#10;&#10;&#10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491377"/>
              </p:ext>
            </p:extLst>
          </p:nvPr>
        </p:nvGraphicFramePr>
        <p:xfrm>
          <a:off x="228600" y="1884700"/>
          <a:ext cx="4267200" cy="2849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1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5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8761">
                <a:tc>
                  <a:txBody>
                    <a:bodyPr/>
                    <a:lstStyle/>
                    <a:p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Pay  Period</a:t>
                      </a:r>
                    </a:p>
                  </a:txBody>
                  <a:tcPr marL="121920" marR="12192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Project </a:t>
                      </a:r>
                    </a:p>
                  </a:txBody>
                  <a:tcPr marL="121920" marR="12192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984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latin typeface="+mn-lt"/>
                          <a:cs typeface="Arial" pitchFamily="34" charset="0"/>
                        </a:rPr>
                        <a:t>CY25 PP09 </a:t>
                      </a: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Project 79871 USDA OCFO EPP Security Changes</a:t>
                      </a:r>
                    </a:p>
                  </a:txBody>
                  <a:tcPr marL="121920" marR="12192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984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latin typeface="+mn-lt"/>
                          <a:cs typeface="Arial" pitchFamily="34" charset="0"/>
                        </a:rPr>
                        <a:t>CY25 PP13 </a:t>
                      </a:r>
                    </a:p>
                  </a:txBody>
                  <a:tcPr marL="121920" marR="12192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Project 76409 Personal Benefit Statements</a:t>
                      </a:r>
                    </a:p>
                  </a:txBody>
                  <a:tcPr marL="121920" marR="12192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955799"/>
                  </a:ext>
                </a:extLst>
              </a:tr>
              <a:tr h="1604319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latin typeface="+mn-lt"/>
                          <a:cs typeface="Arial" pitchFamily="34" charset="0"/>
                        </a:rPr>
                        <a:t>CY25 PP13</a:t>
                      </a:r>
                    </a:p>
                  </a:txBody>
                  <a:tcPr marL="121920" marR="12192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Project 76242 GPPA Ch15 Fair  Chance ACT Remark Codes Edits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Project 77565 </a:t>
                      </a:r>
                      <a:r>
                        <a:rPr lang="en-US" sz="13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EmpowHR</a:t>
                      </a:r>
                      <a:r>
                        <a:rPr lang="en-US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Citizenship and Country Codes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Project 78194 Table101 Updates for Field 088 Wage Board Shift Rate Var.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3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309320"/>
                  </a:ext>
                </a:extLst>
              </a:tr>
            </a:tbl>
          </a:graphicData>
        </a:graphic>
      </p:graphicFrame>
      <p:sp>
        <p:nvSpPr>
          <p:cNvPr id="8" name="TextBox 7" descr="Recent Accomplishments&#10;"/>
          <p:cNvSpPr txBox="1"/>
          <p:nvPr/>
        </p:nvSpPr>
        <p:spPr>
          <a:xfrm>
            <a:off x="4648200" y="1447800"/>
            <a:ext cx="42672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Recent Accomplishments</a:t>
            </a:r>
          </a:p>
        </p:txBody>
      </p:sp>
      <p:sp>
        <p:nvSpPr>
          <p:cNvPr id="3078" name="Content Placeholder 5" descr="Project 79871, 76242, 77565, 78194 FRD published to NFC Homepage.&#10;&#10;"/>
          <p:cNvSpPr>
            <a:spLocks noGrp="1"/>
          </p:cNvSpPr>
          <p:nvPr>
            <p:ph sz="quarter" idx="11"/>
          </p:nvPr>
        </p:nvSpPr>
        <p:spPr>
          <a:xfrm>
            <a:off x="4800600" y="2014954"/>
            <a:ext cx="4343400" cy="1642646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  <a:defRPr/>
            </a:pPr>
            <a:r>
              <a:rPr lang="en-US" dirty="0"/>
              <a:t>Project 79871, 76242, 77565, 78194 FRD published to NFC Homepage.</a:t>
            </a:r>
          </a:p>
          <a:p>
            <a:pPr>
              <a:spcAft>
                <a:spcPts val="300"/>
              </a:spcAft>
              <a:defRPr/>
            </a:pPr>
            <a:endParaRPr lang="en-US" dirty="0"/>
          </a:p>
        </p:txBody>
      </p:sp>
      <p:sp>
        <p:nvSpPr>
          <p:cNvPr id="7" name="TextBox 6" descr="Current State&#10;"/>
          <p:cNvSpPr txBox="1"/>
          <p:nvPr/>
        </p:nvSpPr>
        <p:spPr>
          <a:xfrm>
            <a:off x="228600" y="4837152"/>
            <a:ext cx="42672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Current State</a:t>
            </a:r>
          </a:p>
        </p:txBody>
      </p:sp>
      <p:sp>
        <p:nvSpPr>
          <p:cNvPr id="11269" name="Content Placeholder 9" descr="Project 79871 – Implementation completed.&#10;Project 76409 -  Development in-progress.&#10;Project 76242 – Development in-progress.&#10;Project 77565 – Development in-progress.&#10;Project 78194 – Development in-progress.&#10;&#10;"/>
          <p:cNvSpPr>
            <a:spLocks noGrp="1"/>
          </p:cNvSpPr>
          <p:nvPr>
            <p:ph idx="12"/>
          </p:nvPr>
        </p:nvSpPr>
        <p:spPr>
          <a:xfrm>
            <a:off x="90974" y="4995446"/>
            <a:ext cx="4457700" cy="1463040"/>
          </a:xfrm>
        </p:spPr>
        <p:txBody>
          <a:bodyPr>
            <a:noAutofit/>
          </a:bodyPr>
          <a:lstStyle/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200" dirty="0">
              <a:cs typeface="Arial" charset="0"/>
            </a:endParaRPr>
          </a:p>
          <a:p>
            <a:pPr marL="57150" indent="0">
              <a:spcBef>
                <a:spcPts val="0"/>
              </a:spcBef>
              <a:buNone/>
              <a:defRPr/>
            </a:pPr>
            <a:r>
              <a:rPr lang="en-US" dirty="0">
                <a:cs typeface="Arial" charset="0"/>
              </a:rPr>
              <a:t>Project 79871 – Implementation completed.</a:t>
            </a:r>
          </a:p>
          <a:p>
            <a:pPr marL="57150" indent="0">
              <a:spcBef>
                <a:spcPts val="0"/>
              </a:spcBef>
              <a:buNone/>
              <a:defRPr/>
            </a:pPr>
            <a:r>
              <a:rPr lang="en-US" dirty="0">
                <a:cs typeface="Arial" charset="0"/>
              </a:rPr>
              <a:t>Project 76409 -  Development in-progress.</a:t>
            </a:r>
          </a:p>
          <a:p>
            <a:pPr marL="57150" indent="0">
              <a:spcBef>
                <a:spcPts val="0"/>
              </a:spcBef>
              <a:buNone/>
              <a:defRPr/>
            </a:pPr>
            <a:r>
              <a:rPr lang="en-US" dirty="0">
                <a:cs typeface="Arial" charset="0"/>
              </a:rPr>
              <a:t>Project 76242 – Development in-progress.</a:t>
            </a:r>
          </a:p>
          <a:p>
            <a:pPr marL="57150" indent="0">
              <a:spcBef>
                <a:spcPts val="0"/>
              </a:spcBef>
              <a:buNone/>
              <a:defRPr/>
            </a:pPr>
            <a:r>
              <a:rPr lang="en-US" dirty="0">
                <a:cs typeface="Arial" charset="0"/>
              </a:rPr>
              <a:t>Project 77565 – Development in-progress.</a:t>
            </a:r>
          </a:p>
          <a:p>
            <a:pPr marL="57150" indent="0">
              <a:spcBef>
                <a:spcPts val="0"/>
              </a:spcBef>
              <a:buNone/>
              <a:defRPr/>
            </a:pPr>
            <a:r>
              <a:rPr lang="en-US" dirty="0">
                <a:cs typeface="Arial" charset="0"/>
              </a:rPr>
              <a:t>Project 78194 – Development in-progress.</a:t>
            </a:r>
          </a:p>
          <a:p>
            <a:pPr marL="57150" indent="0">
              <a:spcBef>
                <a:spcPts val="0"/>
              </a:spcBef>
              <a:buNone/>
              <a:defRPr/>
            </a:pPr>
            <a:endParaRPr lang="en-US" dirty="0"/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cs typeface="Arial" charset="0"/>
            </a:endParaRPr>
          </a:p>
        </p:txBody>
      </p:sp>
      <p:sp>
        <p:nvSpPr>
          <p:cNvPr id="6" name="TextBox 5" descr="Issues/Risk&#10;"/>
          <p:cNvSpPr txBox="1"/>
          <p:nvPr/>
        </p:nvSpPr>
        <p:spPr>
          <a:xfrm>
            <a:off x="4648200" y="3859768"/>
            <a:ext cx="42672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Issues/Risk</a:t>
            </a:r>
          </a:p>
        </p:txBody>
      </p:sp>
      <p:sp>
        <p:nvSpPr>
          <p:cNvPr id="11270" name="Content Placeholder 10" descr="None&#10;&#10;"/>
          <p:cNvSpPr>
            <a:spLocks noGrp="1"/>
          </p:cNvSpPr>
          <p:nvPr>
            <p:ph sz="quarter" idx="13"/>
          </p:nvPr>
        </p:nvSpPr>
        <p:spPr>
          <a:xfrm>
            <a:off x="4800600" y="4343400"/>
            <a:ext cx="4038600" cy="2057400"/>
          </a:xfrm>
        </p:spPr>
        <p:txBody>
          <a:bodyPr/>
          <a:lstStyle/>
          <a:p>
            <a:pPr marL="227013" indent="-2270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cs typeface="Arial" pitchFamily="34" charset="0"/>
              </a:rPr>
              <a:t>None</a:t>
            </a:r>
          </a:p>
        </p:txBody>
      </p:sp>
      <p:sp>
        <p:nvSpPr>
          <p:cNvPr id="4" name="TextBox 3" descr="National Finance Center - as of May 21, 2025 &#10;"/>
          <p:cNvSpPr txBox="1"/>
          <p:nvPr/>
        </p:nvSpPr>
        <p:spPr>
          <a:xfrm>
            <a:off x="228600" y="6553200"/>
            <a:ext cx="769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National Finance Center - as of May 21, 2025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20636</TotalTime>
  <Words>280</Words>
  <Application>Microsoft Office PowerPoint</Application>
  <PresentationFormat>On-screen Show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1_Default Design</vt:lpstr>
      <vt:lpstr>CY25 PP13 Community-Wide Projects </vt:lpstr>
    </vt:vector>
  </TitlesOfParts>
  <Company>USDA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CY25 PP13 Community-Wide Projects</dc:title>
  <dc:creator>National Finance Center</dc:creator>
  <cp:lastModifiedBy>Erminger, Wyatt - OCFO-NFC</cp:lastModifiedBy>
  <cp:revision>1087</cp:revision>
  <cp:lastPrinted>2019-07-30T21:27:01Z</cp:lastPrinted>
  <dcterms:created xsi:type="dcterms:W3CDTF">2006-10-24T17:39:02Z</dcterms:created>
  <dcterms:modified xsi:type="dcterms:W3CDTF">2025-05-21T16:46:01Z</dcterms:modified>
</cp:coreProperties>
</file>